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12192000" cy="6858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2222"/>
    <a:srgbClr val="6495ED"/>
    <a:srgbClr val="A5C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6" d="100"/>
          <a:sy n="106" d="100"/>
        </p:scale>
        <p:origin x="756" y="12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lica Vukelic" userId="669fbeb3-20c5-41a7-8a1d-eec71e4dc860" providerId="ADAL" clId="{53F5B33B-70D8-4147-8864-6458DB61D122}"/>
    <pc:docChg chg="modSld">
      <pc:chgData name="Milica Vukelic" userId="669fbeb3-20c5-41a7-8a1d-eec71e4dc860" providerId="ADAL" clId="{53F5B33B-70D8-4147-8864-6458DB61D122}" dt="2024-08-02T11:33:15.064" v="18" actId="20577"/>
      <pc:docMkLst>
        <pc:docMk/>
      </pc:docMkLst>
      <pc:sldChg chg="modSp mod">
        <pc:chgData name="Milica Vukelic" userId="669fbeb3-20c5-41a7-8a1d-eec71e4dc860" providerId="ADAL" clId="{53F5B33B-70D8-4147-8864-6458DB61D122}" dt="2024-08-02T11:32:42.323" v="0" actId="20577"/>
        <pc:sldMkLst>
          <pc:docMk/>
          <pc:sldMk cId="0" sldId="256"/>
        </pc:sldMkLst>
        <pc:spChg chg="mod">
          <ac:chgData name="Milica Vukelic" userId="669fbeb3-20c5-41a7-8a1d-eec71e4dc860" providerId="ADAL" clId="{53F5B33B-70D8-4147-8864-6458DB61D122}" dt="2024-08-02T11:32:42.323" v="0" actId="20577"/>
          <ac:spMkLst>
            <pc:docMk/>
            <pc:sldMk cId="0" sldId="256"/>
            <ac:spMk id="13" creationId="{00000000-0000-0000-0000-000000000000}"/>
          </ac:spMkLst>
        </pc:spChg>
      </pc:sldChg>
      <pc:sldChg chg="modSp mod">
        <pc:chgData name="Milica Vukelic" userId="669fbeb3-20c5-41a7-8a1d-eec71e4dc860" providerId="ADAL" clId="{53F5B33B-70D8-4147-8864-6458DB61D122}" dt="2024-08-02T11:32:52.095" v="15" actId="20577"/>
        <pc:sldMkLst>
          <pc:docMk/>
          <pc:sldMk cId="1619198593" sldId="257"/>
        </pc:sldMkLst>
        <pc:spChg chg="mod">
          <ac:chgData name="Milica Vukelic" userId="669fbeb3-20c5-41a7-8a1d-eec71e4dc860" providerId="ADAL" clId="{53F5B33B-70D8-4147-8864-6458DB61D122}" dt="2024-08-02T11:32:52.095" v="15" actId="20577"/>
          <ac:spMkLst>
            <pc:docMk/>
            <pc:sldMk cId="1619198593" sldId="257"/>
            <ac:spMk id="82" creationId="{F32A3967-EC1F-4537-9B77-5C3BD5393E32}"/>
          </ac:spMkLst>
        </pc:spChg>
      </pc:sldChg>
      <pc:sldChg chg="modSp mod">
        <pc:chgData name="Milica Vukelic" userId="669fbeb3-20c5-41a7-8a1d-eec71e4dc860" providerId="ADAL" clId="{53F5B33B-70D8-4147-8864-6458DB61D122}" dt="2024-08-02T11:33:15.064" v="18" actId="20577"/>
        <pc:sldMkLst>
          <pc:docMk/>
          <pc:sldMk cId="487861496" sldId="258"/>
        </pc:sldMkLst>
        <pc:spChg chg="mod">
          <ac:chgData name="Milica Vukelic" userId="669fbeb3-20c5-41a7-8a1d-eec71e4dc860" providerId="ADAL" clId="{53F5B33B-70D8-4147-8864-6458DB61D122}" dt="2024-08-02T11:33:15.064" v="18" actId="20577"/>
          <ac:spMkLst>
            <pc:docMk/>
            <pc:sldMk cId="487861496" sldId="258"/>
            <ac:spMk id="2" creationId="{61580CE8-6C9D-4321-AFFF-F94D1C320044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oustch1\Documents\Articles\Toustou%20et%20al.,%202024%20Article%20RNA-Seq%2010%20ecotypes\2024_02_26%20Data%20courbes%20croissanc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Feuil1!$T$16</c:f>
              <c:strCache>
                <c:ptCount val="1"/>
                <c:pt idx="0">
                  <c:v>G (Days)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Feuil1!$V$17:$V$26</c:f>
                <c:numCache>
                  <c:formatCode>General</c:formatCode>
                  <c:ptCount val="10"/>
                  <c:pt idx="0">
                    <c:v>1.7463196619908163E-2</c:v>
                  </c:pt>
                  <c:pt idx="1">
                    <c:v>7.1806505082111132E-3</c:v>
                  </c:pt>
                  <c:pt idx="2">
                    <c:v>-2.0005154228613337E-2</c:v>
                  </c:pt>
                  <c:pt idx="3">
                    <c:v>2.394856072114071E-2</c:v>
                  </c:pt>
                  <c:pt idx="4">
                    <c:v>7.0777007334429246E-3</c:v>
                  </c:pt>
                  <c:pt idx="5">
                    <c:v>1.0763402048348717E-2</c:v>
                  </c:pt>
                  <c:pt idx="6">
                    <c:v>2.6623408392558303E-2</c:v>
                  </c:pt>
                  <c:pt idx="7">
                    <c:v>3.1302303586278994E-2</c:v>
                  </c:pt>
                  <c:pt idx="8">
                    <c:v>-3.7831199987391362E-3</c:v>
                  </c:pt>
                  <c:pt idx="9">
                    <c:v>-9.6476814688128461E-3</c:v>
                  </c:pt>
                </c:numCache>
              </c:numRef>
            </c:plus>
            <c:minus>
              <c:numRef>
                <c:f>Feuil1!$V$17:$V$26</c:f>
                <c:numCache>
                  <c:formatCode>General</c:formatCode>
                  <c:ptCount val="10"/>
                  <c:pt idx="0">
                    <c:v>1.7463196619908163E-2</c:v>
                  </c:pt>
                  <c:pt idx="1">
                    <c:v>7.1806505082111132E-3</c:v>
                  </c:pt>
                  <c:pt idx="2">
                    <c:v>-2.0005154228613337E-2</c:v>
                  </c:pt>
                  <c:pt idx="3">
                    <c:v>2.394856072114071E-2</c:v>
                  </c:pt>
                  <c:pt idx="4">
                    <c:v>7.0777007334429246E-3</c:v>
                  </c:pt>
                  <c:pt idx="5">
                    <c:v>1.0763402048348717E-2</c:v>
                  </c:pt>
                  <c:pt idx="6">
                    <c:v>2.6623408392558303E-2</c:v>
                  </c:pt>
                  <c:pt idx="7">
                    <c:v>3.1302303586278994E-2</c:v>
                  </c:pt>
                  <c:pt idx="8">
                    <c:v>-3.7831199987391362E-3</c:v>
                  </c:pt>
                  <c:pt idx="9">
                    <c:v>-9.6476814688128461E-3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Feuil1!$Q$17:$Q$26</c:f>
              <c:strCache>
                <c:ptCount val="10"/>
                <c:pt idx="0">
                  <c:v>Pt1</c:v>
                </c:pt>
                <c:pt idx="1">
                  <c:v>Pt2</c:v>
                </c:pt>
                <c:pt idx="2">
                  <c:v>Pt3</c:v>
                </c:pt>
                <c:pt idx="3">
                  <c:v>Pt4</c:v>
                </c:pt>
                <c:pt idx="4">
                  <c:v>Pt5</c:v>
                </c:pt>
                <c:pt idx="5">
                  <c:v>Pt6</c:v>
                </c:pt>
                <c:pt idx="6">
                  <c:v>Pt7</c:v>
                </c:pt>
                <c:pt idx="7">
                  <c:v>Pt8</c:v>
                </c:pt>
                <c:pt idx="8">
                  <c:v>Pt9</c:v>
                </c:pt>
                <c:pt idx="9">
                  <c:v>Pt10</c:v>
                </c:pt>
              </c:strCache>
            </c:strRef>
          </c:cat>
          <c:val>
            <c:numRef>
              <c:f>Feuil1!$T$17:$T$26</c:f>
              <c:numCache>
                <c:formatCode>General</c:formatCode>
                <c:ptCount val="10"/>
                <c:pt idx="0">
                  <c:v>2.0231966741387777</c:v>
                </c:pt>
                <c:pt idx="1">
                  <c:v>1.4928864539305304</c:v>
                </c:pt>
                <c:pt idx="2">
                  <c:v>1.6523174745171521</c:v>
                </c:pt>
                <c:pt idx="3">
                  <c:v>1.4986966066160978</c:v>
                </c:pt>
                <c:pt idx="4">
                  <c:v>1.8886844156946738</c:v>
                </c:pt>
                <c:pt idx="5">
                  <c:v>1.656265664420419</c:v>
                </c:pt>
                <c:pt idx="6">
                  <c:v>1.3893509331728708</c:v>
                </c:pt>
                <c:pt idx="7">
                  <c:v>1.5094668566200899</c:v>
                </c:pt>
                <c:pt idx="8">
                  <c:v>1.0323907961869903</c:v>
                </c:pt>
                <c:pt idx="9">
                  <c:v>1.2621033877639207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717-4FF6-95DC-4294859697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38791216"/>
        <c:axId val="1676358480"/>
      </c:barChart>
      <c:catAx>
        <c:axId val="1138791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Accessions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150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150"/>
          </a:p>
        </c:txPr>
        <c:crossAx val="1676358480"/>
        <c:crosses val="autoZero"/>
        <c:auto val="1"/>
        <c:lblAlgn val="ctr"/>
        <c:lblOffset val="100"/>
        <c:noMultiLvlLbl val="0"/>
      </c:catAx>
      <c:valAx>
        <c:axId val="1676358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Generation time (Days)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150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150"/>
          </a:p>
        </c:txPr>
        <c:crossAx val="1138791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150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A8EBC5-10A8-4AFA-9739-214FBC1A8FCF}" type="datetimeFigureOut">
              <a:rPr lang="en-GB" smtClean="0"/>
              <a:t>02/08/2024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797A5-3747-45B7-9D07-6A10A9B17B9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421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797A5-3747-45B7-9D07-6A10A9B17B9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981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re et texte vertic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Titre vertical et tex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Titre de sec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fr-FR"/>
              <a:t>Modifier les styles du texte du masque</a:t>
            </a:r>
            <a:endParaRPr/>
          </a:p>
          <a:p>
            <a:pPr lvl="1">
              <a:defRPr/>
            </a:pPr>
            <a:r>
              <a:rPr lang="fr-FR"/>
              <a:t>Deuxième niveau</a:t>
            </a:r>
            <a:endParaRPr/>
          </a:p>
          <a:p>
            <a:pPr lvl="2">
              <a:defRPr/>
            </a:pPr>
            <a:r>
              <a:rPr lang="fr-FR"/>
              <a:t>Troisième niveau</a:t>
            </a:r>
            <a:endParaRPr/>
          </a:p>
          <a:p>
            <a:pPr lvl="3">
              <a:defRPr/>
            </a:pPr>
            <a:r>
              <a:rPr lang="fr-FR"/>
              <a:t>Quatrième niveau</a:t>
            </a:r>
            <a:endParaRPr/>
          </a:p>
          <a:p>
            <a:pPr lvl="4">
              <a:defRPr/>
            </a:pPr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B1FBB0E-164D-4DA6-8D7C-CCB5F986ABEB}" type="datetimeFigureOut">
              <a:rPr lang="en-GB"/>
              <a:t>02/08/2024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7F1DA67-B6DE-40CD-82EE-ABD09A6BDC16}" type="slidenum">
              <a:rPr lang="en-GB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" name="ZoneTexte 12"/>
          <p:cNvSpPr txBox="1"/>
          <p:nvPr/>
        </p:nvSpPr>
        <p:spPr bwMode="auto">
          <a:xfrm>
            <a:off x="12095" y="4942630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600" b="1" dirty="0" err="1"/>
              <a:t>Supplementary</a:t>
            </a:r>
            <a:r>
              <a:rPr lang="fr-FR" sz="1600" b="1" dirty="0"/>
              <a:t> Figure S1.</a:t>
            </a:r>
            <a:r>
              <a:rPr lang="fr-FR" sz="1600" dirty="0"/>
              <a:t> </a:t>
            </a:r>
            <a:r>
              <a:rPr lang="fr-FR" sz="1600" dirty="0" err="1"/>
              <a:t>Generation</a:t>
            </a:r>
            <a:r>
              <a:rPr lang="fr-FR" sz="1600" dirty="0"/>
              <a:t> time of the </a:t>
            </a:r>
            <a:r>
              <a:rPr lang="fr-FR" sz="1600" dirty="0" err="1"/>
              <a:t>ten</a:t>
            </a:r>
            <a:r>
              <a:rPr lang="fr-FR" sz="1600" dirty="0"/>
              <a:t> accessions, </a:t>
            </a:r>
            <a:r>
              <a:rPr lang="fr-FR" sz="1600" dirty="0" err="1"/>
              <a:t>error</a:t>
            </a:r>
            <a:r>
              <a:rPr lang="fr-FR" sz="1600" dirty="0"/>
              <a:t> bars </a:t>
            </a:r>
            <a:r>
              <a:rPr lang="fr-FR" sz="1600" dirty="0" err="1"/>
              <a:t>indicate</a:t>
            </a:r>
            <a:r>
              <a:rPr lang="fr-FR" sz="1600" dirty="0"/>
              <a:t> standard </a:t>
            </a:r>
            <a:r>
              <a:rPr lang="fr-FR" sz="1600" dirty="0" err="1"/>
              <a:t>deviations</a:t>
            </a:r>
            <a:r>
              <a:rPr lang="fr-FR" sz="1600" dirty="0"/>
              <a:t> on </a:t>
            </a:r>
            <a:r>
              <a:rPr lang="fr-FR" sz="1600" dirty="0" err="1"/>
              <a:t>triplicate</a:t>
            </a:r>
            <a:r>
              <a:rPr lang="fr-FR" sz="1600" dirty="0"/>
              <a:t> </a:t>
            </a:r>
            <a:r>
              <a:rPr lang="fr-FR" sz="1600" dirty="0" err="1"/>
              <a:t>measurements</a:t>
            </a:r>
            <a:r>
              <a:rPr lang="fr-FR" sz="1600" dirty="0"/>
              <a:t>. </a:t>
            </a:r>
            <a:endParaRPr lang="en-GB" sz="1600" dirty="0"/>
          </a:p>
        </p:txBody>
      </p:sp>
      <p:graphicFrame>
        <p:nvGraphicFramePr>
          <p:cNvPr id="14" name="Graphique 13">
            <a:extLst>
              <a:ext uri="{FF2B5EF4-FFF2-40B4-BE49-F238E27FC236}">
                <a16:creationId xmlns:a16="http://schemas.microsoft.com/office/drawing/2014/main" id="{D79432BA-308D-40F5-9F25-9A27261A916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058427"/>
              </p:ext>
            </p:extLst>
          </p:nvPr>
        </p:nvGraphicFramePr>
        <p:xfrm>
          <a:off x="510936" y="944364"/>
          <a:ext cx="5737464" cy="338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>
            <a:extLst>
              <a:ext uri="{FF2B5EF4-FFF2-40B4-BE49-F238E27FC236}">
                <a16:creationId xmlns:a16="http://schemas.microsoft.com/office/drawing/2014/main" id="{F32A3967-EC1F-4537-9B77-5C3BD5393E32}"/>
              </a:ext>
            </a:extLst>
          </p:cNvPr>
          <p:cNvSpPr/>
          <p:nvPr/>
        </p:nvSpPr>
        <p:spPr>
          <a:xfrm>
            <a:off x="1" y="5874731"/>
            <a:ext cx="12191999" cy="1200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/>
              <a:t>Supplementary</a:t>
            </a:r>
            <a:r>
              <a:rPr lang="fr-FR" b="1" dirty="0"/>
              <a:t> Figure S2. 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DEG analysis in the different accessions of </a:t>
            </a:r>
            <a:r>
              <a:rPr lang="en-US" sz="1801" i="1" dirty="0">
                <a:latin typeface="Times New Roman" panose="02020603050405020304" pitchFamily="18" charset="0"/>
                <a:ea typeface="SimSun" panose="02010600030101010101" pitchFamily="2" charset="-122"/>
              </a:rPr>
              <a:t>P. tricornutum. 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Red points and numbers correspond to up regulated genes in Pt2 to Pt10 compared to Pt1 used as a reference. Blue points and numbers correspond to down-regulated genes in Pt2 to Pt10 compared to Pt1. Differentially expressed genes have a fold change </a:t>
            </a:r>
            <a:r>
              <a:rPr lang="en-US" sz="1801" dirty="0">
                <a:latin typeface="SimSun" panose="02010600030101010101" pitchFamily="2" charset="-122"/>
                <a:ea typeface="SimSun" panose="02010600030101010101" pitchFamily="2" charset="-122"/>
              </a:rPr>
              <a:t>≤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 0.5 or fold change </a:t>
            </a:r>
            <a:r>
              <a:rPr lang="en-US" sz="1801" dirty="0">
                <a:latin typeface="SimSun" panose="02010600030101010101" pitchFamily="2" charset="-122"/>
                <a:ea typeface="SimSun" panose="02010600030101010101" pitchFamily="2" charset="-122"/>
              </a:rPr>
              <a:t>≥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 2 (</a:t>
            </a:r>
            <a:r>
              <a:rPr lang="en-US" sz="1801" dirty="0" err="1">
                <a:latin typeface="Times New Roman" panose="02020603050405020304" pitchFamily="18" charset="0"/>
                <a:ea typeface="SimSun" panose="02010600030101010101" pitchFamily="2" charset="-122"/>
              </a:rPr>
              <a:t>i.e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 -1 &lt;log2FC&gt; 1) and p-value </a:t>
            </a:r>
            <a:r>
              <a:rPr lang="en-US" sz="1801" dirty="0">
                <a:latin typeface="SimSun" panose="02010600030101010101" pitchFamily="2" charset="-122"/>
                <a:ea typeface="SimSun" panose="02010600030101010101" pitchFamily="2" charset="-122"/>
              </a:rPr>
              <a:t>≤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 0.05 ((</a:t>
            </a:r>
            <a:r>
              <a:rPr lang="en-US" sz="1801" dirty="0" err="1">
                <a:latin typeface="Times New Roman" panose="02020603050405020304" pitchFamily="18" charset="0"/>
                <a:ea typeface="SimSun" panose="02010600030101010101" pitchFamily="2" charset="-122"/>
              </a:rPr>
              <a:t>i.e</a:t>
            </a:r>
            <a:r>
              <a:rPr lang="en-US" sz="1801" dirty="0">
                <a:latin typeface="Times New Roman" panose="02020603050405020304" pitchFamily="18" charset="0"/>
                <a:ea typeface="SimSun" panose="02010600030101010101" pitchFamily="2" charset="-122"/>
              </a:rPr>
              <a:t> log10pvalue&gt; 1,3).</a:t>
            </a:r>
            <a:endParaRPr lang="en-GB" dirty="0"/>
          </a:p>
        </p:txBody>
      </p:sp>
      <p:pic>
        <p:nvPicPr>
          <p:cNvPr id="103" name="Image 102">
            <a:extLst>
              <a:ext uri="{FF2B5EF4-FFF2-40B4-BE49-F238E27FC236}">
                <a16:creationId xmlns:a16="http://schemas.microsoft.com/office/drawing/2014/main" id="{A0A00740-2C62-4F16-8850-A3F6F9146F46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3"/>
          <a:srcRect r="10721"/>
          <a:stretch/>
        </p:blipFill>
        <p:spPr>
          <a:xfrm>
            <a:off x="510852" y="104332"/>
            <a:ext cx="2376000" cy="2628000"/>
          </a:xfrm>
          <a:prstGeom prst="rect">
            <a:avLst/>
          </a:prstGeom>
        </p:spPr>
      </p:pic>
      <p:pic>
        <p:nvPicPr>
          <p:cNvPr id="107" name="Image 106">
            <a:extLst>
              <a:ext uri="{FF2B5EF4-FFF2-40B4-BE49-F238E27FC236}">
                <a16:creationId xmlns:a16="http://schemas.microsoft.com/office/drawing/2014/main" id="{14F34D04-F524-4688-ADE5-175010AD73F9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4"/>
          <a:srcRect l="318" r="13507"/>
          <a:stretch/>
        </p:blipFill>
        <p:spPr>
          <a:xfrm>
            <a:off x="3345829" y="104332"/>
            <a:ext cx="2376000" cy="2628000"/>
          </a:xfrm>
          <a:prstGeom prst="rect">
            <a:avLst/>
          </a:prstGeom>
        </p:spPr>
      </p:pic>
      <p:pic>
        <p:nvPicPr>
          <p:cNvPr id="111" name="Image 110">
            <a:extLst>
              <a:ext uri="{FF2B5EF4-FFF2-40B4-BE49-F238E27FC236}">
                <a16:creationId xmlns:a16="http://schemas.microsoft.com/office/drawing/2014/main" id="{9ED08AC1-CD55-4D3E-A98E-D3F782A03C0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/>
          <a:srcRect t="246" r="12768" b="246"/>
          <a:stretch/>
        </p:blipFill>
        <p:spPr>
          <a:xfrm>
            <a:off x="6180806" y="104332"/>
            <a:ext cx="2376000" cy="2628000"/>
          </a:xfrm>
          <a:prstGeom prst="rect">
            <a:avLst/>
          </a:prstGeom>
        </p:spPr>
      </p:pic>
      <p:pic>
        <p:nvPicPr>
          <p:cNvPr id="115" name="Image 114">
            <a:extLst>
              <a:ext uri="{FF2B5EF4-FFF2-40B4-BE49-F238E27FC236}">
                <a16:creationId xmlns:a16="http://schemas.microsoft.com/office/drawing/2014/main" id="{41DAD9CF-BBB2-4043-A3D3-46181428ABFB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6"/>
          <a:srcRect r="15281"/>
          <a:stretch/>
        </p:blipFill>
        <p:spPr>
          <a:xfrm>
            <a:off x="9015784" y="104332"/>
            <a:ext cx="2376000" cy="2628000"/>
          </a:xfrm>
          <a:prstGeom prst="rect">
            <a:avLst/>
          </a:prstGeom>
        </p:spPr>
      </p:pic>
      <p:pic>
        <p:nvPicPr>
          <p:cNvPr id="119" name="Image 118">
            <a:extLst>
              <a:ext uri="{FF2B5EF4-FFF2-40B4-BE49-F238E27FC236}">
                <a16:creationId xmlns:a16="http://schemas.microsoft.com/office/drawing/2014/main" id="{63E26D1B-D9B2-457C-B0D5-C59EE849EA2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7"/>
          <a:srcRect r="14786"/>
          <a:stretch/>
        </p:blipFill>
        <p:spPr>
          <a:xfrm>
            <a:off x="43429" y="3022792"/>
            <a:ext cx="2376000" cy="2628000"/>
          </a:xfrm>
          <a:prstGeom prst="rect">
            <a:avLst/>
          </a:prstGeom>
        </p:spPr>
      </p:pic>
      <p:pic>
        <p:nvPicPr>
          <p:cNvPr id="123" name="Image 122">
            <a:extLst>
              <a:ext uri="{FF2B5EF4-FFF2-40B4-BE49-F238E27FC236}">
                <a16:creationId xmlns:a16="http://schemas.microsoft.com/office/drawing/2014/main" id="{D3F65CDD-61DE-4339-8205-2AF7D187FD51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8"/>
          <a:srcRect r="14052"/>
          <a:stretch/>
        </p:blipFill>
        <p:spPr>
          <a:xfrm>
            <a:off x="2477985" y="3022792"/>
            <a:ext cx="2376000" cy="2628000"/>
          </a:xfrm>
          <a:prstGeom prst="rect">
            <a:avLst/>
          </a:prstGeom>
        </p:spPr>
      </p:pic>
      <p:pic>
        <p:nvPicPr>
          <p:cNvPr id="127" name="Image 126">
            <a:extLst>
              <a:ext uri="{FF2B5EF4-FFF2-40B4-BE49-F238E27FC236}">
                <a16:creationId xmlns:a16="http://schemas.microsoft.com/office/drawing/2014/main" id="{D69556AF-0B0C-4C38-B91F-62C09AC32D9E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9"/>
          <a:srcRect r="14523"/>
          <a:stretch/>
        </p:blipFill>
        <p:spPr>
          <a:xfrm>
            <a:off x="7347097" y="3022792"/>
            <a:ext cx="2376000" cy="2628000"/>
          </a:xfrm>
          <a:prstGeom prst="rect">
            <a:avLst/>
          </a:prstGeom>
        </p:spPr>
      </p:pic>
      <p:pic>
        <p:nvPicPr>
          <p:cNvPr id="131" name="Image 130">
            <a:extLst>
              <a:ext uri="{FF2B5EF4-FFF2-40B4-BE49-F238E27FC236}">
                <a16:creationId xmlns:a16="http://schemas.microsoft.com/office/drawing/2014/main" id="{FFADC993-6C1C-454D-B9BE-2B7CA5B5DB0C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0"/>
          <a:srcRect r="16346"/>
          <a:stretch/>
        </p:blipFill>
        <p:spPr>
          <a:xfrm>
            <a:off x="4912541" y="3022792"/>
            <a:ext cx="2376000" cy="2628000"/>
          </a:xfrm>
          <a:prstGeom prst="rect">
            <a:avLst/>
          </a:prstGeom>
        </p:spPr>
      </p:pic>
      <p:pic>
        <p:nvPicPr>
          <p:cNvPr id="135" name="Image 134">
            <a:extLst>
              <a:ext uri="{FF2B5EF4-FFF2-40B4-BE49-F238E27FC236}">
                <a16:creationId xmlns:a16="http://schemas.microsoft.com/office/drawing/2014/main" id="{656FAC1C-6EB5-4F2B-BED8-102BF90E1C52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11"/>
          <a:srcRect r="14643"/>
          <a:stretch/>
        </p:blipFill>
        <p:spPr>
          <a:xfrm>
            <a:off x="9781652" y="3022792"/>
            <a:ext cx="2376000" cy="262800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2F67D1B-432A-4E53-99E7-F0F525EDC41C}"/>
              </a:ext>
            </a:extLst>
          </p:cNvPr>
          <p:cNvSpPr txBox="1"/>
          <p:nvPr/>
        </p:nvSpPr>
        <p:spPr>
          <a:xfrm>
            <a:off x="1292389" y="2685722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Pt2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A9CD688-7A1A-4AEC-BCC2-FEAD237DB66C}"/>
              </a:ext>
            </a:extLst>
          </p:cNvPr>
          <p:cNvSpPr txBox="1"/>
          <p:nvPr/>
        </p:nvSpPr>
        <p:spPr>
          <a:xfrm>
            <a:off x="4150315" y="2685722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Pt3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1E63E1E-312B-4C11-B3B3-4734CE76DBAC}"/>
              </a:ext>
            </a:extLst>
          </p:cNvPr>
          <p:cNvSpPr txBox="1"/>
          <p:nvPr/>
        </p:nvSpPr>
        <p:spPr>
          <a:xfrm>
            <a:off x="6985292" y="2685722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Pt4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A3A702-BAA2-4BB9-A89E-45D9D7E7C5D4}"/>
              </a:ext>
            </a:extLst>
          </p:cNvPr>
          <p:cNvSpPr txBox="1"/>
          <p:nvPr/>
        </p:nvSpPr>
        <p:spPr>
          <a:xfrm>
            <a:off x="9851581" y="2685722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Pt5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5781432-8BEE-428F-AA8A-E4853D3E2646}"/>
              </a:ext>
            </a:extLst>
          </p:cNvPr>
          <p:cNvSpPr txBox="1"/>
          <p:nvPr/>
        </p:nvSpPr>
        <p:spPr>
          <a:xfrm>
            <a:off x="879132" y="5620596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Pt6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55A11B9E-2763-4D8E-81B1-C712438A7E60}"/>
              </a:ext>
            </a:extLst>
          </p:cNvPr>
          <p:cNvSpPr txBox="1"/>
          <p:nvPr/>
        </p:nvSpPr>
        <p:spPr>
          <a:xfrm>
            <a:off x="3264818" y="5620596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Pt7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DB46FF1-B49A-415B-BC44-A3CE17CCCFF3}"/>
              </a:ext>
            </a:extLst>
          </p:cNvPr>
          <p:cNvSpPr txBox="1"/>
          <p:nvPr/>
        </p:nvSpPr>
        <p:spPr>
          <a:xfrm>
            <a:off x="5757121" y="5620596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Pt8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DAB0297-D581-4D5F-A63B-4EC0A80BC2CA}"/>
              </a:ext>
            </a:extLst>
          </p:cNvPr>
          <p:cNvSpPr txBox="1"/>
          <p:nvPr/>
        </p:nvSpPr>
        <p:spPr>
          <a:xfrm>
            <a:off x="8153172" y="5620596"/>
            <a:ext cx="88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Pt9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25E6AE8-8B43-41D1-9998-DC00181A2F80}"/>
              </a:ext>
            </a:extLst>
          </p:cNvPr>
          <p:cNvSpPr txBox="1"/>
          <p:nvPr/>
        </p:nvSpPr>
        <p:spPr>
          <a:xfrm>
            <a:off x="10580506" y="5620596"/>
            <a:ext cx="958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/>
              <a:t>Pt10 </a:t>
            </a:r>
            <a:r>
              <a:rPr lang="fr-FR" sz="1200" i="1" dirty="0"/>
              <a:t>vs. </a:t>
            </a:r>
            <a:r>
              <a:rPr lang="fr-FR" sz="1200" dirty="0"/>
              <a:t>Pt1</a:t>
            </a:r>
            <a:endParaRPr lang="en-GB" sz="1200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39375B0-EE4C-4C7D-BB0F-6DDFF82650F9}"/>
              </a:ext>
            </a:extLst>
          </p:cNvPr>
          <p:cNvSpPr txBox="1"/>
          <p:nvPr/>
        </p:nvSpPr>
        <p:spPr>
          <a:xfrm>
            <a:off x="879132" y="2064258"/>
            <a:ext cx="5917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6495ED"/>
                </a:solidFill>
              </a:rPr>
              <a:t>143</a:t>
            </a:r>
            <a:endParaRPr lang="en-GB" sz="1200" dirty="0">
              <a:solidFill>
                <a:srgbClr val="6495ED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256B515-9D9E-49EB-AECC-A6DFD57534D9}"/>
              </a:ext>
            </a:extLst>
          </p:cNvPr>
          <p:cNvSpPr txBox="1"/>
          <p:nvPr/>
        </p:nvSpPr>
        <p:spPr>
          <a:xfrm>
            <a:off x="3707812" y="2032095"/>
            <a:ext cx="5917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6495ED"/>
                </a:solidFill>
              </a:rPr>
              <a:t>87</a:t>
            </a:r>
            <a:endParaRPr lang="en-GB" sz="1200" dirty="0">
              <a:solidFill>
                <a:srgbClr val="6495ED"/>
              </a:solidFill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3078FE7-72A8-4784-9C18-1345E2800BB2}"/>
              </a:ext>
            </a:extLst>
          </p:cNvPr>
          <p:cNvSpPr txBox="1"/>
          <p:nvPr/>
        </p:nvSpPr>
        <p:spPr>
          <a:xfrm>
            <a:off x="1989647" y="2052415"/>
            <a:ext cx="5917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B22222"/>
                </a:solidFill>
              </a:rPr>
              <a:t>63</a:t>
            </a:r>
            <a:endParaRPr lang="en-GB" sz="1200" dirty="0">
              <a:solidFill>
                <a:srgbClr val="B22222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89AE7128-963E-4F8D-9494-2B435F51C788}"/>
              </a:ext>
            </a:extLst>
          </p:cNvPr>
          <p:cNvSpPr txBox="1"/>
          <p:nvPr/>
        </p:nvSpPr>
        <p:spPr>
          <a:xfrm>
            <a:off x="4915727" y="2026125"/>
            <a:ext cx="5917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B22222"/>
                </a:solidFill>
              </a:rPr>
              <a:t>54</a:t>
            </a:r>
            <a:endParaRPr lang="en-GB" sz="1200" dirty="0">
              <a:solidFill>
                <a:srgbClr val="B2222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19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1580CE8-6C9D-4321-AFFF-F94D1C320044}"/>
              </a:ext>
            </a:extLst>
          </p:cNvPr>
          <p:cNvSpPr txBox="1"/>
          <p:nvPr/>
        </p:nvSpPr>
        <p:spPr bwMode="auto">
          <a:xfrm>
            <a:off x="5318760" y="1677206"/>
            <a:ext cx="567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FR" sz="1600" b="1" dirty="0" err="1"/>
              <a:t>Supplementary</a:t>
            </a:r>
            <a:r>
              <a:rPr lang="fr-FR" sz="1600" b="1" dirty="0"/>
              <a:t> Table S1. </a:t>
            </a:r>
            <a:r>
              <a:rPr lang="en-US" dirty="0">
                <a:solidFill>
                  <a:srgbClr val="000000"/>
                </a:solidFill>
                <a:latin typeface="Palatino Linotype" panose="02040502050505030304" pitchFamily="18" charset="0"/>
                <a:ea typeface="Times New Roman" panose="02020603050405020304" pitchFamily="18" charset="0"/>
                <a:cs typeface="Cordia New" panose="020B0304020202020204" pitchFamily="34" charset="-34"/>
              </a:rPr>
              <a:t>Fold enrichment pathways analysis with DEG found in Pt2 to Pt10 compared to Pt1 with ShinyGO 0.77 (Pathway database: All available gene set, FDR cutoff 0.05).</a:t>
            </a:r>
            <a:endParaRPr lang="en-GB" sz="160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33502BA5-E4A0-4DF6-A69F-B22B7FA4FA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75" y="-73152"/>
            <a:ext cx="42118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8614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641</TotalTime>
  <Words>190</Words>
  <Application>Microsoft Office PowerPoint</Application>
  <DocSecurity>0</DocSecurity>
  <PresentationFormat>Widescreen</PresentationFormat>
  <Paragraphs>19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SimSun</vt:lpstr>
      <vt:lpstr>Arial</vt:lpstr>
      <vt:lpstr>Calibri</vt:lpstr>
      <vt:lpstr>Calibri Light</vt:lpstr>
      <vt:lpstr>Palatino Linotype</vt:lpstr>
      <vt:lpstr>Times New Roman</vt:lpstr>
      <vt:lpstr>Thème Office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Charlotte TOUSTOU</dc:creator>
  <cp:keywords/>
  <dc:description/>
  <cp:lastModifiedBy>MDPI</cp:lastModifiedBy>
  <cp:revision>29</cp:revision>
  <dcterms:created xsi:type="dcterms:W3CDTF">2024-02-26T14:06:03Z</dcterms:created>
  <dcterms:modified xsi:type="dcterms:W3CDTF">2024-08-02T11:33:16Z</dcterms:modified>
  <cp:category/>
  <dc:identifier/>
  <cp:contentStatus/>
  <dc:language/>
  <cp:version/>
</cp:coreProperties>
</file>