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8488316701071"/>
          <c:y val="3.0902280221080707E-2"/>
          <c:w val="0.52187469463411063"/>
          <c:h val="0.90168872002622602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'genus (2)'!$X$22</c:f>
              <c:strCache>
                <c:ptCount val="1"/>
                <c:pt idx="0">
                  <c:v>Streptococcus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(2)'!$Y$22:$Z$22</c:f>
              <c:numCache>
                <c:formatCode>General</c:formatCode>
                <c:ptCount val="2"/>
                <c:pt idx="0">
                  <c:v>58.821300000000001</c:v>
                </c:pt>
                <c:pt idx="1">
                  <c:v>67.761099999999999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F-41A9-9B57-C8643693C375}"/>
            </c:ext>
          </c:extLst>
        </c:ser>
        <c:ser>
          <c:idx val="1"/>
          <c:order val="1"/>
          <c:tx>
            <c:strRef>
              <c:f>'genus (2)'!$X$23</c:f>
              <c:strCache>
                <c:ptCount val="1"/>
                <c:pt idx="0">
                  <c:v>Veillonella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(2)'!$Y$23:$Z$23</c:f>
              <c:numCache>
                <c:formatCode>General</c:formatCode>
                <c:ptCount val="2"/>
                <c:pt idx="0">
                  <c:v>28.8109</c:v>
                </c:pt>
                <c:pt idx="1">
                  <c:v>76.086500000000001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9F-41A9-9B57-C8643693C375}"/>
            </c:ext>
          </c:extLst>
        </c:ser>
        <c:ser>
          <c:idx val="2"/>
          <c:order val="2"/>
          <c:tx>
            <c:strRef>
              <c:f>'genus (2)'!$X$24</c:f>
              <c:strCache>
                <c:ptCount val="1"/>
                <c:pt idx="0">
                  <c:v>Staphylococcus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(2)'!$Y$24:$Z$24</c:f>
              <c:numCache>
                <c:formatCode>General</c:formatCode>
                <c:ptCount val="2"/>
                <c:pt idx="0">
                  <c:v>1.9513</c:v>
                </c:pt>
                <c:pt idx="1">
                  <c:v>13.395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9F-41A9-9B57-C8643693C375}"/>
            </c:ext>
          </c:extLst>
        </c:ser>
        <c:ser>
          <c:idx val="3"/>
          <c:order val="3"/>
          <c:tx>
            <c:strRef>
              <c:f>'genus (2)'!$X$25</c:f>
              <c:strCache>
                <c:ptCount val="1"/>
                <c:pt idx="0">
                  <c:v>Granulicatella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(2)'!$Y$25:$Z$25</c:f>
              <c:numCache>
                <c:formatCode>General</c:formatCode>
                <c:ptCount val="2"/>
                <c:pt idx="0">
                  <c:v>7.4383999999999997</c:v>
                </c:pt>
                <c:pt idx="1">
                  <c:v>6.3192000000000004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D9F-41A9-9B57-C8643693C375}"/>
            </c:ext>
          </c:extLst>
        </c:ser>
        <c:ser>
          <c:idx val="4"/>
          <c:order val="4"/>
          <c:tx>
            <c:strRef>
              <c:f>'genus (2)'!$X$26</c:f>
              <c:strCache>
                <c:ptCount val="1"/>
                <c:pt idx="0">
                  <c:v>Gemella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(2)'!$Y$26:$Z$26</c:f>
              <c:numCache>
                <c:formatCode>General</c:formatCode>
                <c:ptCount val="2"/>
                <c:pt idx="0">
                  <c:v>7.6237999999999992</c:v>
                </c:pt>
                <c:pt idx="1">
                  <c:v>3.1120000000000001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D9F-41A9-9B57-C8643693C375}"/>
            </c:ext>
          </c:extLst>
        </c:ser>
        <c:ser>
          <c:idx val="5"/>
          <c:order val="5"/>
          <c:tx>
            <c:strRef>
              <c:f>'genus (2)'!$X$27</c:f>
              <c:strCache>
                <c:ptCount val="1"/>
                <c:pt idx="0">
                  <c:v>Abiotrophia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(2)'!$Y$27:$Z$27</c:f>
              <c:numCache>
                <c:formatCode>General</c:formatCode>
                <c:ptCount val="2"/>
                <c:pt idx="0">
                  <c:v>3.3633000000000002</c:v>
                </c:pt>
                <c:pt idx="1">
                  <c:v>1.9996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D9F-41A9-9B57-C8643693C375}"/>
            </c:ext>
          </c:extLst>
        </c:ser>
        <c:ser>
          <c:idx val="6"/>
          <c:order val="6"/>
          <c:tx>
            <c:strRef>
              <c:f>'genus (2)'!$X$28</c:f>
              <c:strCache>
                <c:ptCount val="1"/>
                <c:pt idx="0">
                  <c:v>Bacillus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(2)'!$Y$28:$Z$28</c:f>
              <c:numCache>
                <c:formatCode>General</c:formatCode>
                <c:ptCount val="2"/>
                <c:pt idx="0">
                  <c:v>4.1676000000000002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D9F-41A9-9B57-C8643693C375}"/>
            </c:ext>
          </c:extLst>
        </c:ser>
        <c:ser>
          <c:idx val="7"/>
          <c:order val="7"/>
          <c:tx>
            <c:strRef>
              <c:f>'genus (2)'!$X$29</c:f>
              <c:strCache>
                <c:ptCount val="1"/>
                <c:pt idx="0">
                  <c:v>Selenomonas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(2)'!$Y$29:$Z$29</c:f>
              <c:numCache>
                <c:formatCode>General</c:formatCode>
                <c:ptCount val="2"/>
                <c:pt idx="0">
                  <c:v>1.5189000000000001</c:v>
                </c:pt>
                <c:pt idx="1">
                  <c:v>1.9164999999999999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D9F-41A9-9B57-C8643693C375}"/>
            </c:ext>
          </c:extLst>
        </c:ser>
        <c:ser>
          <c:idx val="8"/>
          <c:order val="8"/>
          <c:tx>
            <c:strRef>
              <c:f>'genus (2)'!$X$30</c:f>
              <c:strCache>
                <c:ptCount val="1"/>
                <c:pt idx="0">
                  <c:v>Lachnoanaerobaculum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(2)'!$Y$30:$Z$30</c:f>
              <c:numCache>
                <c:formatCode>General</c:formatCode>
                <c:ptCount val="2"/>
                <c:pt idx="0">
                  <c:v>0.69059999999999999</c:v>
                </c:pt>
                <c:pt idx="1">
                  <c:v>0.88740000000000008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D9F-41A9-9B57-C8643693C375}"/>
            </c:ext>
          </c:extLst>
        </c:ser>
        <c:ser>
          <c:idx val="9"/>
          <c:order val="9"/>
          <c:tx>
            <c:strRef>
              <c:f>'genus (2)'!$X$31</c:f>
              <c:strCache>
                <c:ptCount val="1"/>
                <c:pt idx="0">
                  <c:v>Dialister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(2)'!$Y$31:$Z$31</c:f>
              <c:numCache>
                <c:formatCode>General</c:formatCode>
                <c:ptCount val="2"/>
                <c:pt idx="0">
                  <c:v>0.52889999999999993</c:v>
                </c:pt>
                <c:pt idx="1">
                  <c:v>0.83419999999999994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D9F-41A9-9B57-C8643693C375}"/>
            </c:ext>
          </c:extLst>
        </c:ser>
        <c:ser>
          <c:idx val="10"/>
          <c:order val="10"/>
          <c:tx>
            <c:strRef>
              <c:f>'genus (2)'!$X$32</c:f>
              <c:strCache>
                <c:ptCount val="1"/>
                <c:pt idx="0">
                  <c:v>Parvimonas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(2)'!$Y$32:$Z$32</c:f>
              <c:numCache>
                <c:formatCode>General</c:formatCode>
                <c:ptCount val="2"/>
                <c:pt idx="0">
                  <c:v>0.80869999999999997</c:v>
                </c:pt>
                <c:pt idx="1">
                  <c:v>0.50659999999999994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D9F-41A9-9B57-C8643693C375}"/>
            </c:ext>
          </c:extLst>
        </c:ser>
        <c:ser>
          <c:idx val="11"/>
          <c:order val="11"/>
          <c:tx>
            <c:strRef>
              <c:f>'genus (2)'!$X$33</c:f>
              <c:strCache>
                <c:ptCount val="1"/>
                <c:pt idx="0">
                  <c:v>Peptoanaerobacter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(2)'!$Y$33:$Z$33</c:f>
              <c:numCache>
                <c:formatCode>General</c:formatCode>
                <c:ptCount val="2"/>
                <c:pt idx="0">
                  <c:v>0.76999999999999991</c:v>
                </c:pt>
                <c:pt idx="1">
                  <c:v>0.41700000000000004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CD9F-41A9-9B57-C8643693C375}"/>
            </c:ext>
          </c:extLst>
        </c:ser>
        <c:ser>
          <c:idx val="12"/>
          <c:order val="12"/>
          <c:tx>
            <c:strRef>
              <c:f>'genus (2)'!$X$34</c:f>
              <c:strCache>
                <c:ptCount val="1"/>
                <c:pt idx="0">
                  <c:v>Peptostreptococcus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(2)'!$Y$34:$Z$34</c:f>
              <c:numCache>
                <c:formatCode>General</c:formatCode>
                <c:ptCount val="2"/>
                <c:pt idx="0">
                  <c:v>0.53379999999999994</c:v>
                </c:pt>
                <c:pt idx="1">
                  <c:v>0.60569999999999991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D9F-41A9-9B57-C8643693C375}"/>
            </c:ext>
          </c:extLst>
        </c:ser>
        <c:ser>
          <c:idx val="13"/>
          <c:order val="13"/>
          <c:tx>
            <c:strRef>
              <c:f>'genus (2)'!$X$35</c:f>
              <c:strCache>
                <c:ptCount val="1"/>
                <c:pt idx="0">
                  <c:v>PAC000661_g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(2)'!$Y$35:$Z$35</c:f>
              <c:numCache>
                <c:formatCode>General</c:formatCode>
                <c:ptCount val="2"/>
                <c:pt idx="0">
                  <c:v>0.72710000000000008</c:v>
                </c:pt>
                <c:pt idx="1">
                  <c:v>0.39190000000000003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D9F-41A9-9B57-C8643693C375}"/>
            </c:ext>
          </c:extLst>
        </c:ser>
        <c:ser>
          <c:idx val="14"/>
          <c:order val="14"/>
          <c:tx>
            <c:strRef>
              <c:f>'genus (2)'!$X$36</c:f>
              <c:strCache>
                <c:ptCount val="1"/>
                <c:pt idx="0">
                  <c:v>Filifactor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(2)'!$Y$36:$Z$36</c:f>
              <c:numCache>
                <c:formatCode>General</c:formatCode>
                <c:ptCount val="2"/>
                <c:pt idx="0">
                  <c:v>0.2112</c:v>
                </c:pt>
                <c:pt idx="1">
                  <c:v>0.43880000000000002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D9F-41A9-9B57-C8643693C375}"/>
            </c:ext>
          </c:extLst>
        </c:ser>
        <c:ser>
          <c:idx val="15"/>
          <c:order val="15"/>
          <c:tx>
            <c:strRef>
              <c:f>'genus (2)'!$X$37</c:f>
              <c:strCache>
                <c:ptCount val="1"/>
                <c:pt idx="0">
                  <c:v>Lactobacillus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(2)'!$Y$37:$Z$37</c:f>
              <c:numCache>
                <c:formatCode>General</c:formatCode>
                <c:ptCount val="2"/>
                <c:pt idx="0">
                  <c:v>4.3E-3</c:v>
                </c:pt>
                <c:pt idx="1">
                  <c:v>0.58679999999999999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CD9F-41A9-9B57-C8643693C375}"/>
            </c:ext>
          </c:extLst>
        </c:ser>
        <c:ser>
          <c:idx val="16"/>
          <c:order val="16"/>
          <c:tx>
            <c:strRef>
              <c:f>'genus (2)'!$X$38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(2)'!$Y$38:$Z$38</c:f>
              <c:numCache>
                <c:formatCode>General</c:formatCode>
                <c:ptCount val="2"/>
                <c:pt idx="0">
                  <c:v>2.6956000000000016</c:v>
                </c:pt>
                <c:pt idx="1">
                  <c:v>2.5293999999999999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CD9F-41A9-9B57-C8643693C3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273806272"/>
        <c:axId val="1273817504"/>
      </c:barChart>
      <c:catAx>
        <c:axId val="1273806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273817504"/>
        <c:crosses val="autoZero"/>
        <c:auto val="1"/>
        <c:lblAlgn val="ctr"/>
        <c:lblOffset val="100"/>
        <c:noMultiLvlLbl val="0"/>
      </c:catAx>
      <c:valAx>
        <c:axId val="12738175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273806272"/>
        <c:crosses val="autoZero"/>
        <c:crossBetween val="between"/>
      </c:valAx>
      <c:spPr>
        <a:noFill/>
        <a:ln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70504460632229549"/>
          <c:y val="6.4676901950183843E-2"/>
          <c:w val="0.28768386843616023"/>
          <c:h val="0.870646196099632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'genus (2)'!$X$90</c:f>
              <c:strCache>
                <c:ptCount val="1"/>
                <c:pt idx="0">
                  <c:v>Neisseria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(2)'!$Y$90:$Z$90</c:f>
              <c:numCache>
                <c:formatCode>General</c:formatCode>
                <c:ptCount val="2"/>
                <c:pt idx="0">
                  <c:v>59.299199999999999</c:v>
                </c:pt>
                <c:pt idx="1">
                  <c:v>74.483300000000014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D8-4517-B029-82A1D0BBEE02}"/>
            </c:ext>
          </c:extLst>
        </c:ser>
        <c:ser>
          <c:idx val="1"/>
          <c:order val="1"/>
          <c:tx>
            <c:strRef>
              <c:f>'genus (2)'!$X$91</c:f>
              <c:strCache>
                <c:ptCount val="1"/>
                <c:pt idx="0">
                  <c:v>Pseudomonas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(2)'!$Y$91:$Z$91</c:f>
              <c:numCache>
                <c:formatCode>General</c:formatCode>
                <c:ptCount val="2"/>
                <c:pt idx="0">
                  <c:v>1.0954999999999999</c:v>
                </c:pt>
                <c:pt idx="1">
                  <c:v>72.188299999999998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D8-4517-B029-82A1D0BBEE02}"/>
            </c:ext>
          </c:extLst>
        </c:ser>
        <c:ser>
          <c:idx val="2"/>
          <c:order val="2"/>
          <c:tx>
            <c:strRef>
              <c:f>'genus (2)'!$X$92</c:f>
              <c:strCache>
                <c:ptCount val="1"/>
                <c:pt idx="0">
                  <c:v>Acinetobacter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(2)'!$Y$92:$Z$92</c:f>
              <c:numCache>
                <c:formatCode>General</c:formatCode>
                <c:ptCount val="2"/>
                <c:pt idx="0">
                  <c:v>34.116900000000001</c:v>
                </c:pt>
                <c:pt idx="1">
                  <c:v>39.925899999999999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CD8-4517-B029-82A1D0BBEE02}"/>
            </c:ext>
          </c:extLst>
        </c:ser>
        <c:ser>
          <c:idx val="3"/>
          <c:order val="3"/>
          <c:tx>
            <c:strRef>
              <c:f>'genus (2)'!$X$93</c:f>
              <c:strCache>
                <c:ptCount val="1"/>
                <c:pt idx="0">
                  <c:v>Haemophilus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(2)'!$Y$93:$Z$93</c:f>
              <c:numCache>
                <c:formatCode>General</c:formatCode>
                <c:ptCount val="2"/>
                <c:pt idx="0">
                  <c:v>30.746800000000004</c:v>
                </c:pt>
                <c:pt idx="1">
                  <c:v>21.918999999999997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CD8-4517-B029-82A1D0BBEE02}"/>
            </c:ext>
          </c:extLst>
        </c:ser>
        <c:ser>
          <c:idx val="4"/>
          <c:order val="4"/>
          <c:tx>
            <c:strRef>
              <c:f>'genus (2)'!$X$94</c:f>
              <c:strCache>
                <c:ptCount val="1"/>
                <c:pt idx="0">
                  <c:v>Lautropia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(2)'!$Y$94:$Z$94</c:f>
              <c:numCache>
                <c:formatCode>General</c:formatCode>
                <c:ptCount val="2"/>
                <c:pt idx="0">
                  <c:v>25.592000000000002</c:v>
                </c:pt>
                <c:pt idx="1">
                  <c:v>13.620999999999999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CD8-4517-B029-82A1D0BBEE02}"/>
            </c:ext>
          </c:extLst>
        </c:ser>
        <c:ser>
          <c:idx val="5"/>
          <c:order val="5"/>
          <c:tx>
            <c:strRef>
              <c:f>'genus (2)'!$X$95</c:f>
              <c:strCache>
                <c:ptCount val="1"/>
                <c:pt idx="0">
                  <c:v>Raoultella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(2)'!$Y$95:$Z$95</c:f>
              <c:numCache>
                <c:formatCode>General</c:formatCode>
                <c:ptCount val="2"/>
                <c:pt idx="0">
                  <c:v>17.8523</c:v>
                </c:pt>
                <c:pt idx="1">
                  <c:v>10.8599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CD8-4517-B029-82A1D0BBEE02}"/>
            </c:ext>
          </c:extLst>
        </c:ser>
        <c:ser>
          <c:idx val="6"/>
          <c:order val="6"/>
          <c:tx>
            <c:strRef>
              <c:f>'genus (2)'!$X$96</c:f>
              <c:strCache>
                <c:ptCount val="1"/>
                <c:pt idx="0">
                  <c:v>Enhydrobacter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(2)'!$Y$96:$Z$96</c:f>
              <c:numCache>
                <c:formatCode>General</c:formatCode>
                <c:ptCount val="2"/>
                <c:pt idx="0">
                  <c:v>36.850999999999999</c:v>
                </c:pt>
                <c:pt idx="1">
                  <c:v>8.5664999999999996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CD8-4517-B029-82A1D0BBEE02}"/>
            </c:ext>
          </c:extLst>
        </c:ser>
        <c:ser>
          <c:idx val="7"/>
          <c:order val="7"/>
          <c:tx>
            <c:strRef>
              <c:f>'genus (2)'!$X$97</c:f>
              <c:strCache>
                <c:ptCount val="1"/>
                <c:pt idx="0">
                  <c:v>Aggregatibacter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(2)'!$Y$97:$Z$97</c:f>
              <c:numCache>
                <c:formatCode>General</c:formatCode>
                <c:ptCount val="2"/>
                <c:pt idx="0">
                  <c:v>18.9969</c:v>
                </c:pt>
                <c:pt idx="1">
                  <c:v>5.2891000000000004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CD8-4517-B029-82A1D0BBEE02}"/>
            </c:ext>
          </c:extLst>
        </c:ser>
        <c:ser>
          <c:idx val="8"/>
          <c:order val="8"/>
          <c:tx>
            <c:strRef>
              <c:f>'genus (2)'!$X$98</c:f>
              <c:strCache>
                <c:ptCount val="1"/>
                <c:pt idx="0">
                  <c:v>Aeromonas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(2)'!$Y$98:$Z$98</c:f>
              <c:numCache>
                <c:formatCode>General</c:formatCode>
                <c:ptCount val="2"/>
                <c:pt idx="0">
                  <c:v>158.24149999999997</c:v>
                </c:pt>
                <c:pt idx="1">
                  <c:v>3.2056999999999998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CD8-4517-B029-82A1D0BBEE02}"/>
            </c:ext>
          </c:extLst>
        </c:ser>
        <c:ser>
          <c:idx val="9"/>
          <c:order val="9"/>
          <c:tx>
            <c:strRef>
              <c:f>'genus (2)'!$X$99</c:f>
              <c:strCache>
                <c:ptCount val="1"/>
                <c:pt idx="0">
                  <c:v>Vogesella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(2)'!$Y$99:$Z$99</c:f>
              <c:numCache>
                <c:formatCode>General</c:formatCode>
                <c:ptCount val="2"/>
                <c:pt idx="0">
                  <c:v>45.154300000000006</c:v>
                </c:pt>
                <c:pt idx="1">
                  <c:v>6.1999999999999998E-3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6CD8-4517-B029-82A1D0BBEE02}"/>
            </c:ext>
          </c:extLst>
        </c:ser>
        <c:ser>
          <c:idx val="10"/>
          <c:order val="10"/>
          <c:tx>
            <c:strRef>
              <c:f>'genus (2)'!$X$100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(2)'!$Y$100:$Z$100</c:f>
              <c:numCache>
                <c:formatCode>General</c:formatCode>
                <c:ptCount val="2"/>
                <c:pt idx="0">
                  <c:v>34.289100000000012</c:v>
                </c:pt>
                <c:pt idx="1">
                  <c:v>19.611099999999993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CD8-4517-B029-82A1D0BBEE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098968480"/>
        <c:axId val="1098966400"/>
      </c:barChart>
      <c:catAx>
        <c:axId val="1098968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098966400"/>
        <c:crosses val="autoZero"/>
        <c:auto val="1"/>
        <c:lblAlgn val="ctr"/>
        <c:lblOffset val="100"/>
        <c:noMultiLvlLbl val="0"/>
      </c:catAx>
      <c:valAx>
        <c:axId val="1098966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098968480"/>
        <c:crosses val="autoZero"/>
        <c:crossBetween val="between"/>
      </c:valAx>
      <c:spPr>
        <a:noFill/>
        <a:ln>
          <a:solidFill>
            <a:sysClr val="windowText" lastClr="000000"/>
          </a:solidFill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6340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5314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1704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237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9745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154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4966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4293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359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827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405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75456-0FD1-4767-AFAE-79D53470159A}" type="datetimeFigureOut">
              <a:rPr kumimoji="1" lang="ja-JP" altLang="en-US" smtClean="0"/>
              <a:t>2020/5/21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981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グラフ 1"/>
          <p:cNvGraphicFramePr>
            <a:graphicFrameLocks/>
          </p:cNvGraphicFramePr>
          <p:nvPr>
            <p:extLst/>
          </p:nvPr>
        </p:nvGraphicFramePr>
        <p:xfrm>
          <a:off x="927677" y="446086"/>
          <a:ext cx="10479232" cy="452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819565" y="5172364"/>
            <a:ext cx="8848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S3</a:t>
            </a:r>
            <a:r>
              <a:rPr kumimoji="1" lang="ja-JP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Proportion of </a:t>
            </a:r>
            <a:r>
              <a:rPr kumimoji="1"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Firmicutes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at genus level</a:t>
            </a:r>
          </a:p>
          <a:p>
            <a:r>
              <a:rPr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Veillonella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Staphylococcus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were higher in subjects with dental caries. </a:t>
            </a:r>
            <a:r>
              <a:rPr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Streptococcus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was higher in subjects without dental caries. 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346037" y="6301270"/>
            <a:ext cx="6769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Proportion of Firmicutes and Proteobacteria at genus levels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12873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グラフ 1"/>
          <p:cNvGraphicFramePr>
            <a:graphicFrameLocks/>
          </p:cNvGraphicFramePr>
          <p:nvPr>
            <p:extLst/>
          </p:nvPr>
        </p:nvGraphicFramePr>
        <p:xfrm>
          <a:off x="1541247" y="869496"/>
          <a:ext cx="8803480" cy="4543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819565" y="5412509"/>
            <a:ext cx="8848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S3</a:t>
            </a:r>
            <a:r>
              <a:rPr kumimoji="1" lang="ja-JP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Proportion of </a:t>
            </a:r>
            <a:r>
              <a:rPr kumimoji="1"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Proteobacteria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at genus level</a:t>
            </a:r>
          </a:p>
          <a:p>
            <a:r>
              <a:rPr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Neisseria, Pseudomonas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ja-JP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Acinetobactor</a:t>
            </a:r>
            <a:r>
              <a:rPr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were higher in subjects with dental caries. </a:t>
            </a:r>
            <a:r>
              <a:rPr lang="en-US" altLang="ja-JP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Aeromonas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was higher in subjects without dental caries. 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655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68</Words>
  <Application>Microsoft Office PowerPoint</Application>
  <PresentationFormat>ワイド画面</PresentationFormat>
  <Paragraphs>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野村 義明</dc:creator>
  <cp:lastModifiedBy>野村 義明</cp:lastModifiedBy>
  <cp:revision>3</cp:revision>
  <dcterms:created xsi:type="dcterms:W3CDTF">2020-05-04T15:37:56Z</dcterms:created>
  <dcterms:modified xsi:type="dcterms:W3CDTF">2020-05-21T13:40:43Z</dcterms:modified>
</cp:coreProperties>
</file>