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300107830428668E-2"/>
          <c:y val="2.2598372884799576E-2"/>
          <c:w val="0.79544022752738996"/>
          <c:h val="0.9281064391451053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phylum!$B$36</c:f>
              <c:strCache>
                <c:ptCount val="1"/>
                <c:pt idx="0">
                  <c:v>Proteobacteria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phylum!$C$36:$O$36</c:f>
              <c:numCache>
                <c:formatCode>General</c:formatCode>
                <c:ptCount val="13"/>
                <c:pt idx="0">
                  <c:v>22707</c:v>
                </c:pt>
                <c:pt idx="1">
                  <c:v>7238</c:v>
                </c:pt>
                <c:pt idx="2">
                  <c:v>21442</c:v>
                </c:pt>
                <c:pt idx="3">
                  <c:v>13300</c:v>
                </c:pt>
                <c:pt idx="4">
                  <c:v>16135</c:v>
                </c:pt>
                <c:pt idx="5">
                  <c:v>6438</c:v>
                </c:pt>
                <c:pt idx="6">
                  <c:v>14210</c:v>
                </c:pt>
                <c:pt idx="7">
                  <c:v>11472</c:v>
                </c:pt>
                <c:pt idx="8">
                  <c:v>5961</c:v>
                </c:pt>
                <c:pt idx="9">
                  <c:v>4534</c:v>
                </c:pt>
                <c:pt idx="10">
                  <c:v>5864</c:v>
                </c:pt>
                <c:pt idx="11">
                  <c:v>14718</c:v>
                </c:pt>
                <c:pt idx="12">
                  <c:v>9310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03-4408-80A1-5055A4A0FD72}"/>
            </c:ext>
          </c:extLst>
        </c:ser>
        <c:ser>
          <c:idx val="1"/>
          <c:order val="1"/>
          <c:tx>
            <c:strRef>
              <c:f>phylum!$B$37</c:f>
              <c:strCache>
                <c:ptCount val="1"/>
                <c:pt idx="0">
                  <c:v>Firmicutes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phylum!$C$37:$O$37</c:f>
              <c:numCache>
                <c:formatCode>General</c:formatCode>
                <c:ptCount val="13"/>
                <c:pt idx="0">
                  <c:v>2549</c:v>
                </c:pt>
                <c:pt idx="1">
                  <c:v>2161</c:v>
                </c:pt>
                <c:pt idx="2">
                  <c:v>714</c:v>
                </c:pt>
                <c:pt idx="3">
                  <c:v>6704</c:v>
                </c:pt>
                <c:pt idx="4">
                  <c:v>4450</c:v>
                </c:pt>
                <c:pt idx="5">
                  <c:v>2738</c:v>
                </c:pt>
                <c:pt idx="6">
                  <c:v>6373</c:v>
                </c:pt>
                <c:pt idx="7">
                  <c:v>3926</c:v>
                </c:pt>
                <c:pt idx="8">
                  <c:v>2426</c:v>
                </c:pt>
                <c:pt idx="9">
                  <c:v>7072</c:v>
                </c:pt>
                <c:pt idx="10">
                  <c:v>8186</c:v>
                </c:pt>
                <c:pt idx="11">
                  <c:v>5014</c:v>
                </c:pt>
                <c:pt idx="12">
                  <c:v>4277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03-4408-80A1-5055A4A0FD72}"/>
            </c:ext>
          </c:extLst>
        </c:ser>
        <c:ser>
          <c:idx val="2"/>
          <c:order val="2"/>
          <c:tx>
            <c:strRef>
              <c:f>phylum!$B$38</c:f>
              <c:strCache>
                <c:ptCount val="1"/>
                <c:pt idx="0">
                  <c:v>Bacteroidetes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phylum!$C$38:$O$38</c:f>
              <c:numCache>
                <c:formatCode>General</c:formatCode>
                <c:ptCount val="13"/>
                <c:pt idx="0">
                  <c:v>474</c:v>
                </c:pt>
                <c:pt idx="1">
                  <c:v>1264</c:v>
                </c:pt>
                <c:pt idx="2">
                  <c:v>422</c:v>
                </c:pt>
                <c:pt idx="3">
                  <c:v>1204</c:v>
                </c:pt>
                <c:pt idx="4">
                  <c:v>1369</c:v>
                </c:pt>
                <c:pt idx="5">
                  <c:v>10395</c:v>
                </c:pt>
                <c:pt idx="6">
                  <c:v>2764</c:v>
                </c:pt>
                <c:pt idx="7">
                  <c:v>3948</c:v>
                </c:pt>
                <c:pt idx="8">
                  <c:v>10019</c:v>
                </c:pt>
                <c:pt idx="9">
                  <c:v>1619</c:v>
                </c:pt>
                <c:pt idx="10">
                  <c:v>652</c:v>
                </c:pt>
                <c:pt idx="11">
                  <c:v>3501</c:v>
                </c:pt>
                <c:pt idx="12">
                  <c:v>1537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03-4408-80A1-5055A4A0FD72}"/>
            </c:ext>
          </c:extLst>
        </c:ser>
        <c:ser>
          <c:idx val="3"/>
          <c:order val="3"/>
          <c:tx>
            <c:strRef>
              <c:f>phylum!$B$39</c:f>
              <c:strCache>
                <c:ptCount val="1"/>
                <c:pt idx="0">
                  <c:v>Actinobacteria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phylum!$C$39:$O$39</c:f>
              <c:numCache>
                <c:formatCode>General</c:formatCode>
                <c:ptCount val="13"/>
                <c:pt idx="0">
                  <c:v>809</c:v>
                </c:pt>
                <c:pt idx="1">
                  <c:v>93</c:v>
                </c:pt>
                <c:pt idx="2">
                  <c:v>46</c:v>
                </c:pt>
                <c:pt idx="3">
                  <c:v>259</c:v>
                </c:pt>
                <c:pt idx="4">
                  <c:v>832</c:v>
                </c:pt>
                <c:pt idx="5">
                  <c:v>83</c:v>
                </c:pt>
                <c:pt idx="6">
                  <c:v>539</c:v>
                </c:pt>
                <c:pt idx="7">
                  <c:v>263</c:v>
                </c:pt>
                <c:pt idx="8">
                  <c:v>243</c:v>
                </c:pt>
                <c:pt idx="9">
                  <c:v>176</c:v>
                </c:pt>
                <c:pt idx="10">
                  <c:v>1551</c:v>
                </c:pt>
                <c:pt idx="11">
                  <c:v>607</c:v>
                </c:pt>
                <c:pt idx="12">
                  <c:v>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203-4408-80A1-5055A4A0FD72}"/>
            </c:ext>
          </c:extLst>
        </c:ser>
        <c:ser>
          <c:idx val="4"/>
          <c:order val="4"/>
          <c:tx>
            <c:strRef>
              <c:f>phylum!$B$40</c:f>
              <c:strCache>
                <c:ptCount val="1"/>
                <c:pt idx="0">
                  <c:v>Fusobacteria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phylum!$C$40:$O$40</c:f>
              <c:numCache>
                <c:formatCode>General</c:formatCode>
                <c:ptCount val="13"/>
                <c:pt idx="0">
                  <c:v>132</c:v>
                </c:pt>
                <c:pt idx="1">
                  <c:v>177</c:v>
                </c:pt>
                <c:pt idx="2">
                  <c:v>68</c:v>
                </c:pt>
                <c:pt idx="3">
                  <c:v>381</c:v>
                </c:pt>
                <c:pt idx="4">
                  <c:v>359</c:v>
                </c:pt>
                <c:pt idx="5">
                  <c:v>476</c:v>
                </c:pt>
                <c:pt idx="6">
                  <c:v>871</c:v>
                </c:pt>
                <c:pt idx="7">
                  <c:v>412</c:v>
                </c:pt>
                <c:pt idx="8">
                  <c:v>90</c:v>
                </c:pt>
                <c:pt idx="9">
                  <c:v>356</c:v>
                </c:pt>
                <c:pt idx="10">
                  <c:v>286</c:v>
                </c:pt>
                <c:pt idx="11">
                  <c:v>1724</c:v>
                </c:pt>
                <c:pt idx="12">
                  <c:v>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03-4408-80A1-5055A4A0FD72}"/>
            </c:ext>
          </c:extLst>
        </c:ser>
        <c:ser>
          <c:idx val="5"/>
          <c:order val="5"/>
          <c:tx>
            <c:strRef>
              <c:f>phylum!$B$41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phylum!$C$35:$O$35</c:f>
              <c:strCache>
                <c:ptCount val="13"/>
                <c:pt idx="0">
                  <c:v>H1</c:v>
                </c:pt>
                <c:pt idx="1">
                  <c:v>H2</c:v>
                </c:pt>
                <c:pt idx="2">
                  <c:v>H3</c:v>
                </c:pt>
                <c:pt idx="3">
                  <c:v>H4</c:v>
                </c:pt>
                <c:pt idx="4">
                  <c:v>H5</c:v>
                </c:pt>
                <c:pt idx="5">
                  <c:v>H6</c:v>
                </c:pt>
                <c:pt idx="6">
                  <c:v>H7</c:v>
                </c:pt>
                <c:pt idx="7">
                  <c:v>C1</c:v>
                </c:pt>
                <c:pt idx="8">
                  <c:v>C2</c:v>
                </c:pt>
                <c:pt idx="9">
                  <c:v>C3</c:v>
                </c:pt>
                <c:pt idx="10">
                  <c:v>C4</c:v>
                </c:pt>
                <c:pt idx="11">
                  <c:v>C5</c:v>
                </c:pt>
                <c:pt idx="12">
                  <c:v>C6</c:v>
                </c:pt>
              </c:strCache>
            </c:strRef>
          </c:cat>
          <c:val>
            <c:numRef>
              <c:f>phylum!$C$41:$O$41</c:f>
              <c:numCache>
                <c:formatCode>General</c:formatCode>
                <c:ptCount val="13"/>
                <c:pt idx="0">
                  <c:v>82</c:v>
                </c:pt>
                <c:pt idx="1">
                  <c:v>83</c:v>
                </c:pt>
                <c:pt idx="2">
                  <c:v>175</c:v>
                </c:pt>
                <c:pt idx="3">
                  <c:v>235</c:v>
                </c:pt>
                <c:pt idx="4">
                  <c:v>202</c:v>
                </c:pt>
                <c:pt idx="5">
                  <c:v>160</c:v>
                </c:pt>
                <c:pt idx="6">
                  <c:v>249</c:v>
                </c:pt>
                <c:pt idx="7">
                  <c:v>302</c:v>
                </c:pt>
                <c:pt idx="8">
                  <c:v>45</c:v>
                </c:pt>
                <c:pt idx="9">
                  <c:v>143</c:v>
                </c:pt>
                <c:pt idx="10">
                  <c:v>137</c:v>
                </c:pt>
                <c:pt idx="11">
                  <c:v>730</c:v>
                </c:pt>
                <c:pt idx="1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03-4408-80A1-5055A4A0FD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37307392"/>
        <c:axId val="1137318208"/>
      </c:barChart>
      <c:catAx>
        <c:axId val="113730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137318208"/>
        <c:crosses val="autoZero"/>
        <c:auto val="1"/>
        <c:lblAlgn val="ctr"/>
        <c:lblOffset val="100"/>
        <c:noMultiLvlLbl val="0"/>
      </c:catAx>
      <c:valAx>
        <c:axId val="113731820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13730739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</c:legendEntry>
      <c:layout>
        <c:manualLayout>
          <c:xMode val="edge"/>
          <c:yMode val="edge"/>
          <c:x val="0.84451712791701872"/>
          <c:y val="0.25362294298289206"/>
          <c:w val="0.14392928696458115"/>
          <c:h val="0.548500880854992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34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3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1704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237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74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5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96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293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35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27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05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8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/>
          </p:nvPr>
        </p:nvGraphicFramePr>
        <p:xfrm>
          <a:off x="502262" y="73890"/>
          <a:ext cx="10992259" cy="5403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574173" y="5657671"/>
            <a:ext cx="8848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Figure S1 Proportion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of phyla of the each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subjects. </a:t>
            </a:r>
          </a:p>
          <a:p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four subjects with </a:t>
            </a:r>
            <a:r>
              <a:rPr lang="en-US" altLang="ja-JP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Proteobacteria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less than 40%. For two subjects (H6 and C2) </a:t>
            </a:r>
            <a:r>
              <a:rPr lang="en-US" altLang="ja-JP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Bacteroides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abundant. For two subjects (C3and C4) </a:t>
            </a:r>
            <a:r>
              <a:rPr lang="en-US" altLang="ja-JP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Firmicutes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abundant. These two subjects had dental caries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1"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996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51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野村 義明</dc:creator>
  <cp:lastModifiedBy>野村 義明</cp:lastModifiedBy>
  <cp:revision>3</cp:revision>
  <dcterms:created xsi:type="dcterms:W3CDTF">2020-05-04T15:37:56Z</dcterms:created>
  <dcterms:modified xsi:type="dcterms:W3CDTF">2020-05-04T16:00:35Z</dcterms:modified>
</cp:coreProperties>
</file>