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2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FE0C1F-C63E-414E-94EF-BC55F5EC8A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89168DB-E303-4CBC-9FAD-6DEF25C249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CB62E41-C4C8-4187-959D-ADE7106B7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4E0C5C2-0136-49BD-A241-64A27D615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1FCB70-44D7-433D-9D0F-4E917C634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452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FF0A63-FAF4-4F58-A9F5-DC8BA54A9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E564239-C359-48CA-BAEA-02F12602A9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EC6302-44DD-47B7-8243-5F4AA75F1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B48096D-D68F-4ACD-ABFD-E736C7047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FBFD40D-29A2-444B-8827-EFF444F6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6111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B68712D-2329-4746-80C5-7A174D7716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F217B4E-B4CB-4447-89BA-2973AB89DF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CAE336-BDD8-41A7-AB7B-44F57E1A0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1241C01-5D6B-4818-8D7D-06A56C549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5CE2820-3A10-4750-A2EA-9E896E629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3744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7C6A18-C9F1-4594-AC1C-0DF8E6C3D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477346D-16FA-4147-9775-E70B67E7A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3BE8E47-8ABC-477D-BF16-1E771DE02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396BFEA-5DBC-4CD4-ADE7-16EE537B3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CC5977-05B7-4C09-B8F2-317622F4E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6347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45116C-7FFD-4D89-8FAA-FF06B31A0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A35762D-9523-49DE-8385-E830C3284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C8E494D-4A8A-4B6A-B23C-B9AF8F592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D8838C-63DC-4F67-9F11-71EE3BCD1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44FB32-583D-467B-AD3E-20E974780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8504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01FCD3-2FF4-4A35-B32E-97EBF2352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B41629A-32DE-43C6-8D29-6237431AA3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5040CFB-C78B-49EF-95B5-51A0418F2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C147214-1715-4091-95C2-A311A3830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DE40B10-C935-4AB8-8E02-9639F27EB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A7565FC-8A7B-4562-A8D2-E2C4562AF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294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C54630-AD86-443B-9733-C5AA50389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517036C-12DC-460E-ADC1-2C5E9767E1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3A7099B-1E67-44B8-BED0-6AC290B5D3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3853546-D6D1-4536-90C0-C4EEC7EF80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79CC193-45AD-4A15-BA57-A286C58773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AF28B28-3F2C-43F0-BCE9-7D988B962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16083F2-9DE0-41A0-B3E9-8AF5A860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5F35F97-ED55-4048-9498-A64278614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8950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38F3C8-5389-4FEA-ACD5-735B31B45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48F4E1-226F-470E-844D-D0B490190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1F44F72-7F3D-42CB-8930-39473C2D8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6D925F9-F43E-4740-B929-A801EE75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0225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2B2453D-B0A5-48AA-8EBC-00EA706F0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86DB87E-CF2B-491B-9C81-68FFF89B0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220298A-85AF-49D1-80DA-4A45AF206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9889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E22EB9-17AE-42EE-92ED-AECC18D4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55FFA7A-14B3-451A-99C8-FB19C6952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36B94F7-A192-416D-A66D-D0C6579A3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B74D7F8-1C98-4332-9F71-BB5854D37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DB87A98-4378-4F5F-969E-3E83F11C8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A9F50A2-A30D-43E6-939A-972EE12E4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351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6CAD78-5B2F-4B6E-A41B-D9E5FC025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4BAE37F-DC70-45EC-970A-EC7680B27D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FDE69D6-170A-44E5-84C2-CA34F111FA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C7033EF-856F-4234-97BC-0C7212976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1DCD00C-878F-4621-833A-C31C8F4B6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44966A5-1ECA-44B7-9EEA-5AF2778C8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402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C98CC2D-6CD0-4F01-8A25-7776906E1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C996104-F36C-4A95-9888-B96E7A2281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24EA5C-391A-4578-9B2D-AD1BF0C8FE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05AB6-BCEA-4412-8F08-5949FE008BC6}" type="datetimeFigureOut">
              <a:rPr lang="ko-KR" altLang="en-US" smtClean="0"/>
              <a:t>2020-04-10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A3492E-2CCD-404E-937B-48916FCF4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6D88FE-3E31-4894-B284-7EF315A54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0530-F2AF-4FCC-9CE7-D60E841050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505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E48B4D4E-3FE8-4F95-9ADF-0457535415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454686"/>
              </p:ext>
            </p:extLst>
          </p:nvPr>
        </p:nvGraphicFramePr>
        <p:xfrm>
          <a:off x="334688" y="469092"/>
          <a:ext cx="5631105" cy="5669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1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37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Variables</a:t>
                      </a:r>
                      <a:endParaRPr lang="ko-KR" altLang="en-US" sz="700" dirty="0"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Crude OR 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(95% CI </a:t>
                      </a:r>
                      <a:r>
                        <a:rPr lang="en-US" altLang="ko-KR" sz="800" baseline="300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ko-KR" sz="7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ko-KR" altLang="en-US" sz="700" dirty="0"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Fully adjusted OR </a:t>
                      </a:r>
                      <a:r>
                        <a:rPr lang="en-US" altLang="ko-KR" sz="800" baseline="300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 latinLnBrk="1"/>
                      <a:r>
                        <a:rPr lang="en-US" altLang="ko-KR" sz="7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(95% CI </a:t>
                      </a:r>
                      <a:r>
                        <a:rPr lang="en-US" altLang="ko-KR" sz="800" baseline="300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ko-KR" sz="700" dirty="0"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ko-KR" altLang="en-US" sz="700" dirty="0"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Soda intake frequency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Per</a:t>
                      </a:r>
                      <a:r>
                        <a:rPr lang="en-US" altLang="ko-KR" sz="7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10 times increasing of monthly intake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1.02(1.01,</a:t>
                      </a:r>
                      <a:r>
                        <a:rPr lang="en-US" altLang="ko-KR" sz="700" b="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1.04)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1.03(1.01, 1.05)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Never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1.00(reference)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1.00(reference)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ko-KR" altLang="en-US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≤ </a:t>
                      </a:r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ko-KR" sz="7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times/week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1.08(0.98, 1.19)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0.99(0.90, 1.10)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4-7 times/week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0.90(0.78, 1.04)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1.01(0.86, 1.18)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&gt;7 times/week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1.21(1.07, 1.36)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1.25(1.09, 1.44)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p for trend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Coffee intake frequency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Per</a:t>
                      </a:r>
                      <a:r>
                        <a:rPr lang="en-US" altLang="ko-KR" sz="7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10 times increasing of monthly intake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1.02(1.01, 1.04)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1.01(1.00, 1.03)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Never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1.00(reference)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1.00(reference)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ko-KR" altLang="en-US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≤ </a:t>
                      </a:r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ko-KR" sz="7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times/week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0.95(0.85, 1.06)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0.94(0.83, 1.05)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4-7 times/week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0.98(0.87,</a:t>
                      </a:r>
                      <a:r>
                        <a:rPr lang="en-US" altLang="ko-KR" sz="700" b="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1.10)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1.04(0.92, 1.18)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ko-KR" altLang="en-US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7 times/week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1.15(1.03, 1.27)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1.09(0.97, 1.23)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p for trend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0.108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Green tea intake frequency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Per</a:t>
                      </a:r>
                      <a:r>
                        <a:rPr lang="en-US" altLang="ko-KR" sz="7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10 times increasing of monthly intake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0.97(0.94, 0..99)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0.96(0.93, 0.99)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Never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1.00(reference)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1.00(reference)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ko-KR" altLang="en-US" sz="70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≤ </a:t>
                      </a:r>
                      <a:r>
                        <a:rPr lang="en-US" altLang="ko-KR" sz="70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ko-KR" sz="700" baseline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ko-KR" sz="70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times/week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0.97(0.89,</a:t>
                      </a:r>
                      <a:r>
                        <a:rPr lang="en-US" altLang="ko-KR" sz="700" b="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1.05)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0.98(0.90, 1.07)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4-7 times/week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0.79(0.68, 0.91)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0.77(0.66, 0.89)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ko-KR" altLang="en-US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7 times/week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0.86(0.68, 1.09)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0.80(0.62, 1.03)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p for trend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Smoking status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Never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1.00(reference)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1.00(reference)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Past-smoker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2.41(2.19,</a:t>
                      </a:r>
                      <a:r>
                        <a:rPr lang="en-US" altLang="ko-KR" sz="700" b="0" baseline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2.65)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1.30(1.13, 1.50)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14587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70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    Current-smoker</a:t>
                      </a:r>
                      <a:endParaRPr lang="ko-KR" altLang="en-US" sz="70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2.95(2.63, 3.30)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700" b="0" dirty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  <a:cs typeface="Times New Roman" panose="02020603050405020304" pitchFamily="18" charset="0"/>
                        </a:rPr>
                        <a:t>1.70(1.47, 1.98)</a:t>
                      </a:r>
                      <a:endParaRPr lang="ko-KR" altLang="en-US" sz="700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89689C3-6403-4142-A4AF-2397B2F51FF4}"/>
              </a:ext>
            </a:extLst>
          </p:cNvPr>
          <p:cNvSpPr txBox="1"/>
          <p:nvPr/>
        </p:nvSpPr>
        <p:spPr>
          <a:xfrm>
            <a:off x="195309" y="97654"/>
            <a:ext cx="9853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Palatino Linotype" panose="02040502050505030304" pitchFamily="18" charset="0"/>
              </a:rPr>
              <a:t>Supplementary Table S1. ORs for COPD according to beverages intake and smoking status in a sensitivity analysis</a:t>
            </a:r>
            <a:r>
              <a:rPr lang="el-GR" altLang="ko-KR" sz="1200" b="1" baseline="30000" dirty="0">
                <a:latin typeface="Palatino Linotype" panose="02040502050505030304" pitchFamily="18" charset="0"/>
              </a:rPr>
              <a:t>1</a:t>
            </a:r>
            <a:r>
              <a:rPr lang="en-US" altLang="ko-KR" sz="1400" dirty="0">
                <a:latin typeface="Palatino Linotype" panose="02040502050505030304" pitchFamily="18" charset="0"/>
              </a:rPr>
              <a:t> </a:t>
            </a:r>
            <a:endParaRPr lang="ko-KR" altLang="en-US" sz="1400" dirty="0">
              <a:latin typeface="Palatino Linotype" panose="0204050205050503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3AA589-364F-4D0A-9910-B566671A7AE3}"/>
              </a:ext>
            </a:extLst>
          </p:cNvPr>
          <p:cNvSpPr txBox="1"/>
          <p:nvPr/>
        </p:nvSpPr>
        <p:spPr>
          <a:xfrm>
            <a:off x="230820" y="6138567"/>
            <a:ext cx="6019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1000" baseline="30000" dirty="0">
                <a:latin typeface="Palatino Linotype" panose="02040502050505030304" pitchFamily="18" charset="0"/>
              </a:rPr>
              <a:t>1 </a:t>
            </a:r>
            <a:r>
              <a:rPr lang="en-US" altLang="ko-KR" sz="1000" dirty="0">
                <a:latin typeface="Palatino Linotype" panose="02040502050505030304" pitchFamily="18" charset="0"/>
              </a:rPr>
              <a:t>In a sensitivity analysis, we used a definition of COPD as FEV</a:t>
            </a:r>
            <a:r>
              <a:rPr lang="en-US" altLang="ko-KR" sz="1000" baseline="-25000" dirty="0">
                <a:latin typeface="Palatino Linotype" panose="02040502050505030304" pitchFamily="18" charset="0"/>
              </a:rPr>
              <a:t>1</a:t>
            </a:r>
            <a:r>
              <a:rPr lang="en-US" altLang="ko-KR" sz="1000" dirty="0">
                <a:latin typeface="Palatino Linotype" panose="02040502050505030304" pitchFamily="18" charset="0"/>
              </a:rPr>
              <a:t>/FVC &lt;lower limit of normal (LLN)</a:t>
            </a:r>
          </a:p>
          <a:p>
            <a:r>
              <a:rPr lang="en-US" altLang="ko-KR" sz="1000" baseline="30000" dirty="0">
                <a:latin typeface="Palatino Linotype" panose="02040502050505030304" pitchFamily="18" charset="0"/>
              </a:rPr>
              <a:t>2 </a:t>
            </a:r>
            <a:r>
              <a:rPr lang="en-US" altLang="ko-KR" sz="1000" dirty="0">
                <a:latin typeface="Palatino Linotype" panose="02040502050505030304" pitchFamily="18" charset="0"/>
              </a:rPr>
              <a:t>Fully adjusted model was adjusted for sex, age, monthly income, education level, drinking status, smoking status, beverages intake, and BMI</a:t>
            </a:r>
          </a:p>
          <a:p>
            <a:r>
              <a:rPr lang="en-US" altLang="ko-KR" sz="1000" baseline="30000" dirty="0">
                <a:latin typeface="Palatino Linotype" panose="02040502050505030304" pitchFamily="18" charset="0"/>
              </a:rPr>
              <a:t>3 </a:t>
            </a:r>
            <a:r>
              <a:rPr lang="en-US" altLang="ko-KR" sz="1000" dirty="0">
                <a:latin typeface="Palatino Linotype" panose="02040502050505030304" pitchFamily="18" charset="0"/>
              </a:rPr>
              <a:t>CI, confidence interval</a:t>
            </a:r>
            <a:endParaRPr lang="ko-KR" altLang="en-US" sz="1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320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356</Words>
  <Application>Microsoft Office PowerPoint</Application>
  <PresentationFormat>Widescreen</PresentationFormat>
  <Paragraphs>76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Palatino Linotype</vt:lpstr>
      <vt:lpstr>Office 테마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민 지은</dc:creator>
  <cp:lastModifiedBy>MDPI</cp:lastModifiedBy>
  <cp:revision>7</cp:revision>
  <dcterms:created xsi:type="dcterms:W3CDTF">2020-04-08T08:24:13Z</dcterms:created>
  <dcterms:modified xsi:type="dcterms:W3CDTF">2020-04-10T12:04:03Z</dcterms:modified>
</cp:coreProperties>
</file>