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"/>
  </p:notesMasterIdLst>
  <p:sldIdLst>
    <p:sldId id="298" r:id="rId2"/>
  </p:sldIdLst>
  <p:sldSz cx="6858000" cy="1219200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426" autoAdjust="0"/>
    <p:restoredTop sz="79257" autoAdjust="0"/>
  </p:normalViewPr>
  <p:slideViewPr>
    <p:cSldViewPr snapToGrid="0">
      <p:cViewPr varScale="1">
        <p:scale>
          <a:sx n="51" d="100"/>
          <a:sy n="51" d="100"/>
        </p:scale>
        <p:origin x="4242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A975A2EE-98DC-49F9-86D4-F68D416DBC74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2581275" y="1279525"/>
            <a:ext cx="1941513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6F60933A-2D7D-400A-BC88-22C3EA07D70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3048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r>
              <a:rPr lang="en-US" altLang="zh-CN" sz="1800" b="1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Supplementary Figure S1 |</a:t>
            </a:r>
            <a:r>
              <a:rPr lang="en-US" altLang="zh-CN" sz="1800" dirty="0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Kaplan-Meier survival curves comparing the high and low expression of LPAR6 in different types of cancer in the PrognoScan (A–K) and Kaplan-Meier plotter databases (L–Q). (A) Survival curves of DSS in bladder cancer cohort  [GSE13507 (n =165, P = 0.0067285) ]. (B-D) Survival curves of OS, RFS and DFS in the breast cancer cohort [GSE1456-GPL96 (n =159, P = 0.00575883; P= 0.0000252; P= 0.000210173)]. (E-G) Survival curves of DMFS in the breast cancer cohort [GSE19615 (n=159, P = 0.00575883), GSE9195 (n=159, P = 0.0466683), GSE11121 (n=200 , P =0.0389008)]. (H-J) Survival curves of DSS in the breast, DFS in the colorectal and DMFS in the Eye Cancer cohort [GSE3494 (n=236, P = 0.00294205), GSE17537 (n=55, P = 0.0257972), GSE22138 (n=63, P = 0.00092478)]. (K) Survival curves of PFS in the ovarian cancer cohort [GSE17260 (n=110, P = 0.0392865)]. (L-N) Survival curves of OS (n =1402), RFS (n=3951) and DMSF (n=1746) in the breast cancer cohorts. (O-Q) Survival curves of OS (n=364), FPS (n=370) and RFS (n=316) in the liver cancer cohort. </a:t>
            </a:r>
            <a:endParaRPr lang="zh-CN" altLang="zh-CN" sz="1800" dirty="0">
              <a:effectLst/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2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F60933A-2D7D-400A-BC88-22C3EA07D70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445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995312"/>
            <a:ext cx="5829300" cy="4244622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6403623"/>
            <a:ext cx="5143500" cy="2943577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7E22-7C8D-4DBE-9C86-10C0FC1C6EB1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5AE8-6C09-4EA3-A780-6CF04AF7AE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28546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7E22-7C8D-4DBE-9C86-10C0FC1C6EB1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5AE8-6C09-4EA3-A780-6CF04AF7AE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56707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649111"/>
            <a:ext cx="1478756" cy="10332156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649111"/>
            <a:ext cx="4350544" cy="10332156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7E22-7C8D-4DBE-9C86-10C0FC1C6EB1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5AE8-6C09-4EA3-A780-6CF04AF7AE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583512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7E22-7C8D-4DBE-9C86-10C0FC1C6EB1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5AE8-6C09-4EA3-A780-6CF04AF7AE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94612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3039537"/>
            <a:ext cx="5915025" cy="5071532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8159048"/>
            <a:ext cx="5915025" cy="266699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7E22-7C8D-4DBE-9C86-10C0FC1C6EB1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5AE8-6C09-4EA3-A780-6CF04AF7AE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4200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3245556"/>
            <a:ext cx="2914650" cy="77357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3245556"/>
            <a:ext cx="2914650" cy="77357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7E22-7C8D-4DBE-9C86-10C0FC1C6EB1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5AE8-6C09-4EA3-A780-6CF04AF7AE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894749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49114"/>
            <a:ext cx="5915025" cy="2356556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988734"/>
            <a:ext cx="2901255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4453467"/>
            <a:ext cx="2901255" cy="65503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988734"/>
            <a:ext cx="2915543" cy="146473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4453467"/>
            <a:ext cx="2915543" cy="6550379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7E22-7C8D-4DBE-9C86-10C0FC1C6EB1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5AE8-6C09-4EA3-A780-6CF04AF7AE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99856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7E22-7C8D-4DBE-9C86-10C0FC1C6EB1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5AE8-6C09-4EA3-A780-6CF04AF7AE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487728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7E22-7C8D-4DBE-9C86-10C0FC1C6EB1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5AE8-6C09-4EA3-A780-6CF04AF7AE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1688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755425"/>
            <a:ext cx="3471863" cy="8664222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7E22-7C8D-4DBE-9C86-10C0FC1C6EB1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5AE8-6C09-4EA3-A780-6CF04AF7AE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2421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812800"/>
            <a:ext cx="2211884" cy="28448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755425"/>
            <a:ext cx="3471863" cy="8664222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3657600"/>
            <a:ext cx="2211884" cy="6776156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C37E22-7C8D-4DBE-9C86-10C0FC1C6EB1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425AE8-6C09-4EA3-A780-6CF04AF7AE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1277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649114"/>
            <a:ext cx="5915025" cy="23565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3245556"/>
            <a:ext cx="5915025" cy="77357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C37E22-7C8D-4DBE-9C86-10C0FC1C6EB1}" type="datetimeFigureOut">
              <a:rPr lang="zh-CN" altLang="en-US" smtClean="0"/>
              <a:t>2021/10/20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11300181"/>
            <a:ext cx="2314575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11300181"/>
            <a:ext cx="1543050" cy="6491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425AE8-6C09-4EA3-A780-6CF04AF7AE3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4997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21" Type="http://schemas.openxmlformats.org/officeDocument/2006/relationships/image" Target="../media/image19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图片 65">
            <a:extLst>
              <a:ext uri="{FF2B5EF4-FFF2-40B4-BE49-F238E27FC236}">
                <a16:creationId xmlns:a16="http://schemas.microsoft.com/office/drawing/2014/main" id="{F9A0BA3B-0413-45AC-8F78-7514DEB643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153" y="5027490"/>
            <a:ext cx="1368000" cy="1278016"/>
          </a:xfrm>
          <a:prstGeom prst="rect">
            <a:avLst/>
          </a:prstGeom>
        </p:spPr>
      </p:pic>
      <p:pic>
        <p:nvPicPr>
          <p:cNvPr id="65" name="图片 64">
            <a:extLst>
              <a:ext uri="{FF2B5EF4-FFF2-40B4-BE49-F238E27FC236}">
                <a16:creationId xmlns:a16="http://schemas.microsoft.com/office/drawing/2014/main" id="{DF6E1571-313C-45F0-B056-44277607AFD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41993" y="5025198"/>
            <a:ext cx="1368000" cy="1286908"/>
          </a:xfrm>
          <a:prstGeom prst="rect">
            <a:avLst/>
          </a:prstGeom>
        </p:spPr>
      </p:pic>
      <p:pic>
        <p:nvPicPr>
          <p:cNvPr id="64" name="图片 63">
            <a:extLst>
              <a:ext uri="{FF2B5EF4-FFF2-40B4-BE49-F238E27FC236}">
                <a16:creationId xmlns:a16="http://schemas.microsoft.com/office/drawing/2014/main" id="{C70D54B5-9D6C-49E1-9845-01852A9B6E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2479" y="5019165"/>
            <a:ext cx="1368000" cy="1277902"/>
          </a:xfrm>
          <a:prstGeom prst="rect">
            <a:avLst/>
          </a:prstGeom>
        </p:spPr>
      </p:pic>
      <p:pic>
        <p:nvPicPr>
          <p:cNvPr id="61" name="图片 60">
            <a:extLst>
              <a:ext uri="{FF2B5EF4-FFF2-40B4-BE49-F238E27FC236}">
                <a16:creationId xmlns:a16="http://schemas.microsoft.com/office/drawing/2014/main" id="{CE1F1C17-C94B-4F2A-A4BD-6BC9A803048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35006" y="5027490"/>
            <a:ext cx="1368000" cy="1271176"/>
          </a:xfrm>
          <a:prstGeom prst="rect">
            <a:avLst/>
          </a:prstGeom>
        </p:spPr>
      </p:pic>
      <p:pic>
        <p:nvPicPr>
          <p:cNvPr id="59" name="图片 58">
            <a:extLst>
              <a:ext uri="{FF2B5EF4-FFF2-40B4-BE49-F238E27FC236}">
                <a16:creationId xmlns:a16="http://schemas.microsoft.com/office/drawing/2014/main" id="{919629B5-7BC1-42AC-AE57-C10EAA28D0E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0584" y="5033544"/>
            <a:ext cx="1368000" cy="1285312"/>
          </a:xfrm>
          <a:prstGeom prst="rect">
            <a:avLst/>
          </a:prstGeom>
        </p:spPr>
      </p:pic>
      <p:sp>
        <p:nvSpPr>
          <p:cNvPr id="154" name="文本框 153">
            <a:extLst>
              <a:ext uri="{FF2B5EF4-FFF2-40B4-BE49-F238E27FC236}">
                <a16:creationId xmlns:a16="http://schemas.microsoft.com/office/drawing/2014/main" id="{0B9B65D0-8D6C-4372-8B85-3BF12DF1314C}"/>
              </a:ext>
            </a:extLst>
          </p:cNvPr>
          <p:cNvSpPr txBox="1"/>
          <p:nvPr/>
        </p:nvSpPr>
        <p:spPr>
          <a:xfrm>
            <a:off x="-31" y="5419734"/>
            <a:ext cx="202812" cy="484326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>
            <a:spAutoFit/>
          </a:bodyPr>
          <a:lstStyle/>
          <a:p>
            <a:pPr algn="ctr" eaLnBrk="0" hangingPunct="0">
              <a:lnSpc>
                <a:spcPts val="10"/>
              </a:lnSpc>
            </a:pPr>
            <a:r>
              <a:rPr lang="en-US" altLang="zh-CN" sz="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Probability</a:t>
            </a:r>
            <a:endParaRPr lang="zh-CN" altLang="en-US" sz="6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5" name="图片 44">
            <a:extLst>
              <a:ext uri="{FF2B5EF4-FFF2-40B4-BE49-F238E27FC236}">
                <a16:creationId xmlns:a16="http://schemas.microsoft.com/office/drawing/2014/main" id="{4C2B1645-B917-4AD7-B366-B904EFDB70D3}"/>
              </a:ext>
            </a:extLst>
          </p:cNvPr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3378457" y="3704227"/>
            <a:ext cx="1800000" cy="1107279"/>
          </a:xfrm>
          <a:prstGeom prst="rect">
            <a:avLst/>
          </a:prstGeom>
        </p:spPr>
      </p:pic>
      <p:pic>
        <p:nvPicPr>
          <p:cNvPr id="156" name="图片 155">
            <a:extLst>
              <a:ext uri="{FF2B5EF4-FFF2-40B4-BE49-F238E27FC236}">
                <a16:creationId xmlns:a16="http://schemas.microsoft.com/office/drawing/2014/main" id="{4F67CCA7-5237-4042-8440-CFE94CA8EA2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900221" y="3692288"/>
            <a:ext cx="893049" cy="108000"/>
          </a:xfrm>
          <a:prstGeom prst="rect">
            <a:avLst/>
          </a:prstGeom>
        </p:spPr>
      </p:pic>
      <p:pic>
        <p:nvPicPr>
          <p:cNvPr id="157" name="图片 156">
            <a:extLst>
              <a:ext uri="{FF2B5EF4-FFF2-40B4-BE49-F238E27FC236}">
                <a16:creationId xmlns:a16="http://schemas.microsoft.com/office/drawing/2014/main" id="{52FD0419-2172-4A57-90F3-5DC338FB422C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666032" y="3785303"/>
            <a:ext cx="216000" cy="117570"/>
          </a:xfrm>
          <a:prstGeom prst="rect">
            <a:avLst/>
          </a:prstGeom>
        </p:spPr>
      </p:pic>
      <p:sp>
        <p:nvSpPr>
          <p:cNvPr id="46" name="矩形 45">
            <a:extLst>
              <a:ext uri="{FF2B5EF4-FFF2-40B4-BE49-F238E27FC236}">
                <a16:creationId xmlns:a16="http://schemas.microsoft.com/office/drawing/2014/main" id="{6F36AA4C-F0F8-46B2-8D82-181BDCDF172D}"/>
              </a:ext>
            </a:extLst>
          </p:cNvPr>
          <p:cNvSpPr/>
          <p:nvPr/>
        </p:nvSpPr>
        <p:spPr>
          <a:xfrm>
            <a:off x="3741545" y="3590617"/>
            <a:ext cx="1354858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GSE17260-Ovarian Cancer-PFS</a:t>
            </a:r>
          </a:p>
        </p:txBody>
      </p:sp>
      <p:sp>
        <p:nvSpPr>
          <p:cNvPr id="163" name="文本框 162">
            <a:extLst>
              <a:ext uri="{FF2B5EF4-FFF2-40B4-BE49-F238E27FC236}">
                <a16:creationId xmlns:a16="http://schemas.microsoft.com/office/drawing/2014/main" id="{F9752231-0254-43A2-8E94-B35719F3D535}"/>
              </a:ext>
            </a:extLst>
          </p:cNvPr>
          <p:cNvSpPr txBox="1"/>
          <p:nvPr/>
        </p:nvSpPr>
        <p:spPr>
          <a:xfrm>
            <a:off x="3648399" y="4343563"/>
            <a:ext cx="65650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600" i="1" dirty="0">
                <a:solidFill>
                  <a:srgbClr val="3D3D3D"/>
                </a:solidFill>
              </a:rPr>
              <a:t>P</a:t>
            </a:r>
            <a:r>
              <a:rPr lang="en-US" altLang="zh-CN" sz="600" dirty="0">
                <a:solidFill>
                  <a:srgbClr val="3D3D3D"/>
                </a:solidFill>
              </a:rPr>
              <a:t>=0.039287</a:t>
            </a:r>
            <a:endParaRPr lang="zh-CN" altLang="en-US" sz="600" dirty="0">
              <a:solidFill>
                <a:srgbClr val="3D3D3D"/>
              </a:solidFill>
            </a:endParaRPr>
          </a:p>
        </p:txBody>
      </p:sp>
      <p:pic>
        <p:nvPicPr>
          <p:cNvPr id="39" name="图片 38">
            <a:extLst>
              <a:ext uri="{FF2B5EF4-FFF2-40B4-BE49-F238E27FC236}">
                <a16:creationId xmlns:a16="http://schemas.microsoft.com/office/drawing/2014/main" id="{8528F792-0866-4872-A6DE-5AB3BB8F808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25273" y="2494727"/>
            <a:ext cx="1800000" cy="1094846"/>
          </a:xfrm>
          <a:prstGeom prst="rect">
            <a:avLst/>
          </a:prstGeom>
        </p:spPr>
      </p:pic>
      <p:pic>
        <p:nvPicPr>
          <p:cNvPr id="35" name="图片 34">
            <a:extLst>
              <a:ext uri="{FF2B5EF4-FFF2-40B4-BE49-F238E27FC236}">
                <a16:creationId xmlns:a16="http://schemas.microsoft.com/office/drawing/2014/main" id="{9BCDEAB1-EA6E-434A-AC01-6C5449425024}"/>
              </a:ext>
            </a:extLst>
          </p:cNvPr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3371270" y="2461143"/>
            <a:ext cx="1800000" cy="1108093"/>
          </a:xfrm>
          <a:prstGeom prst="rect">
            <a:avLst/>
          </a:prstGeom>
        </p:spPr>
      </p:pic>
      <p:pic>
        <p:nvPicPr>
          <p:cNvPr id="24" name="图片 23">
            <a:extLst>
              <a:ext uri="{FF2B5EF4-FFF2-40B4-BE49-F238E27FC236}">
                <a16:creationId xmlns:a16="http://schemas.microsoft.com/office/drawing/2014/main" id="{839BD3BA-B319-481E-B0D6-59F0A338F58F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002773" y="1181773"/>
            <a:ext cx="1822500" cy="1106518"/>
          </a:xfrm>
          <a:prstGeom prst="rect">
            <a:avLst/>
          </a:prstGeom>
        </p:spPr>
      </p:pic>
      <p:pic>
        <p:nvPicPr>
          <p:cNvPr id="22" name="图片 21">
            <a:extLst>
              <a:ext uri="{FF2B5EF4-FFF2-40B4-BE49-F238E27FC236}">
                <a16:creationId xmlns:a16="http://schemas.microsoft.com/office/drawing/2014/main" id="{27B93AD4-8FCF-4446-8765-2C48ABB0346D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72561" y="1184835"/>
            <a:ext cx="1798784" cy="1113314"/>
          </a:xfrm>
          <a:prstGeom prst="rect">
            <a:avLst/>
          </a:prstGeom>
        </p:spPr>
      </p:pic>
      <p:grpSp>
        <p:nvGrpSpPr>
          <p:cNvPr id="114" name="组合 113">
            <a:extLst>
              <a:ext uri="{FF2B5EF4-FFF2-40B4-BE49-F238E27FC236}">
                <a16:creationId xmlns:a16="http://schemas.microsoft.com/office/drawing/2014/main" id="{6E01D293-8859-43A5-9843-E067782EF710}"/>
              </a:ext>
            </a:extLst>
          </p:cNvPr>
          <p:cNvGrpSpPr/>
          <p:nvPr/>
        </p:nvGrpSpPr>
        <p:grpSpPr>
          <a:xfrm>
            <a:off x="3871550" y="1171536"/>
            <a:ext cx="997390" cy="209812"/>
            <a:chOff x="4584225" y="807755"/>
            <a:chExt cx="997390" cy="209812"/>
          </a:xfrm>
        </p:grpSpPr>
        <p:pic>
          <p:nvPicPr>
            <p:cNvPr id="115" name="图片 114">
              <a:extLst>
                <a:ext uri="{FF2B5EF4-FFF2-40B4-BE49-F238E27FC236}">
                  <a16:creationId xmlns:a16="http://schemas.microsoft.com/office/drawing/2014/main" id="{2779E3A9-ABFC-4EB6-BE89-FF3FE7C0A85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584225" y="807755"/>
              <a:ext cx="893049" cy="108000"/>
            </a:xfrm>
            <a:prstGeom prst="rect">
              <a:avLst/>
            </a:prstGeom>
          </p:spPr>
        </p:pic>
        <p:pic>
          <p:nvPicPr>
            <p:cNvPr id="116" name="图片 115">
              <a:extLst>
                <a:ext uri="{FF2B5EF4-FFF2-40B4-BE49-F238E27FC236}">
                  <a16:creationId xmlns:a16="http://schemas.microsoft.com/office/drawing/2014/main" id="{8DD96E12-4662-4BB9-82E9-5000723A26A7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365615" y="899997"/>
              <a:ext cx="216000" cy="117570"/>
            </a:xfrm>
            <a:prstGeom prst="rect">
              <a:avLst/>
            </a:prstGeom>
          </p:spPr>
        </p:pic>
      </p:grpSp>
      <p:grpSp>
        <p:nvGrpSpPr>
          <p:cNvPr id="117" name="组合 116">
            <a:extLst>
              <a:ext uri="{FF2B5EF4-FFF2-40B4-BE49-F238E27FC236}">
                <a16:creationId xmlns:a16="http://schemas.microsoft.com/office/drawing/2014/main" id="{17656F94-AA08-490F-8F95-6D3EE1B85668}"/>
              </a:ext>
            </a:extLst>
          </p:cNvPr>
          <p:cNvGrpSpPr/>
          <p:nvPr/>
        </p:nvGrpSpPr>
        <p:grpSpPr>
          <a:xfrm>
            <a:off x="5524225" y="1164943"/>
            <a:ext cx="992627" cy="209812"/>
            <a:chOff x="4584225" y="807755"/>
            <a:chExt cx="992627" cy="209812"/>
          </a:xfrm>
        </p:grpSpPr>
        <p:pic>
          <p:nvPicPr>
            <p:cNvPr id="118" name="图片 117">
              <a:extLst>
                <a:ext uri="{FF2B5EF4-FFF2-40B4-BE49-F238E27FC236}">
                  <a16:creationId xmlns:a16="http://schemas.microsoft.com/office/drawing/2014/main" id="{79487F01-289D-4B92-AD64-263B7721482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584225" y="807755"/>
              <a:ext cx="893049" cy="108000"/>
            </a:xfrm>
            <a:prstGeom prst="rect">
              <a:avLst/>
            </a:prstGeom>
          </p:spPr>
        </p:pic>
        <p:pic>
          <p:nvPicPr>
            <p:cNvPr id="119" name="图片 118">
              <a:extLst>
                <a:ext uri="{FF2B5EF4-FFF2-40B4-BE49-F238E27FC236}">
                  <a16:creationId xmlns:a16="http://schemas.microsoft.com/office/drawing/2014/main" id="{F206D56C-E0F4-4B49-B736-234C0CE0F52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360852" y="899997"/>
              <a:ext cx="216000" cy="117570"/>
            </a:xfrm>
            <a:prstGeom prst="rect">
              <a:avLst/>
            </a:prstGeom>
          </p:spPr>
        </p:pic>
      </p:grpSp>
      <p:sp>
        <p:nvSpPr>
          <p:cNvPr id="23" name="矩形 22">
            <a:extLst>
              <a:ext uri="{FF2B5EF4-FFF2-40B4-BE49-F238E27FC236}">
                <a16:creationId xmlns:a16="http://schemas.microsoft.com/office/drawing/2014/main" id="{624C152D-63AB-4821-B073-FE84A8D4EDDF}"/>
              </a:ext>
            </a:extLst>
          </p:cNvPr>
          <p:cNvSpPr/>
          <p:nvPr/>
        </p:nvSpPr>
        <p:spPr>
          <a:xfrm>
            <a:off x="3631086" y="1072813"/>
            <a:ext cx="1546425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GSE1456-GPL96-Breast Cancer-RFS</a:t>
            </a:r>
            <a:endParaRPr lang="zh-CN" altLang="en-US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5" name="矩形 24">
            <a:extLst>
              <a:ext uri="{FF2B5EF4-FFF2-40B4-BE49-F238E27FC236}">
                <a16:creationId xmlns:a16="http://schemas.microsoft.com/office/drawing/2014/main" id="{CD1AA7EA-0106-41B0-9423-FD135418F50E}"/>
              </a:ext>
            </a:extLst>
          </p:cNvPr>
          <p:cNvSpPr/>
          <p:nvPr/>
        </p:nvSpPr>
        <p:spPr>
          <a:xfrm>
            <a:off x="5276600" y="1075103"/>
            <a:ext cx="1552821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GSE1456-GPL96-Breast Cancer-DSS</a:t>
            </a:r>
            <a:endParaRPr lang="zh-CN" altLang="en-US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5" name="表格 134">
            <a:extLst>
              <a:ext uri="{FF2B5EF4-FFF2-40B4-BE49-F238E27FC236}">
                <a16:creationId xmlns:a16="http://schemas.microsoft.com/office/drawing/2014/main" id="{7CCDB48C-0A62-4964-B173-DE9C9C2BEC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4443468"/>
              </p:ext>
            </p:extLst>
          </p:nvPr>
        </p:nvGraphicFramePr>
        <p:xfrm>
          <a:off x="3708702" y="1766175"/>
          <a:ext cx="596203" cy="182880"/>
        </p:xfrm>
        <a:graphic>
          <a:graphicData uri="http://schemas.openxmlformats.org/drawingml/2006/table">
            <a:tbl>
              <a:tblPr/>
              <a:tblGrid>
                <a:gridCol w="596203">
                  <a:extLst>
                    <a:ext uri="{9D8B030D-6E8A-4147-A177-3AD203B41FA5}">
                      <a16:colId xmlns:a16="http://schemas.microsoft.com/office/drawing/2014/main" val="1934629381"/>
                    </a:ext>
                  </a:extLst>
                </a:gridCol>
              </a:tblGrid>
              <a:tr h="162521">
                <a:tc>
                  <a:txBody>
                    <a:bodyPr/>
                    <a:lstStyle/>
                    <a:p>
                      <a:pPr fontAlgn="t"/>
                      <a:r>
                        <a:rPr lang="en-US" altLang="zh-CN" sz="600" b="0" i="1" kern="1200" dirty="0">
                          <a:solidFill>
                            <a:srgbClr val="3D3D3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P=0.005759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860733"/>
                  </a:ext>
                </a:extLst>
              </a:tr>
            </a:tbl>
          </a:graphicData>
        </a:graphic>
      </p:graphicFrame>
      <p:graphicFrame>
        <p:nvGraphicFramePr>
          <p:cNvPr id="137" name="表格 136">
            <a:extLst>
              <a:ext uri="{FF2B5EF4-FFF2-40B4-BE49-F238E27FC236}">
                <a16:creationId xmlns:a16="http://schemas.microsoft.com/office/drawing/2014/main" id="{1203557A-F91C-4D0B-A7E6-6E8F4A5183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5992966"/>
              </p:ext>
            </p:extLst>
          </p:nvPr>
        </p:nvGraphicFramePr>
        <p:xfrm>
          <a:off x="5343919" y="1766780"/>
          <a:ext cx="591871" cy="182880"/>
        </p:xfrm>
        <a:graphic>
          <a:graphicData uri="http://schemas.openxmlformats.org/drawingml/2006/table">
            <a:tbl>
              <a:tblPr/>
              <a:tblGrid>
                <a:gridCol w="591871">
                  <a:extLst>
                    <a:ext uri="{9D8B030D-6E8A-4147-A177-3AD203B41FA5}">
                      <a16:colId xmlns:a16="http://schemas.microsoft.com/office/drawing/2014/main" val="1934629381"/>
                    </a:ext>
                  </a:extLst>
                </a:gridCol>
              </a:tblGrid>
              <a:tr h="162521">
                <a:tc>
                  <a:txBody>
                    <a:bodyPr/>
                    <a:lstStyle/>
                    <a:p>
                      <a:pPr marL="0" algn="l" defTabSz="685800" rtl="0" eaLnBrk="1" fontAlgn="t" latinLnBrk="0" hangingPunct="1"/>
                      <a:r>
                        <a:rPr lang="en-US" altLang="zh-CN" sz="600" b="0" i="1" kern="1200" dirty="0">
                          <a:solidFill>
                            <a:srgbClr val="3D3D3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P=0.000210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860733"/>
                  </a:ext>
                </a:extLst>
              </a:tr>
            </a:tbl>
          </a:graphicData>
        </a:graphic>
      </p:graphicFrame>
      <p:pic>
        <p:nvPicPr>
          <p:cNvPr id="44" name="图片 43">
            <a:extLst>
              <a:ext uri="{FF2B5EF4-FFF2-40B4-BE49-F238E27FC236}">
                <a16:creationId xmlns:a16="http://schemas.microsoft.com/office/drawing/2014/main" id="{B4D25E22-3511-4A03-822B-45A948679B06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717419" y="3705718"/>
            <a:ext cx="1800000" cy="1112419"/>
          </a:xfrm>
          <a:prstGeom prst="rect">
            <a:avLst/>
          </a:prstGeom>
        </p:spPr>
      </p:pic>
      <p:grpSp>
        <p:nvGrpSpPr>
          <p:cNvPr id="149" name="组合 148">
            <a:extLst>
              <a:ext uri="{FF2B5EF4-FFF2-40B4-BE49-F238E27FC236}">
                <a16:creationId xmlns:a16="http://schemas.microsoft.com/office/drawing/2014/main" id="{5248A3EF-91FD-471D-9A9F-07CF7A8DCF7B}"/>
              </a:ext>
            </a:extLst>
          </p:cNvPr>
          <p:cNvGrpSpPr/>
          <p:nvPr/>
        </p:nvGrpSpPr>
        <p:grpSpPr>
          <a:xfrm>
            <a:off x="40239" y="3691045"/>
            <a:ext cx="1800000" cy="1098000"/>
            <a:chOff x="3319094" y="3548170"/>
            <a:chExt cx="1800000" cy="1098000"/>
          </a:xfrm>
        </p:grpSpPr>
        <p:pic>
          <p:nvPicPr>
            <p:cNvPr id="41" name="图片 40">
              <a:extLst>
                <a:ext uri="{FF2B5EF4-FFF2-40B4-BE49-F238E27FC236}">
                  <a16:creationId xmlns:a16="http://schemas.microsoft.com/office/drawing/2014/main" id="{FA232CC0-A317-42C6-9FAB-3FFD688BE796}"/>
                </a:ext>
              </a:extLst>
            </p:cNvPr>
            <p:cNvPicPr>
              <a:picLocks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3319094" y="3548170"/>
              <a:ext cx="1800000" cy="1098000"/>
            </a:xfrm>
            <a:prstGeom prst="rect">
              <a:avLst/>
            </a:prstGeom>
          </p:spPr>
        </p:pic>
        <p:grpSp>
          <p:nvGrpSpPr>
            <p:cNvPr id="144" name="组合 143">
              <a:extLst>
                <a:ext uri="{FF2B5EF4-FFF2-40B4-BE49-F238E27FC236}">
                  <a16:creationId xmlns:a16="http://schemas.microsoft.com/office/drawing/2014/main" id="{ECD12BA8-CEC1-4B6F-9313-B8A663D45E51}"/>
                </a:ext>
              </a:extLst>
            </p:cNvPr>
            <p:cNvGrpSpPr/>
            <p:nvPr/>
          </p:nvGrpSpPr>
          <p:grpSpPr>
            <a:xfrm>
              <a:off x="3850669" y="3555255"/>
              <a:ext cx="992627" cy="127262"/>
              <a:chOff x="4584225" y="890305"/>
              <a:chExt cx="992627" cy="127262"/>
            </a:xfrm>
          </p:grpSpPr>
          <p:pic>
            <p:nvPicPr>
              <p:cNvPr id="145" name="图片 144">
                <a:extLst>
                  <a:ext uri="{FF2B5EF4-FFF2-40B4-BE49-F238E27FC236}">
                    <a16:creationId xmlns:a16="http://schemas.microsoft.com/office/drawing/2014/main" id="{67A7110E-5F8E-4EDB-95E6-DA74C11F594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84225" y="890305"/>
                <a:ext cx="893049" cy="108000"/>
              </a:xfrm>
              <a:prstGeom prst="rect">
                <a:avLst/>
              </a:prstGeom>
            </p:spPr>
          </p:pic>
          <p:pic>
            <p:nvPicPr>
              <p:cNvPr id="146" name="图片 145">
                <a:extLst>
                  <a:ext uri="{FF2B5EF4-FFF2-40B4-BE49-F238E27FC236}">
                    <a16:creationId xmlns:a16="http://schemas.microsoft.com/office/drawing/2014/main" id="{D8271E37-9665-4DCD-B92A-F017A1110B1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360852" y="899997"/>
                <a:ext cx="216000" cy="117570"/>
              </a:xfrm>
              <a:prstGeom prst="rect">
                <a:avLst/>
              </a:prstGeom>
            </p:spPr>
          </p:pic>
        </p:grpSp>
      </p:grpSp>
      <p:grpSp>
        <p:nvGrpSpPr>
          <p:cNvPr id="132" name="组合 131">
            <a:extLst>
              <a:ext uri="{FF2B5EF4-FFF2-40B4-BE49-F238E27FC236}">
                <a16:creationId xmlns:a16="http://schemas.microsoft.com/office/drawing/2014/main" id="{D8527B3A-BEFE-41E5-ACA1-38662F494288}"/>
              </a:ext>
            </a:extLst>
          </p:cNvPr>
          <p:cNvGrpSpPr/>
          <p:nvPr/>
        </p:nvGrpSpPr>
        <p:grpSpPr>
          <a:xfrm>
            <a:off x="1714310" y="2442604"/>
            <a:ext cx="1795736" cy="1148460"/>
            <a:chOff x="5238574" y="2080657"/>
            <a:chExt cx="1795736" cy="1148460"/>
          </a:xfrm>
        </p:grpSpPr>
        <p:pic>
          <p:nvPicPr>
            <p:cNvPr id="32" name="图片 31">
              <a:extLst>
                <a:ext uri="{FF2B5EF4-FFF2-40B4-BE49-F238E27FC236}">
                  <a16:creationId xmlns:a16="http://schemas.microsoft.com/office/drawing/2014/main" id="{86C58B27-2C10-4E5B-B676-65B30CD22CF1}"/>
                </a:ext>
              </a:extLst>
            </p:cNvPr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5238574" y="2088454"/>
              <a:ext cx="1795736" cy="1140663"/>
            </a:xfrm>
            <a:prstGeom prst="rect">
              <a:avLst/>
            </a:prstGeom>
          </p:spPr>
        </p:pic>
        <p:grpSp>
          <p:nvGrpSpPr>
            <p:cNvPr id="125" name="组合 124">
              <a:extLst>
                <a:ext uri="{FF2B5EF4-FFF2-40B4-BE49-F238E27FC236}">
                  <a16:creationId xmlns:a16="http://schemas.microsoft.com/office/drawing/2014/main" id="{AF7213F3-4117-401C-948D-A58392A28B56}"/>
                </a:ext>
              </a:extLst>
            </p:cNvPr>
            <p:cNvGrpSpPr/>
            <p:nvPr/>
          </p:nvGrpSpPr>
          <p:grpSpPr>
            <a:xfrm>
              <a:off x="5794873" y="2080657"/>
              <a:ext cx="947434" cy="209812"/>
              <a:chOff x="4584225" y="807755"/>
              <a:chExt cx="947434" cy="209812"/>
            </a:xfrm>
          </p:grpSpPr>
          <p:pic>
            <p:nvPicPr>
              <p:cNvPr id="126" name="图片 125">
                <a:extLst>
                  <a:ext uri="{FF2B5EF4-FFF2-40B4-BE49-F238E27FC236}">
                    <a16:creationId xmlns:a16="http://schemas.microsoft.com/office/drawing/2014/main" id="{6176A9D3-27B5-4A0F-9A28-68AAACF97FB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4584225" y="807755"/>
                <a:ext cx="893049" cy="108000"/>
              </a:xfrm>
              <a:prstGeom prst="rect">
                <a:avLst/>
              </a:prstGeom>
            </p:spPr>
          </p:pic>
          <p:pic>
            <p:nvPicPr>
              <p:cNvPr id="127" name="图片 126">
                <a:extLst>
                  <a:ext uri="{FF2B5EF4-FFF2-40B4-BE49-F238E27FC236}">
                    <a16:creationId xmlns:a16="http://schemas.microsoft.com/office/drawing/2014/main" id="{5DE11AAC-664D-41CB-AF6A-2B9081E0A20A}"/>
                  </a:ext>
                </a:extLst>
              </p:cNvPr>
              <p:cNvPicPr>
                <a:picLocks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5308459" y="899997"/>
                <a:ext cx="223200" cy="117570"/>
              </a:xfrm>
              <a:prstGeom prst="rect">
                <a:avLst/>
              </a:prstGeom>
            </p:spPr>
          </p:pic>
        </p:grpSp>
      </p:grpSp>
      <p:pic>
        <p:nvPicPr>
          <p:cNvPr id="10" name="图片 9">
            <a:extLst>
              <a:ext uri="{FF2B5EF4-FFF2-40B4-BE49-F238E27FC236}">
                <a16:creationId xmlns:a16="http://schemas.microsoft.com/office/drawing/2014/main" id="{E7C543B0-A6B1-4F97-BE01-999EA9B87AC2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31426" y="2456201"/>
            <a:ext cx="1821952" cy="1122285"/>
          </a:xfrm>
          <a:prstGeom prst="rect">
            <a:avLst/>
          </a:prstGeom>
        </p:spPr>
      </p:pic>
      <p:sp>
        <p:nvSpPr>
          <p:cNvPr id="28" name="文本框 27">
            <a:extLst>
              <a:ext uri="{FF2B5EF4-FFF2-40B4-BE49-F238E27FC236}">
                <a16:creationId xmlns:a16="http://schemas.microsoft.com/office/drawing/2014/main" id="{31ACEE73-6785-43D8-95F4-35E17785D31E}"/>
              </a:ext>
            </a:extLst>
          </p:cNvPr>
          <p:cNvSpPr txBox="1"/>
          <p:nvPr/>
        </p:nvSpPr>
        <p:spPr>
          <a:xfrm>
            <a:off x="3461651" y="2344757"/>
            <a:ext cx="490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55C8DD9F-E88C-4C2F-A854-52CBCF6A6A3F}"/>
              </a:ext>
            </a:extLst>
          </p:cNvPr>
          <p:cNvSpPr txBox="1"/>
          <p:nvPr/>
        </p:nvSpPr>
        <p:spPr>
          <a:xfrm>
            <a:off x="5099693" y="2347305"/>
            <a:ext cx="490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H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:a16="http://schemas.microsoft.com/office/drawing/2014/main" id="{4B718A47-FF6F-457B-8622-A395DD402B64}"/>
              </a:ext>
            </a:extLst>
          </p:cNvPr>
          <p:cNvSpPr txBox="1"/>
          <p:nvPr/>
        </p:nvSpPr>
        <p:spPr>
          <a:xfrm>
            <a:off x="1796891" y="2331808"/>
            <a:ext cx="490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9" name="图片 108">
            <a:extLst>
              <a:ext uri="{FF2B5EF4-FFF2-40B4-BE49-F238E27FC236}">
                <a16:creationId xmlns:a16="http://schemas.microsoft.com/office/drawing/2014/main" id="{CE4997E2-C6FA-49DE-86F0-E4C82B011512}"/>
              </a:ext>
            </a:extLst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1697862" y="1167218"/>
            <a:ext cx="1822500" cy="1139063"/>
          </a:xfrm>
          <a:prstGeom prst="rect">
            <a:avLst/>
          </a:prstGeom>
        </p:spPr>
      </p:pic>
      <p:sp>
        <p:nvSpPr>
          <p:cNvPr id="111" name="文本框 110">
            <a:extLst>
              <a:ext uri="{FF2B5EF4-FFF2-40B4-BE49-F238E27FC236}">
                <a16:creationId xmlns:a16="http://schemas.microsoft.com/office/drawing/2014/main" id="{6634BBAB-AF0C-4A61-8E71-5B551E988D66}"/>
              </a:ext>
            </a:extLst>
          </p:cNvPr>
          <p:cNvSpPr txBox="1"/>
          <p:nvPr/>
        </p:nvSpPr>
        <p:spPr>
          <a:xfrm>
            <a:off x="5090954" y="1064546"/>
            <a:ext cx="490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" name="图片 39">
            <a:extLst>
              <a:ext uri="{FF2B5EF4-FFF2-40B4-BE49-F238E27FC236}">
                <a16:creationId xmlns:a16="http://schemas.microsoft.com/office/drawing/2014/main" id="{3B4EFC09-259B-43D6-AF6A-A214C7D65FC9}"/>
              </a:ext>
            </a:extLst>
          </p:cNvPr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24780" y="1188389"/>
            <a:ext cx="1826290" cy="1118749"/>
          </a:xfrm>
          <a:prstGeom prst="rect">
            <a:avLst/>
          </a:prstGeom>
        </p:spPr>
      </p:pic>
      <p:sp>
        <p:nvSpPr>
          <p:cNvPr id="7" name="文本框 6">
            <a:extLst>
              <a:ext uri="{FF2B5EF4-FFF2-40B4-BE49-F238E27FC236}">
                <a16:creationId xmlns:a16="http://schemas.microsoft.com/office/drawing/2014/main" id="{32309E4A-F35C-4765-8483-17139D8532EE}"/>
              </a:ext>
            </a:extLst>
          </p:cNvPr>
          <p:cNvSpPr txBox="1"/>
          <p:nvPr/>
        </p:nvSpPr>
        <p:spPr>
          <a:xfrm>
            <a:off x="3454931" y="1066024"/>
            <a:ext cx="20954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62" name="组合 61">
            <a:extLst>
              <a:ext uri="{FF2B5EF4-FFF2-40B4-BE49-F238E27FC236}">
                <a16:creationId xmlns:a16="http://schemas.microsoft.com/office/drawing/2014/main" id="{D95700F1-B1CE-4CE9-9292-2A07F03357DB}"/>
              </a:ext>
            </a:extLst>
          </p:cNvPr>
          <p:cNvGrpSpPr/>
          <p:nvPr/>
        </p:nvGrpSpPr>
        <p:grpSpPr>
          <a:xfrm>
            <a:off x="540828" y="1169702"/>
            <a:ext cx="987864" cy="214575"/>
            <a:chOff x="4584225" y="807755"/>
            <a:chExt cx="987864" cy="214575"/>
          </a:xfrm>
        </p:grpSpPr>
        <p:pic>
          <p:nvPicPr>
            <p:cNvPr id="20" name="图片 19">
              <a:extLst>
                <a:ext uri="{FF2B5EF4-FFF2-40B4-BE49-F238E27FC236}">
                  <a16:creationId xmlns:a16="http://schemas.microsoft.com/office/drawing/2014/main" id="{BF009971-28BE-47D9-B80F-0EAA5A0E008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584225" y="807755"/>
              <a:ext cx="893049" cy="108000"/>
            </a:xfrm>
            <a:prstGeom prst="rect">
              <a:avLst/>
            </a:prstGeom>
          </p:spPr>
        </p:pic>
        <p:pic>
          <p:nvPicPr>
            <p:cNvPr id="36" name="图片 35">
              <a:extLst>
                <a:ext uri="{FF2B5EF4-FFF2-40B4-BE49-F238E27FC236}">
                  <a16:creationId xmlns:a16="http://schemas.microsoft.com/office/drawing/2014/main" id="{5E320724-0915-432E-9DA4-A687CF2A3133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356089" y="904760"/>
              <a:ext cx="216000" cy="117570"/>
            </a:xfrm>
            <a:prstGeom prst="rect">
              <a:avLst/>
            </a:prstGeom>
          </p:spPr>
        </p:pic>
      </p:grpSp>
      <p:sp>
        <p:nvSpPr>
          <p:cNvPr id="19" name="矩形 18">
            <a:extLst>
              <a:ext uri="{FF2B5EF4-FFF2-40B4-BE49-F238E27FC236}">
                <a16:creationId xmlns:a16="http://schemas.microsoft.com/office/drawing/2014/main" id="{74CB3AA1-8CB3-4299-A67E-6BC7FD7AC39E}"/>
              </a:ext>
            </a:extLst>
          </p:cNvPr>
          <p:cNvSpPr/>
          <p:nvPr/>
        </p:nvSpPr>
        <p:spPr>
          <a:xfrm>
            <a:off x="543418" y="1066447"/>
            <a:ext cx="1326004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GSE13507-Bladder-DSS</a:t>
            </a:r>
            <a:endParaRPr lang="zh-CN" altLang="en-US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:a16="http://schemas.microsoft.com/office/drawing/2014/main" id="{4BDF42D8-A4AF-4BFB-A4C3-3932A269B8CD}"/>
              </a:ext>
            </a:extLst>
          </p:cNvPr>
          <p:cNvSpPr txBox="1"/>
          <p:nvPr/>
        </p:nvSpPr>
        <p:spPr>
          <a:xfrm>
            <a:off x="118921" y="2338879"/>
            <a:ext cx="49042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F11AF6CC-5DA4-4614-8992-C98881E3CE06}"/>
              </a:ext>
            </a:extLst>
          </p:cNvPr>
          <p:cNvSpPr txBox="1"/>
          <p:nvPr/>
        </p:nvSpPr>
        <p:spPr>
          <a:xfrm>
            <a:off x="121204" y="3536245"/>
            <a:ext cx="33548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7" name="图片 46">
            <a:extLst>
              <a:ext uri="{FF2B5EF4-FFF2-40B4-BE49-F238E27FC236}">
                <a16:creationId xmlns:a16="http://schemas.microsoft.com/office/drawing/2014/main" id="{4FD6B121-2B7E-41E7-A5A2-4E709C714C34}"/>
              </a:ext>
            </a:extLst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5425612" y="3659673"/>
            <a:ext cx="1260000" cy="1174129"/>
          </a:xfrm>
          <a:prstGeom prst="rect">
            <a:avLst/>
          </a:prstGeom>
        </p:spPr>
      </p:pic>
      <p:sp>
        <p:nvSpPr>
          <p:cNvPr id="48" name="矩形 47">
            <a:extLst>
              <a:ext uri="{FF2B5EF4-FFF2-40B4-BE49-F238E27FC236}">
                <a16:creationId xmlns:a16="http://schemas.microsoft.com/office/drawing/2014/main" id="{D8729C98-3C16-4936-806C-06B4EC324B2F}"/>
              </a:ext>
            </a:extLst>
          </p:cNvPr>
          <p:cNvSpPr/>
          <p:nvPr/>
        </p:nvSpPr>
        <p:spPr>
          <a:xfrm>
            <a:off x="1421412" y="4850674"/>
            <a:ext cx="244991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 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9" name="矩形 48">
            <a:extLst>
              <a:ext uri="{FF2B5EF4-FFF2-40B4-BE49-F238E27FC236}">
                <a16:creationId xmlns:a16="http://schemas.microsoft.com/office/drawing/2014/main" id="{E792DB78-7A72-4332-8BEF-2F01DE463D53}"/>
              </a:ext>
            </a:extLst>
          </p:cNvPr>
          <p:cNvSpPr/>
          <p:nvPr/>
        </p:nvSpPr>
        <p:spPr>
          <a:xfrm>
            <a:off x="2728380" y="4840355"/>
            <a:ext cx="26481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0" name="矩形 49">
            <a:extLst>
              <a:ext uri="{FF2B5EF4-FFF2-40B4-BE49-F238E27FC236}">
                <a16:creationId xmlns:a16="http://schemas.microsoft.com/office/drawing/2014/main" id="{EC17A9AF-691A-41A0-A257-E1020EC05362}"/>
              </a:ext>
            </a:extLst>
          </p:cNvPr>
          <p:cNvSpPr/>
          <p:nvPr/>
        </p:nvSpPr>
        <p:spPr>
          <a:xfrm>
            <a:off x="4028157" y="4835437"/>
            <a:ext cx="24237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1" name="矩形 50">
            <a:extLst>
              <a:ext uri="{FF2B5EF4-FFF2-40B4-BE49-F238E27FC236}">
                <a16:creationId xmlns:a16="http://schemas.microsoft.com/office/drawing/2014/main" id="{31F33AAD-D089-4383-A7C7-42A9540225B7}"/>
              </a:ext>
            </a:extLst>
          </p:cNvPr>
          <p:cNvSpPr/>
          <p:nvPr/>
        </p:nvSpPr>
        <p:spPr>
          <a:xfrm>
            <a:off x="5328517" y="4806028"/>
            <a:ext cx="26481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Q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5" name="矩形 74">
            <a:extLst>
              <a:ext uri="{FF2B5EF4-FFF2-40B4-BE49-F238E27FC236}">
                <a16:creationId xmlns:a16="http://schemas.microsoft.com/office/drawing/2014/main" id="{8A3D4F2A-28A1-432B-9215-74857816C2A4}"/>
              </a:ext>
            </a:extLst>
          </p:cNvPr>
          <p:cNvSpPr/>
          <p:nvPr/>
        </p:nvSpPr>
        <p:spPr>
          <a:xfrm>
            <a:off x="1807733" y="3535966"/>
            <a:ext cx="250390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 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7" name="矩形 76">
            <a:extLst>
              <a:ext uri="{FF2B5EF4-FFF2-40B4-BE49-F238E27FC236}">
                <a16:creationId xmlns:a16="http://schemas.microsoft.com/office/drawing/2014/main" id="{D78F0104-D9BE-40E3-8546-E09AF46AAB75}"/>
              </a:ext>
            </a:extLst>
          </p:cNvPr>
          <p:cNvSpPr/>
          <p:nvPr/>
        </p:nvSpPr>
        <p:spPr>
          <a:xfrm>
            <a:off x="5130649" y="3537143"/>
            <a:ext cx="24718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0" name="矩形 69">
            <a:extLst>
              <a:ext uri="{FF2B5EF4-FFF2-40B4-BE49-F238E27FC236}">
                <a16:creationId xmlns:a16="http://schemas.microsoft.com/office/drawing/2014/main" id="{B6B0F313-1BFD-4F44-8984-B3D3F3002F39}"/>
              </a:ext>
            </a:extLst>
          </p:cNvPr>
          <p:cNvSpPr/>
          <p:nvPr/>
        </p:nvSpPr>
        <p:spPr>
          <a:xfrm>
            <a:off x="5734254" y="3553655"/>
            <a:ext cx="760144" cy="184666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Breast Cancer </a:t>
            </a:r>
            <a:r>
              <a:rPr lang="zh-CN" altLang="en-US" sz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en-US" sz="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80" name="矩形 79">
            <a:extLst>
              <a:ext uri="{FF2B5EF4-FFF2-40B4-BE49-F238E27FC236}">
                <a16:creationId xmlns:a16="http://schemas.microsoft.com/office/drawing/2014/main" id="{F2156F8D-B094-4AE5-A592-71C1ECC20AE4}"/>
              </a:ext>
            </a:extLst>
          </p:cNvPr>
          <p:cNvSpPr/>
          <p:nvPr/>
        </p:nvSpPr>
        <p:spPr>
          <a:xfrm>
            <a:off x="1676013" y="4853286"/>
            <a:ext cx="1011815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Breast Cancer </a:t>
            </a:r>
            <a:r>
              <a:rPr lang="zh-CN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DMSF</a:t>
            </a:r>
            <a:endParaRPr lang="zh-CN" altLang="en-US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2" name="矩形 81">
            <a:extLst>
              <a:ext uri="{FF2B5EF4-FFF2-40B4-BE49-F238E27FC236}">
                <a16:creationId xmlns:a16="http://schemas.microsoft.com/office/drawing/2014/main" id="{2DD2DAB1-8C6C-4969-8980-F9D91C31A2C3}"/>
              </a:ext>
            </a:extLst>
          </p:cNvPr>
          <p:cNvSpPr/>
          <p:nvPr/>
        </p:nvSpPr>
        <p:spPr>
          <a:xfrm>
            <a:off x="4339413" y="4846939"/>
            <a:ext cx="85953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Liver </a:t>
            </a:r>
            <a:r>
              <a:rPr lang="zh-CN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Cancer -PFS</a:t>
            </a:r>
          </a:p>
        </p:txBody>
      </p:sp>
      <p:sp>
        <p:nvSpPr>
          <p:cNvPr id="83" name="矩形 82">
            <a:extLst>
              <a:ext uri="{FF2B5EF4-FFF2-40B4-BE49-F238E27FC236}">
                <a16:creationId xmlns:a16="http://schemas.microsoft.com/office/drawing/2014/main" id="{1B669227-7819-406D-8719-55193D566BB1}"/>
              </a:ext>
            </a:extLst>
          </p:cNvPr>
          <p:cNvSpPr/>
          <p:nvPr/>
        </p:nvSpPr>
        <p:spPr>
          <a:xfrm>
            <a:off x="5716988" y="4822149"/>
            <a:ext cx="869149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Liver </a:t>
            </a:r>
            <a:r>
              <a:rPr lang="zh-CN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Cancer -</a:t>
            </a:r>
            <a:r>
              <a:rPr lang="en-US" altLang="zh-CN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</a:t>
            </a:r>
            <a:r>
              <a:rPr lang="zh-CN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FS</a:t>
            </a:r>
          </a:p>
        </p:txBody>
      </p:sp>
      <p:sp>
        <p:nvSpPr>
          <p:cNvPr id="88" name="矩形 87">
            <a:extLst>
              <a:ext uri="{FF2B5EF4-FFF2-40B4-BE49-F238E27FC236}">
                <a16:creationId xmlns:a16="http://schemas.microsoft.com/office/drawing/2014/main" id="{DC5542C3-55DC-4AEB-AA6A-845032D96710}"/>
              </a:ext>
            </a:extLst>
          </p:cNvPr>
          <p:cNvSpPr/>
          <p:nvPr/>
        </p:nvSpPr>
        <p:spPr>
          <a:xfrm>
            <a:off x="422908" y="4856758"/>
            <a:ext cx="859531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Breast Cancer </a:t>
            </a:r>
            <a:r>
              <a:rPr lang="zh-CN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US" altLang="zh-CN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zh-CN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BAA79CF4-5C56-40D6-919A-DD146512611C}"/>
              </a:ext>
            </a:extLst>
          </p:cNvPr>
          <p:cNvSpPr txBox="1"/>
          <p:nvPr/>
        </p:nvSpPr>
        <p:spPr>
          <a:xfrm>
            <a:off x="-64021" y="149885"/>
            <a:ext cx="6658362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SI-Figure S</a:t>
            </a:r>
            <a:r>
              <a:rPr lang="en-US" altLang="zh-CN" sz="1200" b="1">
                <a:solidFill>
                  <a:srgbClr val="000000"/>
                </a:solidFill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1</a:t>
            </a:r>
            <a:r>
              <a:rPr lang="en-US" altLang="zh-CN" sz="1200" b="1">
                <a:solidFill>
                  <a:srgbClr val="000000"/>
                </a:solidFill>
                <a:effectLst/>
                <a:latin typeface="Times New Roman" panose="02020603050405020304" pitchFamily="18" charset="0"/>
                <a:ea typeface="宋体" panose="02010600030101010101" pitchFamily="2" charset="-122"/>
                <a:cs typeface="宋体" panose="02010600030101010101" pitchFamily="2" charset="-122"/>
              </a:rPr>
              <a:t> </a:t>
            </a:r>
            <a:endParaRPr lang="zh-CN" altLang="en-US" sz="1200" dirty="0"/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F81C5285-4D76-4A34-B18D-F16B95549EB9}"/>
              </a:ext>
            </a:extLst>
          </p:cNvPr>
          <p:cNvSpPr txBox="1"/>
          <p:nvPr/>
        </p:nvSpPr>
        <p:spPr>
          <a:xfrm>
            <a:off x="1796305" y="1063131"/>
            <a:ext cx="20631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B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257B96DD-8ED9-4FEC-99C9-558825A6331D}"/>
              </a:ext>
            </a:extLst>
          </p:cNvPr>
          <p:cNvSpPr txBox="1"/>
          <p:nvPr/>
        </p:nvSpPr>
        <p:spPr>
          <a:xfrm>
            <a:off x="109770" y="1062255"/>
            <a:ext cx="25737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8" name="文本框 97">
            <a:extLst>
              <a:ext uri="{FF2B5EF4-FFF2-40B4-BE49-F238E27FC236}">
                <a16:creationId xmlns:a16="http://schemas.microsoft.com/office/drawing/2014/main" id="{2A6EC2DB-964E-4256-9A01-BEFA6DBE204E}"/>
              </a:ext>
            </a:extLst>
          </p:cNvPr>
          <p:cNvSpPr txBox="1"/>
          <p:nvPr/>
        </p:nvSpPr>
        <p:spPr>
          <a:xfrm>
            <a:off x="-4691" y="1492121"/>
            <a:ext cx="202812" cy="484326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>
            <a:spAutoFit/>
          </a:bodyPr>
          <a:lstStyle/>
          <a:p>
            <a:pPr algn="ctr" eaLnBrk="0" hangingPunct="0">
              <a:lnSpc>
                <a:spcPts val="10"/>
              </a:lnSpc>
            </a:pPr>
            <a:r>
              <a:rPr lang="en-US" altLang="zh-CN" sz="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Probability</a:t>
            </a:r>
            <a:endParaRPr lang="zh-CN" altLang="en-US" sz="6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0" name="文本框 99">
            <a:extLst>
              <a:ext uri="{FF2B5EF4-FFF2-40B4-BE49-F238E27FC236}">
                <a16:creationId xmlns:a16="http://schemas.microsoft.com/office/drawing/2014/main" id="{DA8444CA-B9AF-46BD-A10E-85CD8C2A5B12}"/>
              </a:ext>
            </a:extLst>
          </p:cNvPr>
          <p:cNvSpPr txBox="1"/>
          <p:nvPr/>
        </p:nvSpPr>
        <p:spPr>
          <a:xfrm>
            <a:off x="3603" y="2727514"/>
            <a:ext cx="202812" cy="484326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>
            <a:spAutoFit/>
          </a:bodyPr>
          <a:lstStyle/>
          <a:p>
            <a:pPr algn="ctr" eaLnBrk="0" hangingPunct="0">
              <a:lnSpc>
                <a:spcPts val="10"/>
              </a:lnSpc>
            </a:pPr>
            <a:r>
              <a:rPr lang="en-US" altLang="zh-CN" sz="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Probability</a:t>
            </a:r>
            <a:endParaRPr lang="zh-CN" altLang="en-US" sz="6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05" name="组合 104">
            <a:extLst>
              <a:ext uri="{FF2B5EF4-FFF2-40B4-BE49-F238E27FC236}">
                <a16:creationId xmlns:a16="http://schemas.microsoft.com/office/drawing/2014/main" id="{70CEEFE2-A3C2-471A-9339-935C6D58558F}"/>
              </a:ext>
            </a:extLst>
          </p:cNvPr>
          <p:cNvGrpSpPr/>
          <p:nvPr/>
        </p:nvGrpSpPr>
        <p:grpSpPr>
          <a:xfrm>
            <a:off x="2219030" y="1179228"/>
            <a:ext cx="997390" cy="209812"/>
            <a:chOff x="4584225" y="807755"/>
            <a:chExt cx="997390" cy="209812"/>
          </a:xfrm>
        </p:grpSpPr>
        <p:pic>
          <p:nvPicPr>
            <p:cNvPr id="106" name="图片 105">
              <a:extLst>
                <a:ext uri="{FF2B5EF4-FFF2-40B4-BE49-F238E27FC236}">
                  <a16:creationId xmlns:a16="http://schemas.microsoft.com/office/drawing/2014/main" id="{AA3083B7-57D6-4783-AE14-87AB26ED664C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584225" y="807755"/>
              <a:ext cx="893049" cy="108000"/>
            </a:xfrm>
            <a:prstGeom prst="rect">
              <a:avLst/>
            </a:prstGeom>
          </p:spPr>
        </p:pic>
        <p:pic>
          <p:nvPicPr>
            <p:cNvPr id="107" name="图片 106">
              <a:extLst>
                <a:ext uri="{FF2B5EF4-FFF2-40B4-BE49-F238E27FC236}">
                  <a16:creationId xmlns:a16="http://schemas.microsoft.com/office/drawing/2014/main" id="{8CC97624-56F8-479E-ADD8-A22CDFE3FFF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365615" y="899997"/>
              <a:ext cx="216000" cy="117570"/>
            </a:xfrm>
            <a:prstGeom prst="rect">
              <a:avLst/>
            </a:prstGeom>
          </p:spPr>
        </p:pic>
      </p:grpSp>
      <p:grpSp>
        <p:nvGrpSpPr>
          <p:cNvPr id="122" name="组合 121">
            <a:extLst>
              <a:ext uri="{FF2B5EF4-FFF2-40B4-BE49-F238E27FC236}">
                <a16:creationId xmlns:a16="http://schemas.microsoft.com/office/drawing/2014/main" id="{563CEA91-CF04-4BE2-88F1-DF77CBFE5215}"/>
              </a:ext>
            </a:extLst>
          </p:cNvPr>
          <p:cNvGrpSpPr/>
          <p:nvPr/>
        </p:nvGrpSpPr>
        <p:grpSpPr>
          <a:xfrm>
            <a:off x="545484" y="2445927"/>
            <a:ext cx="992627" cy="209812"/>
            <a:chOff x="4584225" y="807755"/>
            <a:chExt cx="992627" cy="209812"/>
          </a:xfrm>
        </p:grpSpPr>
        <p:pic>
          <p:nvPicPr>
            <p:cNvPr id="123" name="图片 122">
              <a:extLst>
                <a:ext uri="{FF2B5EF4-FFF2-40B4-BE49-F238E27FC236}">
                  <a16:creationId xmlns:a16="http://schemas.microsoft.com/office/drawing/2014/main" id="{BF4151D3-A993-4C61-A67B-F8A0CEB49C6E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584225" y="807755"/>
              <a:ext cx="893049" cy="108000"/>
            </a:xfrm>
            <a:prstGeom prst="rect">
              <a:avLst/>
            </a:prstGeom>
          </p:spPr>
        </p:pic>
        <p:pic>
          <p:nvPicPr>
            <p:cNvPr id="124" name="图片 123">
              <a:extLst>
                <a:ext uri="{FF2B5EF4-FFF2-40B4-BE49-F238E27FC236}">
                  <a16:creationId xmlns:a16="http://schemas.microsoft.com/office/drawing/2014/main" id="{F72091F1-AF7A-4494-B0E1-F55AC3E6DBC4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360852" y="899997"/>
              <a:ext cx="216000" cy="117570"/>
            </a:xfrm>
            <a:prstGeom prst="rect">
              <a:avLst/>
            </a:prstGeom>
          </p:spPr>
        </p:pic>
      </p:grpSp>
      <p:sp>
        <p:nvSpPr>
          <p:cNvPr id="121" name="矩形 120">
            <a:extLst>
              <a:ext uri="{FF2B5EF4-FFF2-40B4-BE49-F238E27FC236}">
                <a16:creationId xmlns:a16="http://schemas.microsoft.com/office/drawing/2014/main" id="{AAE59F50-8360-4535-842D-955241D1B186}"/>
              </a:ext>
            </a:extLst>
          </p:cNvPr>
          <p:cNvSpPr/>
          <p:nvPr/>
        </p:nvSpPr>
        <p:spPr>
          <a:xfrm>
            <a:off x="366501" y="2353503"/>
            <a:ext cx="1482358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GSE19615-Breast Cancer-DMFS</a:t>
            </a:r>
            <a:endParaRPr lang="zh-CN" altLang="en-US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1" name="矩形 130">
            <a:extLst>
              <a:ext uri="{FF2B5EF4-FFF2-40B4-BE49-F238E27FC236}">
                <a16:creationId xmlns:a16="http://schemas.microsoft.com/office/drawing/2014/main" id="{60266BA2-C0DA-422E-9123-FEE4CE1C51B4}"/>
              </a:ext>
            </a:extLst>
          </p:cNvPr>
          <p:cNvSpPr/>
          <p:nvPr/>
        </p:nvSpPr>
        <p:spPr>
          <a:xfrm>
            <a:off x="2039726" y="2356053"/>
            <a:ext cx="1452071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GSE9195-Breast Cancer-DMFS</a:t>
            </a:r>
            <a:endParaRPr lang="zh-CN" altLang="en-US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4" name="文本框 133">
            <a:extLst>
              <a:ext uri="{FF2B5EF4-FFF2-40B4-BE49-F238E27FC236}">
                <a16:creationId xmlns:a16="http://schemas.microsoft.com/office/drawing/2014/main" id="{5373E5AC-C51E-4EF9-B2AF-31DE8D67EB83}"/>
              </a:ext>
            </a:extLst>
          </p:cNvPr>
          <p:cNvSpPr txBox="1"/>
          <p:nvPr/>
        </p:nvSpPr>
        <p:spPr>
          <a:xfrm>
            <a:off x="10571" y="3988240"/>
            <a:ext cx="202812" cy="484326"/>
          </a:xfrm>
          <a:prstGeom prst="rect">
            <a:avLst/>
          </a:prstGeom>
          <a:solidFill>
            <a:schemeClr val="bg1"/>
          </a:solidFill>
        </p:spPr>
        <p:txBody>
          <a:bodyPr vert="vert270" wrap="square" rtlCol="0">
            <a:spAutoFit/>
          </a:bodyPr>
          <a:lstStyle/>
          <a:p>
            <a:pPr algn="ctr" eaLnBrk="0" hangingPunct="0">
              <a:lnSpc>
                <a:spcPts val="10"/>
              </a:lnSpc>
            </a:pPr>
            <a:r>
              <a:rPr lang="en-US" altLang="zh-CN" sz="600" b="1" kern="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Probability</a:t>
            </a:r>
            <a:endParaRPr lang="zh-CN" altLang="en-US" sz="600" b="1" kern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38" name="组合 137">
            <a:extLst>
              <a:ext uri="{FF2B5EF4-FFF2-40B4-BE49-F238E27FC236}">
                <a16:creationId xmlns:a16="http://schemas.microsoft.com/office/drawing/2014/main" id="{EDE0A048-7E64-4B57-A847-4795484E2AE0}"/>
              </a:ext>
            </a:extLst>
          </p:cNvPr>
          <p:cNvGrpSpPr/>
          <p:nvPr/>
        </p:nvGrpSpPr>
        <p:grpSpPr>
          <a:xfrm>
            <a:off x="3866178" y="2453091"/>
            <a:ext cx="997390" cy="209812"/>
            <a:chOff x="4584225" y="807755"/>
            <a:chExt cx="997390" cy="209812"/>
          </a:xfrm>
        </p:grpSpPr>
        <p:pic>
          <p:nvPicPr>
            <p:cNvPr id="139" name="图片 138">
              <a:extLst>
                <a:ext uri="{FF2B5EF4-FFF2-40B4-BE49-F238E27FC236}">
                  <a16:creationId xmlns:a16="http://schemas.microsoft.com/office/drawing/2014/main" id="{2074F388-D70E-4A11-95B3-85244876615A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584225" y="807755"/>
              <a:ext cx="893049" cy="108000"/>
            </a:xfrm>
            <a:prstGeom prst="rect">
              <a:avLst/>
            </a:prstGeom>
          </p:spPr>
        </p:pic>
        <p:pic>
          <p:nvPicPr>
            <p:cNvPr id="140" name="图片 139">
              <a:extLst>
                <a:ext uri="{FF2B5EF4-FFF2-40B4-BE49-F238E27FC236}">
                  <a16:creationId xmlns:a16="http://schemas.microsoft.com/office/drawing/2014/main" id="{D40E8F18-5833-4D50-A526-C2A8E3A9B6D1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365615" y="899997"/>
              <a:ext cx="216000" cy="117570"/>
            </a:xfrm>
            <a:prstGeom prst="rect">
              <a:avLst/>
            </a:prstGeom>
          </p:spPr>
        </p:pic>
      </p:grpSp>
      <p:grpSp>
        <p:nvGrpSpPr>
          <p:cNvPr id="141" name="组合 140">
            <a:extLst>
              <a:ext uri="{FF2B5EF4-FFF2-40B4-BE49-F238E27FC236}">
                <a16:creationId xmlns:a16="http://schemas.microsoft.com/office/drawing/2014/main" id="{EE59B765-E6EA-40DA-B16D-6B89E9109962}"/>
              </a:ext>
            </a:extLst>
          </p:cNvPr>
          <p:cNvGrpSpPr/>
          <p:nvPr/>
        </p:nvGrpSpPr>
        <p:grpSpPr>
          <a:xfrm>
            <a:off x="5531553" y="2479837"/>
            <a:ext cx="992627" cy="209812"/>
            <a:chOff x="4584225" y="807755"/>
            <a:chExt cx="992627" cy="209812"/>
          </a:xfrm>
        </p:grpSpPr>
        <p:pic>
          <p:nvPicPr>
            <p:cNvPr id="142" name="图片 141">
              <a:extLst>
                <a:ext uri="{FF2B5EF4-FFF2-40B4-BE49-F238E27FC236}">
                  <a16:creationId xmlns:a16="http://schemas.microsoft.com/office/drawing/2014/main" id="{E7F6E419-6DD5-44EE-B60F-CE746445149F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584225" y="807755"/>
              <a:ext cx="893049" cy="108000"/>
            </a:xfrm>
            <a:prstGeom prst="rect">
              <a:avLst/>
            </a:prstGeom>
          </p:spPr>
        </p:pic>
        <p:pic>
          <p:nvPicPr>
            <p:cNvPr id="143" name="图片 142">
              <a:extLst>
                <a:ext uri="{FF2B5EF4-FFF2-40B4-BE49-F238E27FC236}">
                  <a16:creationId xmlns:a16="http://schemas.microsoft.com/office/drawing/2014/main" id="{A64AAB59-1763-431A-AF19-90E7B0861A1A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360852" y="899997"/>
              <a:ext cx="216000" cy="117570"/>
            </a:xfrm>
            <a:prstGeom prst="rect">
              <a:avLst/>
            </a:prstGeom>
          </p:spPr>
        </p:pic>
      </p:grpSp>
      <p:sp>
        <p:nvSpPr>
          <p:cNvPr id="148" name="矩形 147">
            <a:extLst>
              <a:ext uri="{FF2B5EF4-FFF2-40B4-BE49-F238E27FC236}">
                <a16:creationId xmlns:a16="http://schemas.microsoft.com/office/drawing/2014/main" id="{BF2AB304-22A8-4FC6-A4A8-8E33A7712159}"/>
              </a:ext>
            </a:extLst>
          </p:cNvPr>
          <p:cNvSpPr/>
          <p:nvPr/>
        </p:nvSpPr>
        <p:spPr>
          <a:xfrm>
            <a:off x="3708702" y="2361046"/>
            <a:ext cx="1399303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GSE11121-Breast Cancer-DMFS</a:t>
            </a:r>
            <a:endParaRPr lang="zh-CN" altLang="en-US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8" name="矩形 37">
            <a:extLst>
              <a:ext uri="{FF2B5EF4-FFF2-40B4-BE49-F238E27FC236}">
                <a16:creationId xmlns:a16="http://schemas.microsoft.com/office/drawing/2014/main" id="{D30D4239-ECD0-41CF-863D-868912E1584A}"/>
              </a:ext>
            </a:extLst>
          </p:cNvPr>
          <p:cNvSpPr/>
          <p:nvPr/>
        </p:nvSpPr>
        <p:spPr>
          <a:xfrm>
            <a:off x="5291130" y="2352924"/>
            <a:ext cx="1570959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GSE3494-GPL96-Breast Cancer-DSS</a:t>
            </a:r>
          </a:p>
        </p:txBody>
      </p:sp>
      <p:sp>
        <p:nvSpPr>
          <p:cNvPr id="76" name="矩形 75">
            <a:extLst>
              <a:ext uri="{FF2B5EF4-FFF2-40B4-BE49-F238E27FC236}">
                <a16:creationId xmlns:a16="http://schemas.microsoft.com/office/drawing/2014/main" id="{883E6537-DD26-44DD-A451-2D0C2A91BC1E}"/>
              </a:ext>
            </a:extLst>
          </p:cNvPr>
          <p:cNvSpPr/>
          <p:nvPr/>
        </p:nvSpPr>
        <p:spPr>
          <a:xfrm>
            <a:off x="3489488" y="3566145"/>
            <a:ext cx="258404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K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150" name="组合 149">
            <a:extLst>
              <a:ext uri="{FF2B5EF4-FFF2-40B4-BE49-F238E27FC236}">
                <a16:creationId xmlns:a16="http://schemas.microsoft.com/office/drawing/2014/main" id="{FC1CCC6A-6648-4A47-ADC2-6F4B7EBA8808}"/>
              </a:ext>
            </a:extLst>
          </p:cNvPr>
          <p:cNvGrpSpPr/>
          <p:nvPr/>
        </p:nvGrpSpPr>
        <p:grpSpPr>
          <a:xfrm>
            <a:off x="2218721" y="3687962"/>
            <a:ext cx="992627" cy="209812"/>
            <a:chOff x="4584225" y="807755"/>
            <a:chExt cx="992627" cy="209812"/>
          </a:xfrm>
        </p:grpSpPr>
        <p:pic>
          <p:nvPicPr>
            <p:cNvPr id="151" name="图片 150">
              <a:extLst>
                <a:ext uri="{FF2B5EF4-FFF2-40B4-BE49-F238E27FC236}">
                  <a16:creationId xmlns:a16="http://schemas.microsoft.com/office/drawing/2014/main" id="{BB4CF682-5205-4750-9ABD-6793FDC59874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584225" y="807755"/>
              <a:ext cx="893049" cy="108000"/>
            </a:xfrm>
            <a:prstGeom prst="rect">
              <a:avLst/>
            </a:prstGeom>
          </p:spPr>
        </p:pic>
        <p:pic>
          <p:nvPicPr>
            <p:cNvPr id="152" name="图片 151">
              <a:extLst>
                <a:ext uri="{FF2B5EF4-FFF2-40B4-BE49-F238E27FC236}">
                  <a16:creationId xmlns:a16="http://schemas.microsoft.com/office/drawing/2014/main" id="{76E4B951-1ECD-4F3B-A3A3-B411B815533C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5360852" y="899997"/>
              <a:ext cx="216000" cy="117570"/>
            </a:xfrm>
            <a:prstGeom prst="rect">
              <a:avLst/>
            </a:prstGeom>
          </p:spPr>
        </p:pic>
      </p:grpSp>
      <p:sp>
        <p:nvSpPr>
          <p:cNvPr id="78" name="矩形 77">
            <a:extLst>
              <a:ext uri="{FF2B5EF4-FFF2-40B4-BE49-F238E27FC236}">
                <a16:creationId xmlns:a16="http://schemas.microsoft.com/office/drawing/2014/main" id="{703E1BA3-69AB-4897-9497-E965AE41EA11}"/>
              </a:ext>
            </a:extLst>
          </p:cNvPr>
          <p:cNvSpPr/>
          <p:nvPr/>
        </p:nvSpPr>
        <p:spPr>
          <a:xfrm>
            <a:off x="-38866" y="4840768"/>
            <a:ext cx="301686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 </a:t>
            </a:r>
            <a:endParaRPr lang="zh-CN" altLang="en-US" sz="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1" name="矩形 160">
            <a:extLst>
              <a:ext uri="{FF2B5EF4-FFF2-40B4-BE49-F238E27FC236}">
                <a16:creationId xmlns:a16="http://schemas.microsoft.com/office/drawing/2014/main" id="{F51BB8BF-500A-427D-B7E1-0919CEE90FF7}"/>
              </a:ext>
            </a:extLst>
          </p:cNvPr>
          <p:cNvSpPr/>
          <p:nvPr/>
        </p:nvSpPr>
        <p:spPr>
          <a:xfrm>
            <a:off x="3051574" y="4850576"/>
            <a:ext cx="846707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Liver Cancer- OS </a:t>
            </a:r>
            <a:endParaRPr lang="zh-CN" altLang="en-US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130" name="表格 129">
            <a:extLst>
              <a:ext uri="{FF2B5EF4-FFF2-40B4-BE49-F238E27FC236}">
                <a16:creationId xmlns:a16="http://schemas.microsoft.com/office/drawing/2014/main" id="{DF5DCC02-C6DC-4A51-8199-E81DDE51FF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8435022"/>
              </p:ext>
            </p:extLst>
          </p:nvPr>
        </p:nvGraphicFramePr>
        <p:xfrm>
          <a:off x="352224" y="1789990"/>
          <a:ext cx="646822" cy="182880"/>
        </p:xfrm>
        <a:graphic>
          <a:graphicData uri="http://schemas.openxmlformats.org/drawingml/2006/table">
            <a:tbl>
              <a:tblPr/>
              <a:tblGrid>
                <a:gridCol w="646822">
                  <a:extLst>
                    <a:ext uri="{9D8B030D-6E8A-4147-A177-3AD203B41FA5}">
                      <a16:colId xmlns:a16="http://schemas.microsoft.com/office/drawing/2014/main" val="1934629381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fontAlgn="t"/>
                      <a:r>
                        <a:rPr lang="en-US" altLang="zh-CN" sz="600" b="0" i="1" dirty="0">
                          <a:solidFill>
                            <a:srgbClr val="3D3D3D"/>
                          </a:solidFill>
                          <a:effectLst/>
                        </a:rPr>
                        <a:t>P</a:t>
                      </a:r>
                      <a:r>
                        <a:rPr lang="en-US" altLang="zh-CN" sz="600" b="0" dirty="0">
                          <a:solidFill>
                            <a:srgbClr val="3D3D3D"/>
                          </a:solidFill>
                          <a:effectLst/>
                        </a:rPr>
                        <a:t>=0.006729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860733"/>
                  </a:ext>
                </a:extLst>
              </a:tr>
            </a:tbl>
          </a:graphicData>
        </a:graphic>
      </p:graphicFrame>
      <p:graphicFrame>
        <p:nvGraphicFramePr>
          <p:cNvPr id="133" name="表格 132">
            <a:extLst>
              <a:ext uri="{FF2B5EF4-FFF2-40B4-BE49-F238E27FC236}">
                <a16:creationId xmlns:a16="http://schemas.microsoft.com/office/drawing/2014/main" id="{86CE84FB-6868-49DB-A7FB-FE43317FB4D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6757668"/>
              </p:ext>
            </p:extLst>
          </p:nvPr>
        </p:nvGraphicFramePr>
        <p:xfrm>
          <a:off x="2034611" y="1779893"/>
          <a:ext cx="573505" cy="182880"/>
        </p:xfrm>
        <a:graphic>
          <a:graphicData uri="http://schemas.openxmlformats.org/drawingml/2006/table">
            <a:tbl>
              <a:tblPr/>
              <a:tblGrid>
                <a:gridCol w="573505">
                  <a:extLst>
                    <a:ext uri="{9D8B030D-6E8A-4147-A177-3AD203B41FA5}">
                      <a16:colId xmlns:a16="http://schemas.microsoft.com/office/drawing/2014/main" val="1934629381"/>
                    </a:ext>
                  </a:extLst>
                </a:gridCol>
              </a:tblGrid>
              <a:tr h="162521">
                <a:tc>
                  <a:txBody>
                    <a:bodyPr/>
                    <a:lstStyle/>
                    <a:p>
                      <a:pPr fontAlgn="t"/>
                      <a:r>
                        <a:rPr lang="en-US" altLang="zh-CN" sz="600" b="0" i="1" kern="1200" dirty="0">
                          <a:solidFill>
                            <a:srgbClr val="3D3D3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P=0.005759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860733"/>
                  </a:ext>
                </a:extLst>
              </a:tr>
            </a:tbl>
          </a:graphicData>
        </a:graphic>
      </p:graphicFrame>
      <p:graphicFrame>
        <p:nvGraphicFramePr>
          <p:cNvPr id="147" name="表格 146">
            <a:extLst>
              <a:ext uri="{FF2B5EF4-FFF2-40B4-BE49-F238E27FC236}">
                <a16:creationId xmlns:a16="http://schemas.microsoft.com/office/drawing/2014/main" id="{81630CA3-A924-445E-985B-B7B378875B2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0292208"/>
              </p:ext>
            </p:extLst>
          </p:nvPr>
        </p:nvGraphicFramePr>
        <p:xfrm>
          <a:off x="353169" y="3050994"/>
          <a:ext cx="570756" cy="182880"/>
        </p:xfrm>
        <a:graphic>
          <a:graphicData uri="http://schemas.openxmlformats.org/drawingml/2006/table">
            <a:tbl>
              <a:tblPr/>
              <a:tblGrid>
                <a:gridCol w="570756">
                  <a:extLst>
                    <a:ext uri="{9D8B030D-6E8A-4147-A177-3AD203B41FA5}">
                      <a16:colId xmlns:a16="http://schemas.microsoft.com/office/drawing/2014/main" val="1934629381"/>
                    </a:ext>
                  </a:extLst>
                </a:gridCol>
              </a:tblGrid>
              <a:tr h="162521">
                <a:tc>
                  <a:txBody>
                    <a:bodyPr/>
                    <a:lstStyle/>
                    <a:p>
                      <a:pPr fontAlgn="t"/>
                      <a:r>
                        <a:rPr lang="en-US" altLang="zh-CN" sz="600" b="0" i="1" kern="1200" dirty="0">
                          <a:solidFill>
                            <a:srgbClr val="3D3D3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</a:t>
                      </a:r>
                      <a:r>
                        <a:rPr lang="en-US" altLang="zh-CN" sz="600" b="0" kern="1200" dirty="0">
                          <a:solidFill>
                            <a:srgbClr val="3D3D3D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=0.000210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14860733"/>
                  </a:ext>
                </a:extLst>
              </a:tr>
            </a:tbl>
          </a:graphicData>
        </a:graphic>
      </p:graphicFrame>
      <p:sp>
        <p:nvSpPr>
          <p:cNvPr id="153" name="文本框 152">
            <a:extLst>
              <a:ext uri="{FF2B5EF4-FFF2-40B4-BE49-F238E27FC236}">
                <a16:creationId xmlns:a16="http://schemas.microsoft.com/office/drawing/2014/main" id="{C6D5B03E-D308-408B-9CD2-57809BE90FC5}"/>
              </a:ext>
            </a:extLst>
          </p:cNvPr>
          <p:cNvSpPr txBox="1"/>
          <p:nvPr/>
        </p:nvSpPr>
        <p:spPr>
          <a:xfrm>
            <a:off x="2039726" y="3078966"/>
            <a:ext cx="665376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600" i="1" dirty="0">
                <a:solidFill>
                  <a:srgbClr val="3D3D3D"/>
                </a:solidFill>
              </a:rPr>
              <a:t>P</a:t>
            </a:r>
            <a:r>
              <a:rPr lang="en-US" altLang="zh-CN" sz="600" dirty="0">
                <a:solidFill>
                  <a:srgbClr val="3D3D3D"/>
                </a:solidFill>
              </a:rPr>
              <a:t>=0.020329</a:t>
            </a:r>
            <a:endParaRPr lang="zh-CN" altLang="en-US" sz="600" dirty="0">
              <a:solidFill>
                <a:srgbClr val="3D3D3D"/>
              </a:solidFill>
            </a:endParaRPr>
          </a:p>
        </p:txBody>
      </p:sp>
      <p:sp>
        <p:nvSpPr>
          <p:cNvPr id="155" name="文本框 154">
            <a:extLst>
              <a:ext uri="{FF2B5EF4-FFF2-40B4-BE49-F238E27FC236}">
                <a16:creationId xmlns:a16="http://schemas.microsoft.com/office/drawing/2014/main" id="{C264C6B3-2E73-448A-A0E7-63B85FBA5A7B}"/>
              </a:ext>
            </a:extLst>
          </p:cNvPr>
          <p:cNvSpPr txBox="1"/>
          <p:nvPr/>
        </p:nvSpPr>
        <p:spPr>
          <a:xfrm>
            <a:off x="3679370" y="3121534"/>
            <a:ext cx="550248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600" i="1" dirty="0">
                <a:solidFill>
                  <a:srgbClr val="3D3D3D"/>
                </a:solidFill>
              </a:rPr>
              <a:t>P</a:t>
            </a:r>
            <a:r>
              <a:rPr lang="en-US" altLang="zh-CN" sz="600" dirty="0">
                <a:solidFill>
                  <a:srgbClr val="3D3D3D"/>
                </a:solidFill>
              </a:rPr>
              <a:t>=0.038901</a:t>
            </a:r>
            <a:endParaRPr lang="zh-CN" altLang="en-US" sz="600" dirty="0">
              <a:solidFill>
                <a:srgbClr val="3D3D3D"/>
              </a:solidFill>
            </a:endParaRPr>
          </a:p>
        </p:txBody>
      </p:sp>
      <p:sp>
        <p:nvSpPr>
          <p:cNvPr id="158" name="文本框 157">
            <a:extLst>
              <a:ext uri="{FF2B5EF4-FFF2-40B4-BE49-F238E27FC236}">
                <a16:creationId xmlns:a16="http://schemas.microsoft.com/office/drawing/2014/main" id="{8C701246-BFCB-4513-A332-67BBB570F632}"/>
              </a:ext>
            </a:extLst>
          </p:cNvPr>
          <p:cNvSpPr txBox="1"/>
          <p:nvPr/>
        </p:nvSpPr>
        <p:spPr>
          <a:xfrm>
            <a:off x="5333528" y="3123325"/>
            <a:ext cx="602262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600" i="1" dirty="0">
                <a:solidFill>
                  <a:srgbClr val="3D3D3D"/>
                </a:solidFill>
              </a:rPr>
              <a:t>P</a:t>
            </a:r>
            <a:r>
              <a:rPr lang="en-US" altLang="zh-CN" sz="600" dirty="0">
                <a:solidFill>
                  <a:srgbClr val="3D3D3D"/>
                </a:solidFill>
              </a:rPr>
              <a:t>=0.002942</a:t>
            </a:r>
            <a:endParaRPr lang="zh-CN" altLang="en-US" sz="600" dirty="0">
              <a:solidFill>
                <a:srgbClr val="3D3D3D"/>
              </a:solidFill>
            </a:endParaRPr>
          </a:p>
        </p:txBody>
      </p:sp>
      <p:graphicFrame>
        <p:nvGraphicFramePr>
          <p:cNvPr id="21" name="表格 20">
            <a:extLst>
              <a:ext uri="{FF2B5EF4-FFF2-40B4-BE49-F238E27FC236}">
                <a16:creationId xmlns:a16="http://schemas.microsoft.com/office/drawing/2014/main" id="{F7472437-5531-4DA9-8326-BA3031C6F7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6122312"/>
              </p:ext>
            </p:extLst>
          </p:nvPr>
        </p:nvGraphicFramePr>
        <p:xfrm>
          <a:off x="373137" y="4251645"/>
          <a:ext cx="762148" cy="212972"/>
        </p:xfrm>
        <a:graphic>
          <a:graphicData uri="http://schemas.openxmlformats.org/drawingml/2006/table">
            <a:tbl>
              <a:tblPr/>
              <a:tblGrid>
                <a:gridCol w="762148">
                  <a:extLst>
                    <a:ext uri="{9D8B030D-6E8A-4147-A177-3AD203B41FA5}">
                      <a16:colId xmlns:a16="http://schemas.microsoft.com/office/drawing/2014/main" val="25209806"/>
                    </a:ext>
                  </a:extLst>
                </a:gridCol>
              </a:tblGrid>
              <a:tr h="165508">
                <a:tc>
                  <a:txBody>
                    <a:bodyPr/>
                    <a:lstStyle/>
                    <a:p>
                      <a:pPr fontAlgn="t"/>
                      <a:br>
                        <a:rPr lang="zh-CN" altLang="en-US" sz="600" dirty="0">
                          <a:solidFill>
                            <a:srgbClr val="3D3D3D"/>
                          </a:solidFill>
                          <a:effectLst/>
                        </a:rPr>
                      </a:br>
                      <a:r>
                        <a:rPr lang="en-US" altLang="zh-CN" sz="600" b="1" i="1" dirty="0">
                          <a:solidFill>
                            <a:srgbClr val="3D3D3D"/>
                          </a:solidFill>
                        </a:rPr>
                        <a:t>P</a:t>
                      </a:r>
                      <a:r>
                        <a:rPr lang="en-US" altLang="zh-CN" sz="600" b="1" dirty="0">
                          <a:solidFill>
                            <a:srgbClr val="3D3D3D"/>
                          </a:solidFill>
                        </a:rPr>
                        <a:t>=</a:t>
                      </a:r>
                      <a:r>
                        <a:rPr lang="en-US" altLang="zh-CN" sz="600" dirty="0">
                          <a:solidFill>
                            <a:srgbClr val="3D3D3D"/>
                          </a:solidFill>
                          <a:effectLst/>
                        </a:rPr>
                        <a:t>0.025797</a:t>
                      </a:r>
                    </a:p>
                  </a:txBody>
                  <a:tcPr marL="30092" marR="30092" marT="15046" marB="15046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769149438"/>
                  </a:ext>
                </a:extLst>
              </a:tr>
            </a:tbl>
          </a:graphicData>
        </a:graphic>
      </p:graphicFrame>
      <p:sp>
        <p:nvSpPr>
          <p:cNvPr id="160" name="文本框 159">
            <a:extLst>
              <a:ext uri="{FF2B5EF4-FFF2-40B4-BE49-F238E27FC236}">
                <a16:creationId xmlns:a16="http://schemas.microsoft.com/office/drawing/2014/main" id="{B2941A2E-22E7-4CAD-87D2-8506A4AE18D3}"/>
              </a:ext>
            </a:extLst>
          </p:cNvPr>
          <p:cNvSpPr txBox="1"/>
          <p:nvPr/>
        </p:nvSpPr>
        <p:spPr>
          <a:xfrm>
            <a:off x="1973644" y="4330320"/>
            <a:ext cx="700603" cy="1846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zh-CN" sz="600" i="1" dirty="0">
                <a:solidFill>
                  <a:srgbClr val="3D3D3D"/>
                </a:solidFill>
              </a:rPr>
              <a:t>P</a:t>
            </a:r>
            <a:r>
              <a:rPr lang="en-US" altLang="zh-CN" sz="600" dirty="0">
                <a:solidFill>
                  <a:srgbClr val="3D3D3D"/>
                </a:solidFill>
              </a:rPr>
              <a:t>=0.000925</a:t>
            </a:r>
            <a:endParaRPr lang="zh-CN" altLang="en-US" sz="600" dirty="0">
              <a:solidFill>
                <a:srgbClr val="3D3D3D"/>
              </a:solidFill>
            </a:endParaRPr>
          </a:p>
        </p:txBody>
      </p:sp>
      <p:sp>
        <p:nvSpPr>
          <p:cNvPr id="113" name="矩形 112">
            <a:extLst>
              <a:ext uri="{FF2B5EF4-FFF2-40B4-BE49-F238E27FC236}">
                <a16:creationId xmlns:a16="http://schemas.microsoft.com/office/drawing/2014/main" id="{56457C06-53EE-4344-8F52-D74ACFFF254B}"/>
              </a:ext>
            </a:extLst>
          </p:cNvPr>
          <p:cNvSpPr/>
          <p:nvPr/>
        </p:nvSpPr>
        <p:spPr>
          <a:xfrm>
            <a:off x="1983689" y="1075030"/>
            <a:ext cx="1493197" cy="2000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GSE1456-GPL96-Breast Cancer-OS</a:t>
            </a:r>
          </a:p>
        </p:txBody>
      </p:sp>
      <p:sp>
        <p:nvSpPr>
          <p:cNvPr id="43" name="矩形 42">
            <a:extLst>
              <a:ext uri="{FF2B5EF4-FFF2-40B4-BE49-F238E27FC236}">
                <a16:creationId xmlns:a16="http://schemas.microsoft.com/office/drawing/2014/main" id="{BFBCB6C7-3D70-4E94-8D91-05EC802B92C6}"/>
              </a:ext>
            </a:extLst>
          </p:cNvPr>
          <p:cNvSpPr/>
          <p:nvPr/>
        </p:nvSpPr>
        <p:spPr>
          <a:xfrm>
            <a:off x="2113077" y="3553501"/>
            <a:ext cx="1298753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GSE22138-Eye Cancer-DMFS</a:t>
            </a:r>
            <a:endParaRPr lang="zh-CN" altLang="en-US" sz="7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2" name="矩形 41">
            <a:extLst>
              <a:ext uri="{FF2B5EF4-FFF2-40B4-BE49-F238E27FC236}">
                <a16:creationId xmlns:a16="http://schemas.microsoft.com/office/drawing/2014/main" id="{C43FA69F-005C-4117-88C8-2176546A93E8}"/>
              </a:ext>
            </a:extLst>
          </p:cNvPr>
          <p:cNvSpPr/>
          <p:nvPr/>
        </p:nvSpPr>
        <p:spPr>
          <a:xfrm>
            <a:off x="356657" y="3554686"/>
            <a:ext cx="1455848" cy="20005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7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GSE17537-Colorectal Cancer-DFS</a:t>
            </a:r>
          </a:p>
        </p:txBody>
      </p:sp>
    </p:spTree>
    <p:extLst>
      <p:ext uri="{BB962C8B-B14F-4D97-AF65-F5344CB8AC3E}">
        <p14:creationId xmlns:p14="http://schemas.microsoft.com/office/powerpoint/2010/main" val="21346086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500</Words>
  <Application>Microsoft Office PowerPoint</Application>
  <PresentationFormat>Widescreen</PresentationFormat>
  <Paragraphs>52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等线</vt:lpstr>
      <vt:lpstr>宋体</vt:lpstr>
      <vt:lpstr>Arial</vt:lpstr>
      <vt:lpstr>Calibri</vt:lpstr>
      <vt:lpstr>Calibri Light</vt:lpstr>
      <vt:lpstr>Times New Roman</vt:lpstr>
      <vt:lpstr>Office 主题​​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 He</dc:creator>
  <cp:lastModifiedBy>MDPI-36</cp:lastModifiedBy>
  <cp:revision>195</cp:revision>
  <cp:lastPrinted>2020-10-31T08:36:42Z</cp:lastPrinted>
  <dcterms:created xsi:type="dcterms:W3CDTF">2019-09-02T07:27:27Z</dcterms:created>
  <dcterms:modified xsi:type="dcterms:W3CDTF">2021-10-20T14:16:37Z</dcterms:modified>
</cp:coreProperties>
</file>