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64" r:id="rId2"/>
  </p:sldIdLst>
  <p:sldSz cx="6858000" cy="12192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3492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FAC7DA-EC76-4095-8474-78A1FDF1F127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60638" y="1143000"/>
            <a:ext cx="173672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DD8280-AE8D-44E6-AAE1-C6A5E0D7C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56092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Supplementary Figure S2 |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r>
              <a:rPr lang="en-US" altLang="zh-CN" sz="1800" kern="12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等线" panose="02010600030101010101" pitchFamily="2" charset="-122"/>
                <a:cs typeface="+mn-cs"/>
              </a:rPr>
              <a:t>The analysis </a:t>
            </a:r>
            <a:r>
              <a:rPr lang="en-US" altLang="zh-CN" sz="1800" dirty="0">
                <a:solidFill>
                  <a:srgbClr val="FF0000"/>
                </a:solidFill>
                <a:effectLst/>
                <a:highlight>
                  <a:srgbClr val="FFFF00"/>
                </a:highlight>
                <a:latin typeface="Times New Roman" panose="02020603050405020304" pitchFamily="18" charset="0"/>
                <a:ea typeface="等线" panose="02010600030101010101" pitchFamily="2" charset="-122"/>
              </a:rPr>
              <a:t>of interactions network of LRP6 with the 19 protein and the impact on lung cancer progression. 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8DD8280-AE8D-44E6-AAE1-C6A5E0D7C82C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66046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04894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9937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9177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074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28576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26696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08428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1438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7329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72828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7906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11BDF3-DFA7-47F0-A087-D5B11AC85DEE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F0F148-BBA4-420C-9F61-1D37A0DE6B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7562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26" Type="http://schemas.openxmlformats.org/officeDocument/2006/relationships/image" Target="../media/image24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5" Type="http://schemas.openxmlformats.org/officeDocument/2006/relationships/image" Target="../media/image23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24" Type="http://schemas.openxmlformats.org/officeDocument/2006/relationships/image" Target="../media/image22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23" Type="http://schemas.openxmlformats.org/officeDocument/2006/relationships/image" Target="../media/image21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Relationship Id="rId22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>
            <a:extLst>
              <a:ext uri="{FF2B5EF4-FFF2-40B4-BE49-F238E27FC236}">
                <a16:creationId xmlns:a16="http://schemas.microsoft.com/office/drawing/2014/main" id="{87020B7F-90F4-448A-BDA1-168C2318736D}"/>
              </a:ext>
            </a:extLst>
          </p:cNvPr>
          <p:cNvSpPr txBox="1"/>
          <p:nvPr/>
        </p:nvSpPr>
        <p:spPr>
          <a:xfrm>
            <a:off x="631106" y="11927780"/>
            <a:ext cx="587129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Time (years)</a:t>
            </a:r>
            <a:endParaRPr lang="zh-CN" altLang="en-US" sz="1200" b="1" dirty="0"/>
          </a:p>
        </p:txBody>
      </p:sp>
      <p:sp>
        <p:nvSpPr>
          <p:cNvPr id="32" name="文本框 31">
            <a:extLst>
              <a:ext uri="{FF2B5EF4-FFF2-40B4-BE49-F238E27FC236}">
                <a16:creationId xmlns:a16="http://schemas.microsoft.com/office/drawing/2014/main" id="{BC7F3D8E-3006-42E4-BB53-267A24CB6C1A}"/>
              </a:ext>
            </a:extLst>
          </p:cNvPr>
          <p:cNvSpPr txBox="1"/>
          <p:nvPr/>
        </p:nvSpPr>
        <p:spPr>
          <a:xfrm rot="16200000">
            <a:off x="-5548333" y="6086256"/>
            <a:ext cx="1140605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1200" b="1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Survival probability</a:t>
            </a:r>
            <a:endParaRPr lang="zh-CN" altLang="en-US" sz="1200" b="1" dirty="0"/>
          </a:p>
        </p:txBody>
      </p:sp>
      <p:grpSp>
        <p:nvGrpSpPr>
          <p:cNvPr id="7" name="组合 6">
            <a:extLst>
              <a:ext uri="{FF2B5EF4-FFF2-40B4-BE49-F238E27FC236}">
                <a16:creationId xmlns:a16="http://schemas.microsoft.com/office/drawing/2014/main" id="{0F6E3185-3803-43FC-869B-3DE58F4D6837}"/>
              </a:ext>
            </a:extLst>
          </p:cNvPr>
          <p:cNvGrpSpPr/>
          <p:nvPr/>
        </p:nvGrpSpPr>
        <p:grpSpPr>
          <a:xfrm>
            <a:off x="389495" y="92988"/>
            <a:ext cx="6460929" cy="313087"/>
            <a:chOff x="389495" y="0"/>
            <a:chExt cx="6460929" cy="313087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78F1F518-8EB4-41A0-AE86-64151D5CC1ED}"/>
                </a:ext>
              </a:extLst>
            </p:cNvPr>
            <p:cNvSpPr txBox="1"/>
            <p:nvPr/>
          </p:nvSpPr>
          <p:spPr>
            <a:xfrm>
              <a:off x="2538452" y="0"/>
              <a:ext cx="2151972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/>
                <a:t>LUAD</a:t>
              </a: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EA047730-8086-4F07-BF09-1FC43E77ED82}"/>
                </a:ext>
              </a:extLst>
            </p:cNvPr>
            <p:cNvSpPr txBox="1"/>
            <p:nvPr/>
          </p:nvSpPr>
          <p:spPr>
            <a:xfrm>
              <a:off x="4667377" y="0"/>
              <a:ext cx="2183047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400" b="1" dirty="0"/>
                <a:t>LU</a:t>
              </a:r>
              <a:r>
                <a:rPr lang="en-US" altLang="zh-CN" sz="1400" b="1" dirty="0"/>
                <a:t>SC</a:t>
              </a:r>
              <a:endParaRPr lang="zh-CN" altLang="en-US" sz="1400" b="1" dirty="0"/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D984443B-1BE8-473D-AB45-95FC6F1FCFBC}"/>
                </a:ext>
              </a:extLst>
            </p:cNvPr>
            <p:cNvSpPr txBox="1"/>
            <p:nvPr/>
          </p:nvSpPr>
          <p:spPr>
            <a:xfrm>
              <a:off x="389495" y="5310"/>
              <a:ext cx="2131126" cy="30777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1400" b="1" dirty="0"/>
                <a:t>Lung Cancer</a:t>
              </a:r>
              <a:endParaRPr lang="zh-CN" altLang="en-US" sz="1400" b="1" dirty="0"/>
            </a:p>
          </p:txBody>
        </p:sp>
      </p:grpSp>
      <p:grpSp>
        <p:nvGrpSpPr>
          <p:cNvPr id="95" name="组合 94">
            <a:extLst>
              <a:ext uri="{FF2B5EF4-FFF2-40B4-BE49-F238E27FC236}">
                <a16:creationId xmlns:a16="http://schemas.microsoft.com/office/drawing/2014/main" id="{3C553468-41DE-4ECD-8123-AD0752A507BC}"/>
              </a:ext>
            </a:extLst>
          </p:cNvPr>
          <p:cNvGrpSpPr/>
          <p:nvPr/>
        </p:nvGrpSpPr>
        <p:grpSpPr>
          <a:xfrm>
            <a:off x="308432" y="3172502"/>
            <a:ext cx="6526635" cy="1450308"/>
            <a:chOff x="331365" y="10480054"/>
            <a:chExt cx="6526635" cy="1450308"/>
          </a:xfrm>
        </p:grpSpPr>
        <p:grpSp>
          <p:nvGrpSpPr>
            <p:cNvPr id="21" name="组合 20">
              <a:extLst>
                <a:ext uri="{FF2B5EF4-FFF2-40B4-BE49-F238E27FC236}">
                  <a16:creationId xmlns:a16="http://schemas.microsoft.com/office/drawing/2014/main" id="{E0632E3B-1CA9-48DA-83F3-A80D92544F27}"/>
                </a:ext>
              </a:extLst>
            </p:cNvPr>
            <p:cNvGrpSpPr/>
            <p:nvPr/>
          </p:nvGrpSpPr>
          <p:grpSpPr>
            <a:xfrm>
              <a:off x="4690424" y="10693535"/>
              <a:ext cx="2160000" cy="1235414"/>
              <a:chOff x="4634544" y="10693535"/>
              <a:chExt cx="2160000" cy="1235414"/>
            </a:xfrm>
          </p:grpSpPr>
          <p:pic>
            <p:nvPicPr>
              <p:cNvPr id="3" name="图片 2">
                <a:extLst>
                  <a:ext uri="{FF2B5EF4-FFF2-40B4-BE49-F238E27FC236}">
                    <a16:creationId xmlns:a16="http://schemas.microsoft.com/office/drawing/2014/main" id="{5B6EA14F-9C6E-407A-9D6A-EC7A5A446C2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4634544" y="10693535"/>
                <a:ext cx="2160000" cy="1235414"/>
              </a:xfrm>
              <a:prstGeom prst="rect">
                <a:avLst/>
              </a:prstGeom>
            </p:spPr>
          </p:pic>
          <p:sp>
            <p:nvSpPr>
              <p:cNvPr id="35" name="文本框 34">
                <a:extLst>
                  <a:ext uri="{FF2B5EF4-FFF2-40B4-BE49-F238E27FC236}">
                    <a16:creationId xmlns:a16="http://schemas.microsoft.com/office/drawing/2014/main" id="{E65C0A6B-C1D3-44D4-A0CA-60DB9263A4B2}"/>
                  </a:ext>
                </a:extLst>
              </p:cNvPr>
              <p:cNvSpPr txBox="1"/>
              <p:nvPr/>
            </p:nvSpPr>
            <p:spPr>
              <a:xfrm>
                <a:off x="4722597" y="11653631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=0.0034</a:t>
                </a:r>
                <a:endParaRPr lang="zh-CN" altLang="en-US" sz="800" b="1" dirty="0">
                  <a:solidFill>
                    <a:srgbClr val="0070C0"/>
                  </a:solidFill>
                </a:endParaRPr>
              </a:p>
            </p:txBody>
          </p:sp>
        </p:grp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1505D0D2-AB3F-4754-8093-4600B236E6AF}"/>
                </a:ext>
              </a:extLst>
            </p:cNvPr>
            <p:cNvSpPr txBox="1"/>
            <p:nvPr/>
          </p:nvSpPr>
          <p:spPr>
            <a:xfrm>
              <a:off x="424233" y="10480054"/>
              <a:ext cx="6433767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ADRB2</a:t>
              </a:r>
            </a:p>
          </p:txBody>
        </p:sp>
        <p:grpSp>
          <p:nvGrpSpPr>
            <p:cNvPr id="19" name="组合 18">
              <a:extLst>
                <a:ext uri="{FF2B5EF4-FFF2-40B4-BE49-F238E27FC236}">
                  <a16:creationId xmlns:a16="http://schemas.microsoft.com/office/drawing/2014/main" id="{CF056581-F3C0-4B18-9A81-8EB32E98FBCA}"/>
                </a:ext>
              </a:extLst>
            </p:cNvPr>
            <p:cNvGrpSpPr/>
            <p:nvPr/>
          </p:nvGrpSpPr>
          <p:grpSpPr>
            <a:xfrm>
              <a:off x="2508425" y="10688995"/>
              <a:ext cx="2160000" cy="1238785"/>
              <a:chOff x="2361105" y="10688995"/>
              <a:chExt cx="2160000" cy="1238785"/>
            </a:xfrm>
          </p:grpSpPr>
          <p:grpSp>
            <p:nvGrpSpPr>
              <p:cNvPr id="28" name="组合 27">
                <a:extLst>
                  <a:ext uri="{FF2B5EF4-FFF2-40B4-BE49-F238E27FC236}">
                    <a16:creationId xmlns:a16="http://schemas.microsoft.com/office/drawing/2014/main" id="{789F3773-5CD1-4732-B624-7A5C15ED848C}"/>
                  </a:ext>
                </a:extLst>
              </p:cNvPr>
              <p:cNvGrpSpPr/>
              <p:nvPr/>
            </p:nvGrpSpPr>
            <p:grpSpPr>
              <a:xfrm>
                <a:off x="2361105" y="10688995"/>
                <a:ext cx="2160000" cy="1238785"/>
                <a:chOff x="635654" y="10841395"/>
                <a:chExt cx="2160000" cy="1238785"/>
              </a:xfrm>
            </p:grpSpPr>
            <p:pic>
              <p:nvPicPr>
                <p:cNvPr id="26" name="图片 25">
                  <a:extLst>
                    <a:ext uri="{FF2B5EF4-FFF2-40B4-BE49-F238E27FC236}">
                      <a16:creationId xmlns:a16="http://schemas.microsoft.com/office/drawing/2014/main" id="{B87A0D4B-30B3-432C-A113-72F7ADEDF90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35654" y="10841395"/>
                  <a:ext cx="2160000" cy="1238785"/>
                </a:xfrm>
                <a:prstGeom prst="rect">
                  <a:avLst/>
                </a:prstGeom>
              </p:spPr>
            </p:pic>
            <p:grpSp>
              <p:nvGrpSpPr>
                <p:cNvPr id="27" name="组合 26">
                  <a:extLst>
                    <a:ext uri="{FF2B5EF4-FFF2-40B4-BE49-F238E27FC236}">
                      <a16:creationId xmlns:a16="http://schemas.microsoft.com/office/drawing/2014/main" id="{084BD1FF-7ABD-445C-BB5D-BB939D4046F4}"/>
                    </a:ext>
                  </a:extLst>
                </p:cNvPr>
                <p:cNvGrpSpPr/>
                <p:nvPr/>
              </p:nvGrpSpPr>
              <p:grpSpPr>
                <a:xfrm>
                  <a:off x="1553851" y="10864985"/>
                  <a:ext cx="1240755" cy="338554"/>
                  <a:chOff x="2381164" y="9301071"/>
                  <a:chExt cx="1240755" cy="338554"/>
                </a:xfrm>
              </p:grpSpPr>
              <p:sp>
                <p:nvSpPr>
                  <p:cNvPr id="22" name="文本框 21">
                    <a:extLst>
                      <a:ext uri="{FF2B5EF4-FFF2-40B4-BE49-F238E27FC236}">
                        <a16:creationId xmlns:a16="http://schemas.microsoft.com/office/drawing/2014/main" id="{0C4B6945-9542-4918-9623-A0B5D2EDC99B}"/>
                      </a:ext>
                    </a:extLst>
                  </p:cNvPr>
                  <p:cNvSpPr txBox="1"/>
                  <p:nvPr/>
                </p:nvSpPr>
                <p:spPr>
                  <a:xfrm>
                    <a:off x="2420104" y="9301071"/>
                    <a:ext cx="1201815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zh-CN" sz="800" b="1" dirty="0"/>
                      <a:t>Low expression (n=265)</a:t>
                    </a:r>
                  </a:p>
                  <a:p>
                    <a:r>
                      <a:rPr lang="en-US" altLang="zh-CN" sz="800" b="1" dirty="0"/>
                      <a:t>High expression (n=235)</a:t>
                    </a:r>
                    <a:endParaRPr lang="zh-CN" altLang="en-US" sz="800" b="1" dirty="0"/>
                  </a:p>
                </p:txBody>
              </p:sp>
              <p:sp>
                <p:nvSpPr>
                  <p:cNvPr id="23" name="矩形 22">
                    <a:extLst>
                      <a:ext uri="{FF2B5EF4-FFF2-40B4-BE49-F238E27FC236}">
                        <a16:creationId xmlns:a16="http://schemas.microsoft.com/office/drawing/2014/main" id="{81DCA2D0-5F96-4A05-957B-4AB22213EF97}"/>
                      </a:ext>
                    </a:extLst>
                  </p:cNvPr>
                  <p:cNvSpPr/>
                  <p:nvPr/>
                </p:nvSpPr>
                <p:spPr>
                  <a:xfrm>
                    <a:off x="2381164" y="9376785"/>
                    <a:ext cx="108000" cy="720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24" name="矩形 23">
                    <a:extLst>
                      <a:ext uri="{FF2B5EF4-FFF2-40B4-BE49-F238E27FC236}">
                        <a16:creationId xmlns:a16="http://schemas.microsoft.com/office/drawing/2014/main" id="{14F85C92-09DA-44E6-91A2-38D5F7911301}"/>
                      </a:ext>
                    </a:extLst>
                  </p:cNvPr>
                  <p:cNvSpPr/>
                  <p:nvPr/>
                </p:nvSpPr>
                <p:spPr>
                  <a:xfrm>
                    <a:off x="2381164" y="9500610"/>
                    <a:ext cx="108000" cy="72000"/>
                  </a:xfrm>
                  <a:prstGeom prst="rect">
                    <a:avLst/>
                  </a:prstGeom>
                  <a:solidFill>
                    <a:srgbClr val="F2D7F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</p:grpSp>
          <p:sp>
            <p:nvSpPr>
              <p:cNvPr id="34" name="文本框 33">
                <a:extLst>
                  <a:ext uri="{FF2B5EF4-FFF2-40B4-BE49-F238E27FC236}">
                    <a16:creationId xmlns:a16="http://schemas.microsoft.com/office/drawing/2014/main" id="{FD8EC9E6-9B81-4540-AF12-EDD3D85BC649}"/>
                  </a:ext>
                </a:extLst>
              </p:cNvPr>
              <p:cNvSpPr txBox="1"/>
              <p:nvPr/>
            </p:nvSpPr>
            <p:spPr>
              <a:xfrm>
                <a:off x="2449598" y="11641413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=0.00031</a:t>
                </a:r>
                <a:endParaRPr lang="zh-CN" altLang="en-US" sz="800" b="1" dirty="0">
                  <a:solidFill>
                    <a:srgbClr val="FF0000"/>
                  </a:solidFill>
                </a:endParaRPr>
              </a:p>
            </p:txBody>
          </p:sp>
        </p:grpSp>
        <p:grpSp>
          <p:nvGrpSpPr>
            <p:cNvPr id="17" name="组合 16">
              <a:extLst>
                <a:ext uri="{FF2B5EF4-FFF2-40B4-BE49-F238E27FC236}">
                  <a16:creationId xmlns:a16="http://schemas.microsoft.com/office/drawing/2014/main" id="{E377D211-464C-43DD-8876-E975A7A410A0}"/>
                </a:ext>
              </a:extLst>
            </p:cNvPr>
            <p:cNvGrpSpPr/>
            <p:nvPr/>
          </p:nvGrpSpPr>
          <p:grpSpPr>
            <a:xfrm>
              <a:off x="5546252" y="10681834"/>
              <a:ext cx="1233735" cy="338554"/>
              <a:chOff x="5546252" y="10681834"/>
              <a:chExt cx="1233735" cy="338554"/>
            </a:xfrm>
          </p:grpSpPr>
          <p:sp>
            <p:nvSpPr>
              <p:cNvPr id="29" name="文本框 28">
                <a:extLst>
                  <a:ext uri="{FF2B5EF4-FFF2-40B4-BE49-F238E27FC236}">
                    <a16:creationId xmlns:a16="http://schemas.microsoft.com/office/drawing/2014/main" id="{CC7255CF-700C-4381-9B0B-B8A379B9CB19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(n=394)</a:t>
                </a:r>
              </a:p>
              <a:p>
                <a:r>
                  <a:rPr lang="en-US" altLang="zh-CN" sz="800" b="1" dirty="0"/>
                  <a:t>High expression (n=100)</a:t>
                </a:r>
                <a:endParaRPr lang="zh-CN" altLang="en-US" sz="800" b="1" dirty="0"/>
              </a:p>
            </p:txBody>
          </p:sp>
          <p:sp>
            <p:nvSpPr>
              <p:cNvPr id="31" name="矩形 30">
                <a:extLst>
                  <a:ext uri="{FF2B5EF4-FFF2-40B4-BE49-F238E27FC236}">
                    <a16:creationId xmlns:a16="http://schemas.microsoft.com/office/drawing/2014/main" id="{4B59B3A4-C064-4940-A1D9-BE910D24EF84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33" name="矩形 32">
                <a:extLst>
                  <a:ext uri="{FF2B5EF4-FFF2-40B4-BE49-F238E27FC236}">
                    <a16:creationId xmlns:a16="http://schemas.microsoft.com/office/drawing/2014/main" id="{C91990B8-A3C2-4D88-8FD3-A4422DB59466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pic>
          <p:nvPicPr>
            <p:cNvPr id="40" name="图片 39">
              <a:extLst>
                <a:ext uri="{FF2B5EF4-FFF2-40B4-BE49-F238E27FC236}">
                  <a16:creationId xmlns:a16="http://schemas.microsoft.com/office/drawing/2014/main" id="{05F50A7A-66B8-4C07-80C3-B452E0D8202A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31365" y="10696826"/>
              <a:ext cx="2160000" cy="1233536"/>
            </a:xfrm>
            <a:prstGeom prst="rect">
              <a:avLst/>
            </a:prstGeom>
          </p:spPr>
        </p:pic>
        <p:grpSp>
          <p:nvGrpSpPr>
            <p:cNvPr id="42" name="组合 41">
              <a:extLst>
                <a:ext uri="{FF2B5EF4-FFF2-40B4-BE49-F238E27FC236}">
                  <a16:creationId xmlns:a16="http://schemas.microsoft.com/office/drawing/2014/main" id="{C5FC6039-475E-49CF-8D7B-D7EDA4E6A962}"/>
                </a:ext>
              </a:extLst>
            </p:cNvPr>
            <p:cNvGrpSpPr/>
            <p:nvPr/>
          </p:nvGrpSpPr>
          <p:grpSpPr>
            <a:xfrm>
              <a:off x="1209689" y="10701939"/>
              <a:ext cx="1233735" cy="338554"/>
              <a:chOff x="5546252" y="10681834"/>
              <a:chExt cx="1233735" cy="338554"/>
            </a:xfrm>
          </p:grpSpPr>
          <p:sp>
            <p:nvSpPr>
              <p:cNvPr id="43" name="文本框 42">
                <a:extLst>
                  <a:ext uri="{FF2B5EF4-FFF2-40B4-BE49-F238E27FC236}">
                    <a16:creationId xmlns:a16="http://schemas.microsoft.com/office/drawing/2014/main" id="{B844AB10-C484-4400-89E0-F992DE636354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 )</a:t>
                </a:r>
              </a:p>
              <a:p>
                <a:r>
                  <a:rPr lang="en-US" altLang="zh-CN" sz="800" b="1" dirty="0"/>
                  <a:t>High expression (n= )</a:t>
                </a:r>
                <a:endParaRPr lang="zh-CN" altLang="en-US" sz="800" b="1" dirty="0"/>
              </a:p>
            </p:txBody>
          </p:sp>
          <p:sp>
            <p:nvSpPr>
              <p:cNvPr id="44" name="矩形 43">
                <a:extLst>
                  <a:ext uri="{FF2B5EF4-FFF2-40B4-BE49-F238E27FC236}">
                    <a16:creationId xmlns:a16="http://schemas.microsoft.com/office/drawing/2014/main" id="{10C0706D-7538-4E6C-8587-24D94FF9D425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矩形 44">
                <a:extLst>
                  <a:ext uri="{FF2B5EF4-FFF2-40B4-BE49-F238E27FC236}">
                    <a16:creationId xmlns:a16="http://schemas.microsoft.com/office/drawing/2014/main" id="{2065AF1F-DD9D-40E4-967F-86BE49EA26C3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C3C0A3DD-2896-4575-A97A-74C88B4578EA}"/>
                </a:ext>
              </a:extLst>
            </p:cNvPr>
            <p:cNvSpPr txBox="1"/>
            <p:nvPr/>
          </p:nvSpPr>
          <p:spPr>
            <a:xfrm>
              <a:off x="403416" y="11676875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.055</a:t>
              </a:r>
              <a:endParaRPr lang="zh-CN" altLang="en-US" sz="800" b="1" dirty="0"/>
            </a:p>
          </p:txBody>
        </p:sp>
      </p:grpSp>
      <p:grpSp>
        <p:nvGrpSpPr>
          <p:cNvPr id="96" name="组合 95">
            <a:extLst>
              <a:ext uri="{FF2B5EF4-FFF2-40B4-BE49-F238E27FC236}">
                <a16:creationId xmlns:a16="http://schemas.microsoft.com/office/drawing/2014/main" id="{06296DDB-A99D-4094-A811-077E18C04E9F}"/>
              </a:ext>
            </a:extLst>
          </p:cNvPr>
          <p:cNvGrpSpPr/>
          <p:nvPr/>
        </p:nvGrpSpPr>
        <p:grpSpPr>
          <a:xfrm>
            <a:off x="293265" y="10424914"/>
            <a:ext cx="6550979" cy="1461627"/>
            <a:chOff x="331365" y="8982829"/>
            <a:chExt cx="6550979" cy="1461627"/>
          </a:xfrm>
        </p:grpSpPr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22D71557-1BAB-445E-A82A-7350B493395B}"/>
                </a:ext>
              </a:extLst>
            </p:cNvPr>
            <p:cNvSpPr txBox="1"/>
            <p:nvPr/>
          </p:nvSpPr>
          <p:spPr>
            <a:xfrm>
              <a:off x="420503" y="8982829"/>
              <a:ext cx="6402054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F2R</a:t>
              </a:r>
            </a:p>
          </p:txBody>
        </p:sp>
        <p:pic>
          <p:nvPicPr>
            <p:cNvPr id="49" name="图片 48">
              <a:extLst>
                <a:ext uri="{FF2B5EF4-FFF2-40B4-BE49-F238E27FC236}">
                  <a16:creationId xmlns:a16="http://schemas.microsoft.com/office/drawing/2014/main" id="{6AE291B5-A4A4-453D-B8E0-11B1F3477FD5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1365" y="9207267"/>
              <a:ext cx="2160000" cy="1230513"/>
            </a:xfrm>
            <a:prstGeom prst="rect">
              <a:avLst/>
            </a:prstGeom>
          </p:spPr>
        </p:pic>
        <p:grpSp>
          <p:nvGrpSpPr>
            <p:cNvPr id="50" name="组合 49">
              <a:extLst>
                <a:ext uri="{FF2B5EF4-FFF2-40B4-BE49-F238E27FC236}">
                  <a16:creationId xmlns:a16="http://schemas.microsoft.com/office/drawing/2014/main" id="{8CA29517-DDB6-4D8D-B431-B353A628CC78}"/>
                </a:ext>
              </a:extLst>
            </p:cNvPr>
            <p:cNvGrpSpPr/>
            <p:nvPr/>
          </p:nvGrpSpPr>
          <p:grpSpPr>
            <a:xfrm>
              <a:off x="1307655" y="9199590"/>
              <a:ext cx="1233735" cy="338554"/>
              <a:chOff x="5546252" y="10681834"/>
              <a:chExt cx="1233735" cy="338554"/>
            </a:xfrm>
          </p:grpSpPr>
          <p:sp>
            <p:nvSpPr>
              <p:cNvPr id="51" name="文本框 50">
                <a:extLst>
                  <a:ext uri="{FF2B5EF4-FFF2-40B4-BE49-F238E27FC236}">
                    <a16:creationId xmlns:a16="http://schemas.microsoft.com/office/drawing/2014/main" id="{05F20160-A418-4494-96C2-7613752FA062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(n=613)</a:t>
                </a:r>
              </a:p>
              <a:p>
                <a:r>
                  <a:rPr lang="en-US" altLang="zh-CN" sz="800" b="1" dirty="0"/>
                  <a:t>High expression (n=381)</a:t>
                </a:r>
                <a:endParaRPr lang="zh-CN" altLang="en-US" sz="800" b="1" dirty="0"/>
              </a:p>
            </p:txBody>
          </p:sp>
          <p:sp>
            <p:nvSpPr>
              <p:cNvPr id="52" name="矩形 51">
                <a:extLst>
                  <a:ext uri="{FF2B5EF4-FFF2-40B4-BE49-F238E27FC236}">
                    <a16:creationId xmlns:a16="http://schemas.microsoft.com/office/drawing/2014/main" id="{96FAA543-CB21-4301-90A5-C8CB6B85FC5A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:a16="http://schemas.microsoft.com/office/drawing/2014/main" id="{6462BBE0-2F96-4A22-A4F7-C7C610077B17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9219F177-1391-4CD7-B552-9B220EB93417}"/>
                </a:ext>
              </a:extLst>
            </p:cNvPr>
            <p:cNvSpPr txBox="1"/>
            <p:nvPr/>
          </p:nvSpPr>
          <p:spPr>
            <a:xfrm>
              <a:off x="389495" y="10189003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0070C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0070C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0070C0"/>
                  </a:solidFill>
                  <a:latin typeface="Arial" panose="020B0604020202020204" pitchFamily="34" charset="0"/>
                </a:rPr>
                <a:t>.038</a:t>
              </a:r>
              <a:endParaRPr lang="zh-CN" altLang="en-US" sz="800" b="1" dirty="0">
                <a:solidFill>
                  <a:srgbClr val="0070C0"/>
                </a:solidFill>
              </a:endParaRPr>
            </a:p>
          </p:txBody>
        </p:sp>
        <p:pic>
          <p:nvPicPr>
            <p:cNvPr id="57" name="图片 56">
              <a:extLst>
                <a:ext uri="{FF2B5EF4-FFF2-40B4-BE49-F238E27FC236}">
                  <a16:creationId xmlns:a16="http://schemas.microsoft.com/office/drawing/2014/main" id="{FFE2FE11-CDBD-4A95-B7C1-FF8D24CAABAB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511805" y="9206104"/>
              <a:ext cx="2160000" cy="1232039"/>
            </a:xfrm>
            <a:prstGeom prst="rect">
              <a:avLst/>
            </a:prstGeom>
          </p:spPr>
        </p:pic>
        <p:grpSp>
          <p:nvGrpSpPr>
            <p:cNvPr id="58" name="组合 57">
              <a:extLst>
                <a:ext uri="{FF2B5EF4-FFF2-40B4-BE49-F238E27FC236}">
                  <a16:creationId xmlns:a16="http://schemas.microsoft.com/office/drawing/2014/main" id="{A9E9D229-C27D-4F20-BF7B-EF14D61F6CC0}"/>
                </a:ext>
              </a:extLst>
            </p:cNvPr>
            <p:cNvGrpSpPr/>
            <p:nvPr/>
          </p:nvGrpSpPr>
          <p:grpSpPr>
            <a:xfrm>
              <a:off x="2584010" y="9198183"/>
              <a:ext cx="2159515" cy="1220097"/>
              <a:chOff x="6642408" y="9702232"/>
              <a:chExt cx="2159515" cy="1220097"/>
            </a:xfrm>
          </p:grpSpPr>
          <p:grpSp>
            <p:nvGrpSpPr>
              <p:cNvPr id="59" name="组合 58">
                <a:extLst>
                  <a:ext uri="{FF2B5EF4-FFF2-40B4-BE49-F238E27FC236}">
                    <a16:creationId xmlns:a16="http://schemas.microsoft.com/office/drawing/2014/main" id="{7615C115-0BC1-44CC-A9AD-165D4254ACF2}"/>
                  </a:ext>
                </a:extLst>
              </p:cNvPr>
              <p:cNvGrpSpPr/>
              <p:nvPr/>
            </p:nvGrpSpPr>
            <p:grpSpPr>
              <a:xfrm>
                <a:off x="7568188" y="970223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61" name="文本框 60">
                  <a:extLst>
                    <a:ext uri="{FF2B5EF4-FFF2-40B4-BE49-F238E27FC236}">
                      <a16:creationId xmlns:a16="http://schemas.microsoft.com/office/drawing/2014/main" id="{66728C04-581F-41DA-BABF-646C9A667FF2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(n=333)</a:t>
                  </a:r>
                </a:p>
                <a:p>
                  <a:r>
                    <a:rPr lang="en-US" altLang="zh-CN" sz="800" b="1" dirty="0"/>
                    <a:t>High expression (n=167)</a:t>
                  </a:r>
                  <a:endParaRPr lang="zh-CN" altLang="en-US" sz="800" b="1" dirty="0"/>
                </a:p>
              </p:txBody>
            </p:sp>
            <p:sp>
              <p:nvSpPr>
                <p:cNvPr id="62" name="矩形 61">
                  <a:extLst>
                    <a:ext uri="{FF2B5EF4-FFF2-40B4-BE49-F238E27FC236}">
                      <a16:creationId xmlns:a16="http://schemas.microsoft.com/office/drawing/2014/main" id="{2EB7C266-52B2-4AFC-933A-7123E00CF755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3" name="矩形 62">
                  <a:extLst>
                    <a:ext uri="{FF2B5EF4-FFF2-40B4-BE49-F238E27FC236}">
                      <a16:creationId xmlns:a16="http://schemas.microsoft.com/office/drawing/2014/main" id="{6C3EB512-7C92-4276-BE3E-EC09868F0635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0" name="文本框 59">
                <a:extLst>
                  <a:ext uri="{FF2B5EF4-FFF2-40B4-BE49-F238E27FC236}">
                    <a16:creationId xmlns:a16="http://schemas.microsoft.com/office/drawing/2014/main" id="{A64FCAEB-5AC0-4400-B74C-B5BEE6CDCE1B}"/>
                  </a:ext>
                </a:extLst>
              </p:cNvPr>
              <p:cNvSpPr txBox="1"/>
              <p:nvPr/>
            </p:nvSpPr>
            <p:spPr>
              <a:xfrm>
                <a:off x="6642408" y="1070688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.085</a:t>
                </a:r>
                <a:endParaRPr lang="zh-CN" altLang="en-US" sz="800" b="1" dirty="0"/>
              </a:p>
            </p:txBody>
          </p:sp>
        </p:grpSp>
        <p:pic>
          <p:nvPicPr>
            <p:cNvPr id="65" name="图片 64">
              <a:extLst>
                <a:ext uri="{FF2B5EF4-FFF2-40B4-BE49-F238E27FC236}">
                  <a16:creationId xmlns:a16="http://schemas.microsoft.com/office/drawing/2014/main" id="{9DAA99F3-B9A0-43F1-AEBD-1DD7394A060A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4690424" y="9209042"/>
              <a:ext cx="2160000" cy="1235414"/>
            </a:xfrm>
            <a:prstGeom prst="rect">
              <a:avLst/>
            </a:prstGeom>
          </p:spPr>
        </p:pic>
        <p:grpSp>
          <p:nvGrpSpPr>
            <p:cNvPr id="66" name="组合 65">
              <a:extLst>
                <a:ext uri="{FF2B5EF4-FFF2-40B4-BE49-F238E27FC236}">
                  <a16:creationId xmlns:a16="http://schemas.microsoft.com/office/drawing/2014/main" id="{E3C35493-EC64-4A9F-BE4E-D393DB0B9230}"/>
                </a:ext>
              </a:extLst>
            </p:cNvPr>
            <p:cNvGrpSpPr/>
            <p:nvPr/>
          </p:nvGrpSpPr>
          <p:grpSpPr>
            <a:xfrm>
              <a:off x="4753309" y="9228835"/>
              <a:ext cx="2129035" cy="1197237"/>
              <a:chOff x="6672888" y="9702232"/>
              <a:chExt cx="2129035" cy="1197237"/>
            </a:xfrm>
          </p:grpSpPr>
          <p:grpSp>
            <p:nvGrpSpPr>
              <p:cNvPr id="67" name="组合 66">
                <a:extLst>
                  <a:ext uri="{FF2B5EF4-FFF2-40B4-BE49-F238E27FC236}">
                    <a16:creationId xmlns:a16="http://schemas.microsoft.com/office/drawing/2014/main" id="{F30A96EC-19C5-4717-835F-8CC4BD43C654}"/>
                  </a:ext>
                </a:extLst>
              </p:cNvPr>
              <p:cNvGrpSpPr/>
              <p:nvPr/>
            </p:nvGrpSpPr>
            <p:grpSpPr>
              <a:xfrm>
                <a:off x="7568188" y="970223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69" name="文本框 68">
                  <a:extLst>
                    <a:ext uri="{FF2B5EF4-FFF2-40B4-BE49-F238E27FC236}">
                      <a16:creationId xmlns:a16="http://schemas.microsoft.com/office/drawing/2014/main" id="{D61D72DD-BAA6-4BA4-875A-A87C7A09534A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(n=208)</a:t>
                  </a:r>
                </a:p>
                <a:p>
                  <a:r>
                    <a:rPr lang="en-US" altLang="zh-CN" sz="800" b="1" dirty="0"/>
                    <a:t>High expression (n=286)</a:t>
                  </a:r>
                  <a:endParaRPr lang="zh-CN" altLang="en-US" sz="800" b="1" dirty="0"/>
                </a:p>
              </p:txBody>
            </p:sp>
            <p:sp>
              <p:nvSpPr>
                <p:cNvPr id="70" name="矩形 69">
                  <a:extLst>
                    <a:ext uri="{FF2B5EF4-FFF2-40B4-BE49-F238E27FC236}">
                      <a16:creationId xmlns:a16="http://schemas.microsoft.com/office/drawing/2014/main" id="{4A348B43-08BB-44B1-A4F5-6D917A606094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1" name="矩形 70">
                  <a:extLst>
                    <a:ext uri="{FF2B5EF4-FFF2-40B4-BE49-F238E27FC236}">
                      <a16:creationId xmlns:a16="http://schemas.microsoft.com/office/drawing/2014/main" id="{FEA3AC2E-C7A2-47E9-B8F4-BE8E60B1CC86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8" name="文本框 67">
                <a:extLst>
                  <a:ext uri="{FF2B5EF4-FFF2-40B4-BE49-F238E27FC236}">
                    <a16:creationId xmlns:a16="http://schemas.microsoft.com/office/drawing/2014/main" id="{4BCA7C74-EC58-4AE4-94F3-563AE49AFB23}"/>
                  </a:ext>
                </a:extLst>
              </p:cNvPr>
              <p:cNvSpPr txBox="1"/>
              <p:nvPr/>
            </p:nvSpPr>
            <p:spPr>
              <a:xfrm>
                <a:off x="6672888" y="1068402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=0</a:t>
                </a:r>
                <a:r>
                  <a:rPr lang="en-US" altLang="zh-CN" sz="800" b="1" dirty="0">
                    <a:solidFill>
                      <a:srgbClr val="0070C0"/>
                    </a:solidFill>
                    <a:latin typeface="Arial" panose="020B0604020202020204" pitchFamily="34" charset="0"/>
                  </a:rPr>
                  <a:t>.021</a:t>
                </a:r>
                <a:endParaRPr lang="zh-CN" altLang="en-US" sz="800" b="1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F6F21D0E-1E14-4C46-AA72-CBF26F001EB7}"/>
              </a:ext>
            </a:extLst>
          </p:cNvPr>
          <p:cNvGrpSpPr/>
          <p:nvPr/>
        </p:nvGrpSpPr>
        <p:grpSpPr>
          <a:xfrm>
            <a:off x="298040" y="6032447"/>
            <a:ext cx="6548202" cy="1478737"/>
            <a:chOff x="336140" y="7453577"/>
            <a:chExt cx="6548202" cy="1478737"/>
          </a:xfrm>
        </p:grpSpPr>
        <p:sp>
          <p:nvSpPr>
            <p:cNvPr id="15" name="文本框 14">
              <a:extLst>
                <a:ext uri="{FF2B5EF4-FFF2-40B4-BE49-F238E27FC236}">
                  <a16:creationId xmlns:a16="http://schemas.microsoft.com/office/drawing/2014/main" id="{6BBF0907-1CA8-44BF-B609-A989C5187E7F}"/>
                </a:ext>
              </a:extLst>
            </p:cNvPr>
            <p:cNvSpPr txBox="1"/>
            <p:nvPr/>
          </p:nvSpPr>
          <p:spPr>
            <a:xfrm>
              <a:off x="424234" y="7453577"/>
              <a:ext cx="6426190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IL7R</a:t>
              </a:r>
            </a:p>
          </p:txBody>
        </p:sp>
        <p:pic>
          <p:nvPicPr>
            <p:cNvPr id="73" name="图片 72">
              <a:extLst>
                <a:ext uri="{FF2B5EF4-FFF2-40B4-BE49-F238E27FC236}">
                  <a16:creationId xmlns:a16="http://schemas.microsoft.com/office/drawing/2014/main" id="{44BD58D7-BE3F-4842-8416-7EC39A84EB3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336140" y="7695825"/>
              <a:ext cx="2160000" cy="1235414"/>
            </a:xfrm>
            <a:prstGeom prst="rect">
              <a:avLst/>
            </a:prstGeom>
          </p:spPr>
        </p:pic>
        <p:grpSp>
          <p:nvGrpSpPr>
            <p:cNvPr id="74" name="组合 73">
              <a:extLst>
                <a:ext uri="{FF2B5EF4-FFF2-40B4-BE49-F238E27FC236}">
                  <a16:creationId xmlns:a16="http://schemas.microsoft.com/office/drawing/2014/main" id="{C41C5519-B4B8-4FD8-9625-25A514D06823}"/>
                </a:ext>
              </a:extLst>
            </p:cNvPr>
            <p:cNvGrpSpPr/>
            <p:nvPr/>
          </p:nvGrpSpPr>
          <p:grpSpPr>
            <a:xfrm>
              <a:off x="410312" y="7709709"/>
              <a:ext cx="2058550" cy="1189617"/>
              <a:chOff x="6886248" y="9702232"/>
              <a:chExt cx="2058550" cy="1189617"/>
            </a:xfrm>
          </p:grpSpPr>
          <p:grpSp>
            <p:nvGrpSpPr>
              <p:cNvPr id="75" name="组合 74">
                <a:extLst>
                  <a:ext uri="{FF2B5EF4-FFF2-40B4-BE49-F238E27FC236}">
                    <a16:creationId xmlns:a16="http://schemas.microsoft.com/office/drawing/2014/main" id="{8351C71E-4236-4E62-8B4C-EEBF5AA9F853}"/>
                  </a:ext>
                </a:extLst>
              </p:cNvPr>
              <p:cNvGrpSpPr/>
              <p:nvPr/>
            </p:nvGrpSpPr>
            <p:grpSpPr>
              <a:xfrm>
                <a:off x="7692013" y="9702232"/>
                <a:ext cx="1252785" cy="338554"/>
                <a:chOff x="5670077" y="10681834"/>
                <a:chExt cx="1252785" cy="338554"/>
              </a:xfrm>
            </p:grpSpPr>
            <p:sp>
              <p:nvSpPr>
                <p:cNvPr id="77" name="文本框 76">
                  <a:extLst>
                    <a:ext uri="{FF2B5EF4-FFF2-40B4-BE49-F238E27FC236}">
                      <a16:creationId xmlns:a16="http://schemas.microsoft.com/office/drawing/2014/main" id="{28680C9F-A4F7-43C9-A5F7-1CA7D4E65E5D}"/>
                    </a:ext>
                  </a:extLst>
                </p:cNvPr>
                <p:cNvSpPr txBox="1"/>
                <p:nvPr/>
              </p:nvSpPr>
              <p:spPr>
                <a:xfrm>
                  <a:off x="5721047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(n=640)</a:t>
                  </a:r>
                </a:p>
                <a:p>
                  <a:r>
                    <a:rPr lang="en-US" altLang="zh-CN" sz="800" b="1" dirty="0"/>
                    <a:t>High expression (n=354)</a:t>
                  </a:r>
                  <a:endParaRPr lang="zh-CN" altLang="en-US" sz="800" b="1" dirty="0"/>
                </a:p>
              </p:txBody>
            </p:sp>
            <p:sp>
              <p:nvSpPr>
                <p:cNvPr id="78" name="矩形 77">
                  <a:extLst>
                    <a:ext uri="{FF2B5EF4-FFF2-40B4-BE49-F238E27FC236}">
                      <a16:creationId xmlns:a16="http://schemas.microsoft.com/office/drawing/2014/main" id="{49F29061-9860-4E4F-ADDD-F0E83FAB9B48}"/>
                    </a:ext>
                  </a:extLst>
                </p:cNvPr>
                <p:cNvSpPr/>
                <p:nvPr/>
              </p:nvSpPr>
              <p:spPr>
                <a:xfrm>
                  <a:off x="5670077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矩形 78">
                  <a:extLst>
                    <a:ext uri="{FF2B5EF4-FFF2-40B4-BE49-F238E27FC236}">
                      <a16:creationId xmlns:a16="http://schemas.microsoft.com/office/drawing/2014/main" id="{3F0C28DC-EB00-443C-9C4B-C0ABF2D5A685}"/>
                    </a:ext>
                  </a:extLst>
                </p:cNvPr>
                <p:cNvSpPr/>
                <p:nvPr/>
              </p:nvSpPr>
              <p:spPr>
                <a:xfrm>
                  <a:off x="5670077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6" name="文本框 75">
                <a:extLst>
                  <a:ext uri="{FF2B5EF4-FFF2-40B4-BE49-F238E27FC236}">
                    <a16:creationId xmlns:a16="http://schemas.microsoft.com/office/drawing/2014/main" id="{B082DD45-53AE-4CD5-9561-7B5A049835BC}"/>
                  </a:ext>
                </a:extLst>
              </p:cNvPr>
              <p:cNvSpPr txBox="1"/>
              <p:nvPr/>
            </p:nvSpPr>
            <p:spPr>
              <a:xfrm>
                <a:off x="6886248" y="1067640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.055</a:t>
                </a:r>
                <a:endParaRPr lang="zh-CN" altLang="en-US" sz="800" b="1" dirty="0"/>
              </a:p>
            </p:txBody>
          </p:sp>
        </p:grpSp>
        <p:pic>
          <p:nvPicPr>
            <p:cNvPr id="81" name="图片 80">
              <a:extLst>
                <a:ext uri="{FF2B5EF4-FFF2-40B4-BE49-F238E27FC236}">
                  <a16:creationId xmlns:a16="http://schemas.microsoft.com/office/drawing/2014/main" id="{266634D7-0CF7-4F57-8343-B4BF71BE5269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2524365" y="7696900"/>
              <a:ext cx="2160000" cy="1235414"/>
            </a:xfrm>
            <a:prstGeom prst="rect">
              <a:avLst/>
            </a:prstGeom>
          </p:spPr>
        </p:pic>
        <p:grpSp>
          <p:nvGrpSpPr>
            <p:cNvPr id="83" name="组合 82">
              <a:extLst>
                <a:ext uri="{FF2B5EF4-FFF2-40B4-BE49-F238E27FC236}">
                  <a16:creationId xmlns:a16="http://schemas.microsoft.com/office/drawing/2014/main" id="{780510F4-A87E-48F9-A3AD-CC379CD25246}"/>
                </a:ext>
              </a:extLst>
            </p:cNvPr>
            <p:cNvGrpSpPr/>
            <p:nvPr/>
          </p:nvGrpSpPr>
          <p:grpSpPr>
            <a:xfrm>
              <a:off x="3516492" y="7688389"/>
              <a:ext cx="1243260" cy="338554"/>
              <a:chOff x="5536727" y="10681834"/>
              <a:chExt cx="1243260" cy="338554"/>
            </a:xfrm>
          </p:grpSpPr>
          <p:sp>
            <p:nvSpPr>
              <p:cNvPr id="85" name="文本框 84">
                <a:extLst>
                  <a:ext uri="{FF2B5EF4-FFF2-40B4-BE49-F238E27FC236}">
                    <a16:creationId xmlns:a16="http://schemas.microsoft.com/office/drawing/2014/main" id="{AFE384E1-7A29-4FB3-9C10-5A9F06DC232A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(n=303)</a:t>
                </a:r>
              </a:p>
              <a:p>
                <a:r>
                  <a:rPr lang="en-US" altLang="zh-CN" sz="800" b="1" dirty="0"/>
                  <a:t>High expression (n=197)</a:t>
                </a:r>
                <a:endParaRPr lang="zh-CN" altLang="en-US" sz="800" b="1" dirty="0"/>
              </a:p>
            </p:txBody>
          </p:sp>
          <p:sp>
            <p:nvSpPr>
              <p:cNvPr id="86" name="矩形 85">
                <a:extLst>
                  <a:ext uri="{FF2B5EF4-FFF2-40B4-BE49-F238E27FC236}">
                    <a16:creationId xmlns:a16="http://schemas.microsoft.com/office/drawing/2014/main" id="{D2F54067-A86A-47E6-92B0-886EF75D2F9B}"/>
                  </a:ext>
                </a:extLst>
              </p:cNvPr>
              <p:cNvSpPr/>
              <p:nvPr/>
            </p:nvSpPr>
            <p:spPr>
              <a:xfrm>
                <a:off x="5536727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7" name="矩形 86">
                <a:extLst>
                  <a:ext uri="{FF2B5EF4-FFF2-40B4-BE49-F238E27FC236}">
                    <a16:creationId xmlns:a16="http://schemas.microsoft.com/office/drawing/2014/main" id="{B67781B1-509C-437C-A802-C62E82B618B4}"/>
                  </a:ext>
                </a:extLst>
              </p:cNvPr>
              <p:cNvSpPr/>
              <p:nvPr/>
            </p:nvSpPr>
            <p:spPr>
              <a:xfrm>
                <a:off x="5536727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F2095C96-9760-4A76-96A2-CD74B479B0EA}"/>
                </a:ext>
              </a:extLst>
            </p:cNvPr>
            <p:cNvSpPr txBox="1"/>
            <p:nvPr/>
          </p:nvSpPr>
          <p:spPr>
            <a:xfrm>
              <a:off x="2605952" y="8662562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FF000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.0017</a:t>
              </a:r>
              <a:endParaRPr lang="zh-CN" altLang="en-US" sz="800" b="1" dirty="0">
                <a:solidFill>
                  <a:srgbClr val="FF0000"/>
                </a:solidFill>
              </a:endParaRPr>
            </a:p>
          </p:txBody>
        </p:sp>
        <p:pic>
          <p:nvPicPr>
            <p:cNvPr id="89" name="图片 88">
              <a:extLst>
                <a:ext uri="{FF2B5EF4-FFF2-40B4-BE49-F238E27FC236}">
                  <a16:creationId xmlns:a16="http://schemas.microsoft.com/office/drawing/2014/main" id="{1481E772-8462-4C4D-B2B3-E8C74EE979A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4706384" y="7693232"/>
              <a:ext cx="2160000" cy="1238435"/>
            </a:xfrm>
            <a:prstGeom prst="rect">
              <a:avLst/>
            </a:prstGeom>
          </p:spPr>
        </p:pic>
        <p:grpSp>
          <p:nvGrpSpPr>
            <p:cNvPr id="90" name="组合 89">
              <a:extLst>
                <a:ext uri="{FF2B5EF4-FFF2-40B4-BE49-F238E27FC236}">
                  <a16:creationId xmlns:a16="http://schemas.microsoft.com/office/drawing/2014/main" id="{0E7FF6AB-5B6E-4D6F-A7B7-8CBA1A0F0559}"/>
                </a:ext>
              </a:extLst>
            </p:cNvPr>
            <p:cNvGrpSpPr/>
            <p:nvPr/>
          </p:nvGrpSpPr>
          <p:grpSpPr>
            <a:xfrm>
              <a:off x="5664732" y="7709478"/>
              <a:ext cx="1219610" cy="338554"/>
              <a:chOff x="5536727" y="10681834"/>
              <a:chExt cx="1219610" cy="338554"/>
            </a:xfrm>
          </p:grpSpPr>
          <p:sp>
            <p:nvSpPr>
              <p:cNvPr id="91" name="文本框 90">
                <a:extLst>
                  <a:ext uri="{FF2B5EF4-FFF2-40B4-BE49-F238E27FC236}">
                    <a16:creationId xmlns:a16="http://schemas.microsoft.com/office/drawing/2014/main" id="{7C14E0BA-C17C-4E6B-B3C9-BE3B3AA95D1B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17816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(n=230)</a:t>
                </a:r>
              </a:p>
              <a:p>
                <a:r>
                  <a:rPr lang="en-US" altLang="zh-CN" sz="800" b="1" dirty="0"/>
                  <a:t>High expression (n=264)</a:t>
                </a:r>
                <a:endParaRPr lang="zh-CN" altLang="en-US" sz="800" b="1" dirty="0"/>
              </a:p>
            </p:txBody>
          </p:sp>
          <p:sp>
            <p:nvSpPr>
              <p:cNvPr id="92" name="矩形 91">
                <a:extLst>
                  <a:ext uri="{FF2B5EF4-FFF2-40B4-BE49-F238E27FC236}">
                    <a16:creationId xmlns:a16="http://schemas.microsoft.com/office/drawing/2014/main" id="{04964BDE-CA58-4E9D-B8A1-0338FE2A0298}"/>
                  </a:ext>
                </a:extLst>
              </p:cNvPr>
              <p:cNvSpPr/>
              <p:nvPr/>
            </p:nvSpPr>
            <p:spPr>
              <a:xfrm>
                <a:off x="5536727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3" name="矩形 92">
                <a:extLst>
                  <a:ext uri="{FF2B5EF4-FFF2-40B4-BE49-F238E27FC236}">
                    <a16:creationId xmlns:a16="http://schemas.microsoft.com/office/drawing/2014/main" id="{171F9F0E-C1BD-43A1-99BB-EF5C8624DEF4}"/>
                  </a:ext>
                </a:extLst>
              </p:cNvPr>
              <p:cNvSpPr/>
              <p:nvPr/>
            </p:nvSpPr>
            <p:spPr>
              <a:xfrm>
                <a:off x="5536727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F15D1102-9BB0-4DF9-B11C-6DBCD2DBAA19}"/>
                </a:ext>
              </a:extLst>
            </p:cNvPr>
            <p:cNvSpPr txBox="1"/>
            <p:nvPr/>
          </p:nvSpPr>
          <p:spPr>
            <a:xfrm>
              <a:off x="4820867" y="8683651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.074</a:t>
              </a:r>
              <a:endParaRPr lang="zh-CN" altLang="en-US" sz="800" b="1" dirty="0"/>
            </a:p>
          </p:txBody>
        </p:sp>
      </p:grpSp>
      <p:grpSp>
        <p:nvGrpSpPr>
          <p:cNvPr id="131" name="组合 130">
            <a:extLst>
              <a:ext uri="{FF2B5EF4-FFF2-40B4-BE49-F238E27FC236}">
                <a16:creationId xmlns:a16="http://schemas.microsoft.com/office/drawing/2014/main" id="{FB260D6B-2B78-4971-A691-6A3F6F912C99}"/>
              </a:ext>
            </a:extLst>
          </p:cNvPr>
          <p:cNvGrpSpPr/>
          <p:nvPr/>
        </p:nvGrpSpPr>
        <p:grpSpPr>
          <a:xfrm>
            <a:off x="300530" y="1717855"/>
            <a:ext cx="6534083" cy="1471223"/>
            <a:chOff x="346532" y="6023377"/>
            <a:chExt cx="6534083" cy="1471223"/>
          </a:xfrm>
        </p:grpSpPr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4832496C-1F58-4E9F-BD4F-FB70F7A0D42B}"/>
                </a:ext>
              </a:extLst>
            </p:cNvPr>
            <p:cNvSpPr txBox="1"/>
            <p:nvPr/>
          </p:nvSpPr>
          <p:spPr>
            <a:xfrm>
              <a:off x="346532" y="6023377"/>
              <a:ext cx="6533375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CXCL12</a:t>
              </a:r>
            </a:p>
          </p:txBody>
        </p:sp>
        <p:pic>
          <p:nvPicPr>
            <p:cNvPr id="99" name="图片 98">
              <a:extLst>
                <a:ext uri="{FF2B5EF4-FFF2-40B4-BE49-F238E27FC236}">
                  <a16:creationId xmlns:a16="http://schemas.microsoft.com/office/drawing/2014/main" id="{BB0FA79E-F5A9-4B9F-B679-E5F19E350CB9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46532" y="6257677"/>
              <a:ext cx="2160000" cy="1236923"/>
            </a:xfrm>
            <a:prstGeom prst="rect">
              <a:avLst/>
            </a:prstGeom>
          </p:spPr>
        </p:pic>
        <p:grpSp>
          <p:nvGrpSpPr>
            <p:cNvPr id="100" name="组合 99">
              <a:extLst>
                <a:ext uri="{FF2B5EF4-FFF2-40B4-BE49-F238E27FC236}">
                  <a16:creationId xmlns:a16="http://schemas.microsoft.com/office/drawing/2014/main" id="{4D8F72F1-5CBF-4319-9419-C878006DB84C}"/>
                </a:ext>
              </a:extLst>
            </p:cNvPr>
            <p:cNvGrpSpPr/>
            <p:nvPr/>
          </p:nvGrpSpPr>
          <p:grpSpPr>
            <a:xfrm>
              <a:off x="1253612" y="6253001"/>
              <a:ext cx="1233735" cy="338554"/>
              <a:chOff x="5546252" y="10681834"/>
              <a:chExt cx="1233735" cy="338554"/>
            </a:xfrm>
          </p:grpSpPr>
          <p:sp>
            <p:nvSpPr>
              <p:cNvPr id="101" name="文本框 100">
                <a:extLst>
                  <a:ext uri="{FF2B5EF4-FFF2-40B4-BE49-F238E27FC236}">
                    <a16:creationId xmlns:a16="http://schemas.microsoft.com/office/drawing/2014/main" id="{73A09829-900A-4065-857C-740EA9B7020F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(n=307)</a:t>
                </a:r>
              </a:p>
              <a:p>
                <a:r>
                  <a:rPr lang="en-US" altLang="zh-CN" sz="800" b="1" dirty="0"/>
                  <a:t>High expression (n=687)</a:t>
                </a:r>
                <a:endParaRPr lang="zh-CN" altLang="en-US" sz="800" b="1" dirty="0"/>
              </a:p>
            </p:txBody>
          </p:sp>
          <p:sp>
            <p:nvSpPr>
              <p:cNvPr id="102" name="矩形 101">
                <a:extLst>
                  <a:ext uri="{FF2B5EF4-FFF2-40B4-BE49-F238E27FC236}">
                    <a16:creationId xmlns:a16="http://schemas.microsoft.com/office/drawing/2014/main" id="{9B859A53-5D83-4F93-A93F-3A3C9C1C0DF6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3" name="矩形 102">
                <a:extLst>
                  <a:ext uri="{FF2B5EF4-FFF2-40B4-BE49-F238E27FC236}">
                    <a16:creationId xmlns:a16="http://schemas.microsoft.com/office/drawing/2014/main" id="{F5DAD933-3A18-48F4-802A-5DE3BB3A9E18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C997C184-727B-4CB9-9AE8-E345660A2EF5}"/>
                </a:ext>
              </a:extLst>
            </p:cNvPr>
            <p:cNvSpPr txBox="1"/>
            <p:nvPr/>
          </p:nvSpPr>
          <p:spPr>
            <a:xfrm>
              <a:off x="410312" y="7227174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00000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000000"/>
                  </a:solidFill>
                  <a:latin typeface="Arial" panose="020B0604020202020204" pitchFamily="34" charset="0"/>
                </a:rPr>
                <a:t>.13</a:t>
              </a:r>
              <a:endParaRPr lang="zh-CN" altLang="en-US" sz="800" b="1" dirty="0"/>
            </a:p>
          </p:txBody>
        </p:sp>
        <p:pic>
          <p:nvPicPr>
            <p:cNvPr id="108" name="图片 107">
              <a:extLst>
                <a:ext uri="{FF2B5EF4-FFF2-40B4-BE49-F238E27FC236}">
                  <a16:creationId xmlns:a16="http://schemas.microsoft.com/office/drawing/2014/main" id="{10323E09-5E52-41CF-A75A-C93C50E48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2538452" y="6252045"/>
              <a:ext cx="2160000" cy="1239951"/>
            </a:xfrm>
            <a:prstGeom prst="rect">
              <a:avLst/>
            </a:prstGeom>
          </p:spPr>
        </p:pic>
        <p:grpSp>
          <p:nvGrpSpPr>
            <p:cNvPr id="109" name="组合 108">
              <a:extLst>
                <a:ext uri="{FF2B5EF4-FFF2-40B4-BE49-F238E27FC236}">
                  <a16:creationId xmlns:a16="http://schemas.microsoft.com/office/drawing/2014/main" id="{74FDDB5E-BA59-4BAA-B633-FBEF3BADAE83}"/>
                </a:ext>
              </a:extLst>
            </p:cNvPr>
            <p:cNvGrpSpPr/>
            <p:nvPr/>
          </p:nvGrpSpPr>
          <p:grpSpPr>
            <a:xfrm>
              <a:off x="3488658" y="6231248"/>
              <a:ext cx="1233735" cy="338554"/>
              <a:chOff x="5546252" y="10681834"/>
              <a:chExt cx="1233735" cy="338554"/>
            </a:xfrm>
          </p:grpSpPr>
          <p:sp>
            <p:nvSpPr>
              <p:cNvPr id="110" name="文本框 109">
                <a:extLst>
                  <a:ext uri="{FF2B5EF4-FFF2-40B4-BE49-F238E27FC236}">
                    <a16:creationId xmlns:a16="http://schemas.microsoft.com/office/drawing/2014/main" id="{BE528D72-076A-4BE4-977D-4D1E6C748623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(n=127)</a:t>
                </a:r>
              </a:p>
              <a:p>
                <a:r>
                  <a:rPr lang="en-US" altLang="zh-CN" sz="800" b="1" dirty="0"/>
                  <a:t>High expression (n=373)</a:t>
                </a:r>
                <a:endParaRPr lang="zh-CN" altLang="en-US" sz="800" b="1" dirty="0"/>
              </a:p>
            </p:txBody>
          </p:sp>
          <p:sp>
            <p:nvSpPr>
              <p:cNvPr id="111" name="矩形 110">
                <a:extLst>
                  <a:ext uri="{FF2B5EF4-FFF2-40B4-BE49-F238E27FC236}">
                    <a16:creationId xmlns:a16="http://schemas.microsoft.com/office/drawing/2014/main" id="{C9175383-C9B9-43A4-89A9-A8E6AF29218E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2" name="矩形 111">
                <a:extLst>
                  <a:ext uri="{FF2B5EF4-FFF2-40B4-BE49-F238E27FC236}">
                    <a16:creationId xmlns:a16="http://schemas.microsoft.com/office/drawing/2014/main" id="{ED573175-270E-4111-833B-CD25AC87962D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21FF8795-FE3B-4393-88BB-81E5C8CB642C}"/>
                </a:ext>
              </a:extLst>
            </p:cNvPr>
            <p:cNvSpPr txBox="1"/>
            <p:nvPr/>
          </p:nvSpPr>
          <p:spPr>
            <a:xfrm>
              <a:off x="2654318" y="7197801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FF000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FF000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FF0000"/>
                  </a:solidFill>
                  <a:latin typeface="Arial" panose="020B0604020202020204" pitchFamily="34" charset="0"/>
                </a:rPr>
                <a:t>.0022</a:t>
              </a:r>
              <a:endParaRPr lang="zh-CN" altLang="en-US" sz="800" b="1" dirty="0">
                <a:solidFill>
                  <a:srgbClr val="FF0000"/>
                </a:solidFill>
              </a:endParaRPr>
            </a:p>
          </p:txBody>
        </p:sp>
        <p:pic>
          <p:nvPicPr>
            <p:cNvPr id="115" name="图片 114">
              <a:extLst>
                <a:ext uri="{FF2B5EF4-FFF2-40B4-BE49-F238E27FC236}">
                  <a16:creationId xmlns:a16="http://schemas.microsoft.com/office/drawing/2014/main" id="{C43DAE04-5D87-4977-BD92-AC9776069EC8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4720615" y="6253702"/>
              <a:ext cx="2160000" cy="1230911"/>
            </a:xfrm>
            <a:prstGeom prst="rect">
              <a:avLst/>
            </a:prstGeom>
          </p:spPr>
        </p:pic>
        <p:grpSp>
          <p:nvGrpSpPr>
            <p:cNvPr id="116" name="组合 115">
              <a:extLst>
                <a:ext uri="{FF2B5EF4-FFF2-40B4-BE49-F238E27FC236}">
                  <a16:creationId xmlns:a16="http://schemas.microsoft.com/office/drawing/2014/main" id="{8F7C8D57-B250-4DF7-B5C1-266DCD0031AB}"/>
                </a:ext>
              </a:extLst>
            </p:cNvPr>
            <p:cNvGrpSpPr/>
            <p:nvPr/>
          </p:nvGrpSpPr>
          <p:grpSpPr>
            <a:xfrm>
              <a:off x="5482215" y="6254287"/>
              <a:ext cx="1233735" cy="338554"/>
              <a:chOff x="5546252" y="10681834"/>
              <a:chExt cx="1233735" cy="338554"/>
            </a:xfrm>
          </p:grpSpPr>
          <p:sp>
            <p:nvSpPr>
              <p:cNvPr id="117" name="文本框 116">
                <a:extLst>
                  <a:ext uri="{FF2B5EF4-FFF2-40B4-BE49-F238E27FC236}">
                    <a16:creationId xmlns:a16="http://schemas.microsoft.com/office/drawing/2014/main" id="{7A224F1B-B150-4505-A549-D3ED5E00D11C}"/>
                  </a:ext>
                </a:extLst>
              </p:cNvPr>
              <p:cNvSpPr txBox="1"/>
              <p:nvPr/>
            </p:nvSpPr>
            <p:spPr>
              <a:xfrm>
                <a:off x="5578172" y="10681834"/>
                <a:ext cx="1201815" cy="33855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dirty="0"/>
                  <a:t>Low expression (n=266)</a:t>
                </a:r>
              </a:p>
              <a:p>
                <a:r>
                  <a:rPr lang="en-US" altLang="zh-CN" sz="800" b="1" dirty="0"/>
                  <a:t>High expression (n=228)</a:t>
                </a:r>
                <a:endParaRPr lang="zh-CN" altLang="en-US" sz="800" b="1" dirty="0"/>
              </a:p>
            </p:txBody>
          </p:sp>
          <p:sp>
            <p:nvSpPr>
              <p:cNvPr id="118" name="矩形 117">
                <a:extLst>
                  <a:ext uri="{FF2B5EF4-FFF2-40B4-BE49-F238E27FC236}">
                    <a16:creationId xmlns:a16="http://schemas.microsoft.com/office/drawing/2014/main" id="{BB3614C1-3ABD-46E6-9697-299AE557B895}"/>
                  </a:ext>
                </a:extLst>
              </p:cNvPr>
              <p:cNvSpPr/>
              <p:nvPr/>
            </p:nvSpPr>
            <p:spPr>
              <a:xfrm>
                <a:off x="5546252" y="10762899"/>
                <a:ext cx="108000" cy="72000"/>
              </a:xfrm>
              <a:prstGeom prst="rect">
                <a:avLst/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9" name="矩形 118">
                <a:extLst>
                  <a:ext uri="{FF2B5EF4-FFF2-40B4-BE49-F238E27FC236}">
                    <a16:creationId xmlns:a16="http://schemas.microsoft.com/office/drawing/2014/main" id="{4F2A3FC7-BF8B-4E3A-B809-EC50065CA68B}"/>
                  </a:ext>
                </a:extLst>
              </p:cNvPr>
              <p:cNvSpPr/>
              <p:nvPr/>
            </p:nvSpPr>
            <p:spPr>
              <a:xfrm>
                <a:off x="5546252" y="10880374"/>
                <a:ext cx="108000" cy="72000"/>
              </a:xfrm>
              <a:prstGeom prst="rect">
                <a:avLst/>
              </a:prstGeom>
              <a:solidFill>
                <a:srgbClr val="F2D7F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A17EB35F-A47D-4D23-8203-ADFD0431C18C}"/>
                </a:ext>
              </a:extLst>
            </p:cNvPr>
            <p:cNvSpPr txBox="1"/>
            <p:nvPr/>
          </p:nvSpPr>
          <p:spPr>
            <a:xfrm>
              <a:off x="4800275" y="7228460"/>
              <a:ext cx="972457" cy="21544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altLang="zh-CN" sz="800" b="1" i="1" dirty="0">
                  <a:solidFill>
                    <a:srgbClr val="0070C0"/>
                  </a:solidFill>
                  <a:effectLst/>
                  <a:latin typeface="Arial" panose="020B0604020202020204" pitchFamily="34" charset="0"/>
                </a:rPr>
                <a:t>P</a:t>
              </a:r>
              <a:r>
                <a:rPr lang="en-US" altLang="zh-CN" sz="800" b="1" i="0" dirty="0">
                  <a:solidFill>
                    <a:srgbClr val="0070C0"/>
                  </a:solidFill>
                  <a:effectLst/>
                  <a:latin typeface="Arial" panose="020B0604020202020204" pitchFamily="34" charset="0"/>
                </a:rPr>
                <a:t>=0</a:t>
              </a:r>
              <a:r>
                <a:rPr lang="en-US" altLang="zh-CN" sz="800" b="1" dirty="0">
                  <a:solidFill>
                    <a:srgbClr val="0070C0"/>
                  </a:solidFill>
                  <a:latin typeface="Arial" panose="020B0604020202020204" pitchFamily="34" charset="0"/>
                </a:rPr>
                <a:t>.017</a:t>
              </a:r>
              <a:endParaRPr lang="zh-CN" altLang="en-US" sz="800" b="1" dirty="0">
                <a:solidFill>
                  <a:srgbClr val="0070C0"/>
                </a:solidFill>
              </a:endParaRPr>
            </a:p>
          </p:txBody>
        </p:sp>
      </p:grpSp>
      <p:grpSp>
        <p:nvGrpSpPr>
          <p:cNvPr id="198" name="组合 197">
            <a:extLst>
              <a:ext uri="{FF2B5EF4-FFF2-40B4-BE49-F238E27FC236}">
                <a16:creationId xmlns:a16="http://schemas.microsoft.com/office/drawing/2014/main" id="{CE8F7B34-7161-48E4-9553-CE51579C8248}"/>
              </a:ext>
            </a:extLst>
          </p:cNvPr>
          <p:cNvGrpSpPr/>
          <p:nvPr/>
        </p:nvGrpSpPr>
        <p:grpSpPr>
          <a:xfrm>
            <a:off x="308432" y="4579882"/>
            <a:ext cx="6533376" cy="1483612"/>
            <a:chOff x="308432" y="4666001"/>
            <a:chExt cx="6533376" cy="1483612"/>
          </a:xfrm>
        </p:grpSpPr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18069091-FABB-4990-87F7-E2FDD0573C83}"/>
                </a:ext>
              </a:extLst>
            </p:cNvPr>
            <p:cNvSpPr txBox="1"/>
            <p:nvPr/>
          </p:nvSpPr>
          <p:spPr>
            <a:xfrm>
              <a:off x="308432" y="4666001"/>
              <a:ext cx="65333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DMD</a:t>
              </a:r>
            </a:p>
          </p:txBody>
        </p:sp>
        <p:grpSp>
          <p:nvGrpSpPr>
            <p:cNvPr id="130" name="组合 129">
              <a:extLst>
                <a:ext uri="{FF2B5EF4-FFF2-40B4-BE49-F238E27FC236}">
                  <a16:creationId xmlns:a16="http://schemas.microsoft.com/office/drawing/2014/main" id="{4B95BCC2-090F-4B32-A361-8EC01ACFB385}"/>
                </a:ext>
              </a:extLst>
            </p:cNvPr>
            <p:cNvGrpSpPr/>
            <p:nvPr/>
          </p:nvGrpSpPr>
          <p:grpSpPr>
            <a:xfrm>
              <a:off x="308432" y="4883890"/>
              <a:ext cx="2160000" cy="1246861"/>
              <a:chOff x="346532" y="4800070"/>
              <a:chExt cx="2160000" cy="1246861"/>
            </a:xfrm>
          </p:grpSpPr>
          <p:pic>
            <p:nvPicPr>
              <p:cNvPr id="123" name="图片 122">
                <a:extLst>
                  <a:ext uri="{FF2B5EF4-FFF2-40B4-BE49-F238E27FC236}">
                    <a16:creationId xmlns:a16="http://schemas.microsoft.com/office/drawing/2014/main" id="{FA52386B-BF8A-4CEA-8351-1DB438BDD39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346532" y="4813021"/>
                <a:ext cx="2160000" cy="1233910"/>
              </a:xfrm>
              <a:prstGeom prst="rect">
                <a:avLst/>
              </a:prstGeom>
            </p:spPr>
          </p:pic>
          <p:grpSp>
            <p:nvGrpSpPr>
              <p:cNvPr id="124" name="组合 123">
                <a:extLst>
                  <a:ext uri="{FF2B5EF4-FFF2-40B4-BE49-F238E27FC236}">
                    <a16:creationId xmlns:a16="http://schemas.microsoft.com/office/drawing/2014/main" id="{0C029DE6-AE32-46F9-B9F2-557269D8FFFB}"/>
                  </a:ext>
                </a:extLst>
              </p:cNvPr>
              <p:cNvGrpSpPr/>
              <p:nvPr/>
            </p:nvGrpSpPr>
            <p:grpSpPr>
              <a:xfrm>
                <a:off x="444346" y="4800070"/>
                <a:ext cx="1915675" cy="1189617"/>
                <a:chOff x="7217718" y="5888422"/>
                <a:chExt cx="1915675" cy="1189617"/>
              </a:xfrm>
            </p:grpSpPr>
            <p:grpSp>
              <p:nvGrpSpPr>
                <p:cNvPr id="125" name="组合 124">
                  <a:extLst>
                    <a:ext uri="{FF2B5EF4-FFF2-40B4-BE49-F238E27FC236}">
                      <a16:creationId xmlns:a16="http://schemas.microsoft.com/office/drawing/2014/main" id="{B89B96C2-126B-4643-BA6F-F8F2E51F6FB4}"/>
                    </a:ext>
                  </a:extLst>
                </p:cNvPr>
                <p:cNvGrpSpPr/>
                <p:nvPr/>
              </p:nvGrpSpPr>
              <p:grpSpPr>
                <a:xfrm>
                  <a:off x="7899658" y="5888422"/>
                  <a:ext cx="1233735" cy="338554"/>
                  <a:chOff x="5546252" y="10681834"/>
                  <a:chExt cx="1233735" cy="338554"/>
                </a:xfrm>
              </p:grpSpPr>
              <p:sp>
                <p:nvSpPr>
                  <p:cNvPr id="127" name="文本框 126">
                    <a:extLst>
                      <a:ext uri="{FF2B5EF4-FFF2-40B4-BE49-F238E27FC236}">
                        <a16:creationId xmlns:a16="http://schemas.microsoft.com/office/drawing/2014/main" id="{3FF93F2B-C272-44D3-8F51-B34640A91D96}"/>
                      </a:ext>
                    </a:extLst>
                  </p:cNvPr>
                  <p:cNvSpPr txBox="1"/>
                  <p:nvPr/>
                </p:nvSpPr>
                <p:spPr>
                  <a:xfrm>
                    <a:off x="5578172" y="10681834"/>
                    <a:ext cx="1201815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zh-CN" sz="800" b="1" dirty="0"/>
                      <a:t>Low expression (n=766)</a:t>
                    </a:r>
                  </a:p>
                  <a:p>
                    <a:r>
                      <a:rPr lang="en-US" altLang="zh-CN" sz="800" b="1" dirty="0"/>
                      <a:t>High expression (n=228)</a:t>
                    </a:r>
                    <a:endParaRPr lang="zh-CN" altLang="en-US" sz="800" b="1" dirty="0"/>
                  </a:p>
                </p:txBody>
              </p:sp>
              <p:sp>
                <p:nvSpPr>
                  <p:cNvPr id="128" name="矩形 127">
                    <a:extLst>
                      <a:ext uri="{FF2B5EF4-FFF2-40B4-BE49-F238E27FC236}">
                        <a16:creationId xmlns:a16="http://schemas.microsoft.com/office/drawing/2014/main" id="{538A1407-6394-4E4D-948F-961F47A6B9C8}"/>
                      </a:ext>
                    </a:extLst>
                  </p:cNvPr>
                  <p:cNvSpPr/>
                  <p:nvPr/>
                </p:nvSpPr>
                <p:spPr>
                  <a:xfrm>
                    <a:off x="5546252" y="10762899"/>
                    <a:ext cx="108000" cy="720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29" name="矩形 128">
                    <a:extLst>
                      <a:ext uri="{FF2B5EF4-FFF2-40B4-BE49-F238E27FC236}">
                        <a16:creationId xmlns:a16="http://schemas.microsoft.com/office/drawing/2014/main" id="{447070AF-C3BF-45E4-AB93-6BFBE9854832}"/>
                      </a:ext>
                    </a:extLst>
                  </p:cNvPr>
                  <p:cNvSpPr/>
                  <p:nvPr/>
                </p:nvSpPr>
                <p:spPr>
                  <a:xfrm>
                    <a:off x="5546252" y="10880374"/>
                    <a:ext cx="108000" cy="72000"/>
                  </a:xfrm>
                  <a:prstGeom prst="rect">
                    <a:avLst/>
                  </a:prstGeom>
                  <a:solidFill>
                    <a:srgbClr val="F2D7F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26" name="文本框 125">
                  <a:extLst>
                    <a:ext uri="{FF2B5EF4-FFF2-40B4-BE49-F238E27FC236}">
                      <a16:creationId xmlns:a16="http://schemas.microsoft.com/office/drawing/2014/main" id="{74B2F0F4-C1E3-431E-B009-8081E420656B}"/>
                    </a:ext>
                  </a:extLst>
                </p:cNvPr>
                <p:cNvSpPr txBox="1"/>
                <p:nvPr/>
              </p:nvSpPr>
              <p:spPr>
                <a:xfrm>
                  <a:off x="7217718" y="6862595"/>
                  <a:ext cx="972457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i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</a:rPr>
                    <a:t>P</a:t>
                  </a:r>
                  <a:r>
                    <a:rPr lang="en-US" altLang="zh-CN" sz="800" b="1" i="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</a:rPr>
                    <a:t>=0</a:t>
                  </a:r>
                  <a:r>
                    <a:rPr lang="en-US" altLang="zh-CN" sz="800" b="1" dirty="0">
                      <a:solidFill>
                        <a:srgbClr val="FF0000"/>
                      </a:solidFill>
                      <a:latin typeface="Arial" panose="020B0604020202020204" pitchFamily="34" charset="0"/>
                    </a:rPr>
                    <a:t>.00026</a:t>
                  </a:r>
                  <a:endParaRPr lang="zh-CN" altLang="en-US" sz="8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133" name="图片 132">
              <a:extLst>
                <a:ext uri="{FF2B5EF4-FFF2-40B4-BE49-F238E27FC236}">
                  <a16:creationId xmlns:a16="http://schemas.microsoft.com/office/drawing/2014/main" id="{8309178F-D2E9-4C3F-B6CD-F74F9C83EBB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2482521" y="4903969"/>
              <a:ext cx="2160000" cy="1245644"/>
            </a:xfrm>
            <a:prstGeom prst="rect">
              <a:avLst/>
            </a:prstGeom>
          </p:spPr>
        </p:pic>
        <p:grpSp>
          <p:nvGrpSpPr>
            <p:cNvPr id="134" name="组合 133">
              <a:extLst>
                <a:ext uri="{FF2B5EF4-FFF2-40B4-BE49-F238E27FC236}">
                  <a16:creationId xmlns:a16="http://schemas.microsoft.com/office/drawing/2014/main" id="{6FB84954-15FD-44C0-A404-81A5039E01A1}"/>
                </a:ext>
              </a:extLst>
            </p:cNvPr>
            <p:cNvGrpSpPr/>
            <p:nvPr/>
          </p:nvGrpSpPr>
          <p:grpSpPr>
            <a:xfrm>
              <a:off x="2582471" y="4875681"/>
              <a:ext cx="1915675" cy="1189617"/>
              <a:chOff x="7217718" y="5888422"/>
              <a:chExt cx="1915675" cy="1189617"/>
            </a:xfrm>
          </p:grpSpPr>
          <p:grpSp>
            <p:nvGrpSpPr>
              <p:cNvPr id="135" name="组合 134">
                <a:extLst>
                  <a:ext uri="{FF2B5EF4-FFF2-40B4-BE49-F238E27FC236}">
                    <a16:creationId xmlns:a16="http://schemas.microsoft.com/office/drawing/2014/main" id="{C4BDB9E5-4DC5-411E-B841-E73219A9FAE8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37" name="文本框 136">
                  <a:extLst>
                    <a:ext uri="{FF2B5EF4-FFF2-40B4-BE49-F238E27FC236}">
                      <a16:creationId xmlns:a16="http://schemas.microsoft.com/office/drawing/2014/main" id="{8E914E69-D148-41AE-B422-A10F6EC23035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(n=373)</a:t>
                  </a:r>
                </a:p>
                <a:p>
                  <a:r>
                    <a:rPr lang="en-US" altLang="zh-CN" sz="800" b="1" dirty="0"/>
                    <a:t>High expression (n=127)</a:t>
                  </a:r>
                  <a:endParaRPr lang="zh-CN" altLang="en-US" sz="800" b="1" dirty="0"/>
                </a:p>
              </p:txBody>
            </p:sp>
            <p:sp>
              <p:nvSpPr>
                <p:cNvPr id="138" name="矩形 137">
                  <a:extLst>
                    <a:ext uri="{FF2B5EF4-FFF2-40B4-BE49-F238E27FC236}">
                      <a16:creationId xmlns:a16="http://schemas.microsoft.com/office/drawing/2014/main" id="{DC568272-4962-470E-B448-6D0F9E5FE541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39" name="矩形 138">
                  <a:extLst>
                    <a:ext uri="{FF2B5EF4-FFF2-40B4-BE49-F238E27FC236}">
                      <a16:creationId xmlns:a16="http://schemas.microsoft.com/office/drawing/2014/main" id="{25F2D387-AA00-403F-A9E1-D2B438D6AF9A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36" name="文本框 135">
                <a:extLst>
                  <a:ext uri="{FF2B5EF4-FFF2-40B4-BE49-F238E27FC236}">
                    <a16:creationId xmlns:a16="http://schemas.microsoft.com/office/drawing/2014/main" id="{ABC6C601-5286-4830-ACCA-42D40BFB33B4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=0</a:t>
                </a:r>
                <a:r>
                  <a:rPr lang="en-US" altLang="zh-CN" sz="800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.00013</a:t>
                </a:r>
                <a:endParaRPr lang="zh-CN" altLang="en-US" sz="800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41" name="图片 140">
              <a:extLst>
                <a:ext uri="{FF2B5EF4-FFF2-40B4-BE49-F238E27FC236}">
                  <a16:creationId xmlns:a16="http://schemas.microsoft.com/office/drawing/2014/main" id="{1F309302-124F-4C1B-94E6-3B0DFF0AB507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4666621" y="4904999"/>
              <a:ext cx="2160000" cy="1238049"/>
            </a:xfrm>
            <a:prstGeom prst="rect">
              <a:avLst/>
            </a:prstGeom>
          </p:spPr>
        </p:pic>
        <p:grpSp>
          <p:nvGrpSpPr>
            <p:cNvPr id="142" name="组合 141">
              <a:extLst>
                <a:ext uri="{FF2B5EF4-FFF2-40B4-BE49-F238E27FC236}">
                  <a16:creationId xmlns:a16="http://schemas.microsoft.com/office/drawing/2014/main" id="{C270FDC4-D3A0-43EC-883C-E146FC745C73}"/>
                </a:ext>
              </a:extLst>
            </p:cNvPr>
            <p:cNvGrpSpPr/>
            <p:nvPr/>
          </p:nvGrpSpPr>
          <p:grpSpPr>
            <a:xfrm>
              <a:off x="4775146" y="4876434"/>
              <a:ext cx="1915675" cy="1189617"/>
              <a:chOff x="7217718" y="5888422"/>
              <a:chExt cx="1915675" cy="1189617"/>
            </a:xfrm>
          </p:grpSpPr>
          <p:grpSp>
            <p:nvGrpSpPr>
              <p:cNvPr id="143" name="组合 142">
                <a:extLst>
                  <a:ext uri="{FF2B5EF4-FFF2-40B4-BE49-F238E27FC236}">
                    <a16:creationId xmlns:a16="http://schemas.microsoft.com/office/drawing/2014/main" id="{77FFD01A-F25A-474E-946D-77F8CCF30046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45" name="文本框 144">
                  <a:extLst>
                    <a:ext uri="{FF2B5EF4-FFF2-40B4-BE49-F238E27FC236}">
                      <a16:creationId xmlns:a16="http://schemas.microsoft.com/office/drawing/2014/main" id="{2BA043F3-F838-4B14-A6DD-A93FBBA53440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(n=391)</a:t>
                  </a:r>
                </a:p>
                <a:p>
                  <a:r>
                    <a:rPr lang="en-US" altLang="zh-CN" sz="800" b="1" dirty="0"/>
                    <a:t>High expression (n=103)</a:t>
                  </a:r>
                  <a:endParaRPr lang="zh-CN" altLang="en-US" sz="800" b="1" dirty="0"/>
                </a:p>
              </p:txBody>
            </p:sp>
            <p:sp>
              <p:nvSpPr>
                <p:cNvPr id="146" name="矩形 145">
                  <a:extLst>
                    <a:ext uri="{FF2B5EF4-FFF2-40B4-BE49-F238E27FC236}">
                      <a16:creationId xmlns:a16="http://schemas.microsoft.com/office/drawing/2014/main" id="{D045998A-71BA-4D70-A257-FF0553309D87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47" name="矩形 146">
                  <a:extLst>
                    <a:ext uri="{FF2B5EF4-FFF2-40B4-BE49-F238E27FC236}">
                      <a16:creationId xmlns:a16="http://schemas.microsoft.com/office/drawing/2014/main" id="{EC89BE40-EF90-4533-AAFF-93BA48FE8073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44" name="文本框 143">
                <a:extLst>
                  <a:ext uri="{FF2B5EF4-FFF2-40B4-BE49-F238E27FC236}">
                    <a16:creationId xmlns:a16="http://schemas.microsoft.com/office/drawing/2014/main" id="{FC187D82-53D1-4AC1-A118-C0AAE5831901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.22</a:t>
                </a:r>
                <a:endParaRPr lang="zh-CN" altLang="en-US" sz="800" b="1" dirty="0"/>
              </a:p>
            </p:txBody>
          </p:sp>
        </p:grpSp>
      </p:grpSp>
      <p:grpSp>
        <p:nvGrpSpPr>
          <p:cNvPr id="199" name="组合 198">
            <a:extLst>
              <a:ext uri="{FF2B5EF4-FFF2-40B4-BE49-F238E27FC236}">
                <a16:creationId xmlns:a16="http://schemas.microsoft.com/office/drawing/2014/main" id="{6ECEAE30-988E-4015-8C07-FC720C6C4DD4}"/>
              </a:ext>
            </a:extLst>
          </p:cNvPr>
          <p:cNvGrpSpPr/>
          <p:nvPr/>
        </p:nvGrpSpPr>
        <p:grpSpPr>
          <a:xfrm>
            <a:off x="281774" y="8963858"/>
            <a:ext cx="6543862" cy="1454770"/>
            <a:chOff x="297946" y="3274287"/>
            <a:chExt cx="6543862" cy="1454770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D5BA9603-ED63-4C7B-A77E-E8C82ED24FEF}"/>
                </a:ext>
              </a:extLst>
            </p:cNvPr>
            <p:cNvSpPr txBox="1"/>
            <p:nvPr/>
          </p:nvSpPr>
          <p:spPr>
            <a:xfrm>
              <a:off x="308432" y="3274287"/>
              <a:ext cx="6533376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EDNRA</a:t>
              </a:r>
            </a:p>
          </p:txBody>
        </p:sp>
        <p:pic>
          <p:nvPicPr>
            <p:cNvPr id="149" name="图片 148">
              <a:extLst>
                <a:ext uri="{FF2B5EF4-FFF2-40B4-BE49-F238E27FC236}">
                  <a16:creationId xmlns:a16="http://schemas.microsoft.com/office/drawing/2014/main" id="{0BB9345F-3720-4358-98EC-3147A58CA0EC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/>
            <a:stretch>
              <a:fillRect/>
            </a:stretch>
          </p:blipFill>
          <p:spPr>
            <a:xfrm>
              <a:off x="297946" y="3487586"/>
              <a:ext cx="2160000" cy="1239951"/>
            </a:xfrm>
            <a:prstGeom prst="rect">
              <a:avLst/>
            </a:prstGeom>
          </p:spPr>
        </p:pic>
        <p:grpSp>
          <p:nvGrpSpPr>
            <p:cNvPr id="150" name="组合 149">
              <a:extLst>
                <a:ext uri="{FF2B5EF4-FFF2-40B4-BE49-F238E27FC236}">
                  <a16:creationId xmlns:a16="http://schemas.microsoft.com/office/drawing/2014/main" id="{1DD5BF8A-8AC6-46D7-90BD-AF8626BE70E2}"/>
                </a:ext>
              </a:extLst>
            </p:cNvPr>
            <p:cNvGrpSpPr/>
            <p:nvPr/>
          </p:nvGrpSpPr>
          <p:grpSpPr>
            <a:xfrm>
              <a:off x="406246" y="3504718"/>
              <a:ext cx="1915675" cy="1189617"/>
              <a:chOff x="7217718" y="5888422"/>
              <a:chExt cx="1915675" cy="1189617"/>
            </a:xfrm>
          </p:grpSpPr>
          <p:grpSp>
            <p:nvGrpSpPr>
              <p:cNvPr id="151" name="组合 150">
                <a:extLst>
                  <a:ext uri="{FF2B5EF4-FFF2-40B4-BE49-F238E27FC236}">
                    <a16:creationId xmlns:a16="http://schemas.microsoft.com/office/drawing/2014/main" id="{3D29D1B2-8663-486D-A5ED-D31811DC3D59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53" name="文本框 152">
                  <a:extLst>
                    <a:ext uri="{FF2B5EF4-FFF2-40B4-BE49-F238E27FC236}">
                      <a16:creationId xmlns:a16="http://schemas.microsoft.com/office/drawing/2014/main" id="{96B5BC4C-B726-4678-B6CD-90BBF8051998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(n=263)</a:t>
                  </a:r>
                </a:p>
                <a:p>
                  <a:r>
                    <a:rPr lang="en-US" altLang="zh-CN" sz="800" b="1" dirty="0"/>
                    <a:t>High expression (n=731)</a:t>
                  </a:r>
                  <a:endParaRPr lang="zh-CN" altLang="en-US" sz="800" b="1" dirty="0"/>
                </a:p>
              </p:txBody>
            </p:sp>
            <p:sp>
              <p:nvSpPr>
                <p:cNvPr id="154" name="矩形 153">
                  <a:extLst>
                    <a:ext uri="{FF2B5EF4-FFF2-40B4-BE49-F238E27FC236}">
                      <a16:creationId xmlns:a16="http://schemas.microsoft.com/office/drawing/2014/main" id="{B4ABB523-1E69-494F-BA92-B0AE51DF4273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55" name="矩形 154">
                  <a:extLst>
                    <a:ext uri="{FF2B5EF4-FFF2-40B4-BE49-F238E27FC236}">
                      <a16:creationId xmlns:a16="http://schemas.microsoft.com/office/drawing/2014/main" id="{74A73DE6-EF49-41FF-AAF9-C09C0D48F556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52" name="文本框 151">
                <a:extLst>
                  <a:ext uri="{FF2B5EF4-FFF2-40B4-BE49-F238E27FC236}">
                    <a16:creationId xmlns:a16="http://schemas.microsoft.com/office/drawing/2014/main" id="{99ACCB9B-8536-42B4-8CA2-40DE19F047EF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.072</a:t>
                </a:r>
                <a:endParaRPr lang="zh-CN" altLang="en-US" sz="800" b="1" dirty="0"/>
              </a:p>
            </p:txBody>
          </p:sp>
        </p:grpSp>
        <p:pic>
          <p:nvPicPr>
            <p:cNvPr id="157" name="图片 156">
              <a:extLst>
                <a:ext uri="{FF2B5EF4-FFF2-40B4-BE49-F238E27FC236}">
                  <a16:creationId xmlns:a16="http://schemas.microsoft.com/office/drawing/2014/main" id="{BD70B2E6-A148-40D3-BABC-41D3BEBA0685}"/>
                </a:ext>
              </a:extLst>
            </p:cNvPr>
            <p:cNvPicPr>
              <a:picLocks noChangeAspect="1"/>
            </p:cNvPicPr>
            <p:nvPr/>
          </p:nvPicPr>
          <p:blipFill>
            <a:blip r:embed="rId19"/>
            <a:stretch>
              <a:fillRect/>
            </a:stretch>
          </p:blipFill>
          <p:spPr>
            <a:xfrm>
              <a:off x="2484704" y="3487586"/>
              <a:ext cx="2160000" cy="1241471"/>
            </a:xfrm>
            <a:prstGeom prst="rect">
              <a:avLst/>
            </a:prstGeom>
          </p:spPr>
        </p:pic>
        <p:grpSp>
          <p:nvGrpSpPr>
            <p:cNvPr id="158" name="组合 157">
              <a:extLst>
                <a:ext uri="{FF2B5EF4-FFF2-40B4-BE49-F238E27FC236}">
                  <a16:creationId xmlns:a16="http://schemas.microsoft.com/office/drawing/2014/main" id="{CA47A4DE-2282-45AD-B21E-DA1758DEC52F}"/>
                </a:ext>
              </a:extLst>
            </p:cNvPr>
            <p:cNvGrpSpPr/>
            <p:nvPr/>
          </p:nvGrpSpPr>
          <p:grpSpPr>
            <a:xfrm>
              <a:off x="2641391" y="3489530"/>
              <a:ext cx="1915675" cy="1189617"/>
              <a:chOff x="7217718" y="5888422"/>
              <a:chExt cx="1915675" cy="1189617"/>
            </a:xfrm>
          </p:grpSpPr>
          <p:grpSp>
            <p:nvGrpSpPr>
              <p:cNvPr id="159" name="组合 158">
                <a:extLst>
                  <a:ext uri="{FF2B5EF4-FFF2-40B4-BE49-F238E27FC236}">
                    <a16:creationId xmlns:a16="http://schemas.microsoft.com/office/drawing/2014/main" id="{F28D343D-29F3-4E6A-A5BA-C81BDB1D67B1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61" name="文本框 160">
                  <a:extLst>
                    <a:ext uri="{FF2B5EF4-FFF2-40B4-BE49-F238E27FC236}">
                      <a16:creationId xmlns:a16="http://schemas.microsoft.com/office/drawing/2014/main" id="{DB53FD46-BF2D-4312-8914-535AB18D420A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(n=190)</a:t>
                  </a:r>
                </a:p>
                <a:p>
                  <a:r>
                    <a:rPr lang="en-US" altLang="zh-CN" sz="800" b="1" dirty="0"/>
                    <a:t>High expression (n=310)</a:t>
                  </a:r>
                  <a:endParaRPr lang="zh-CN" altLang="en-US" sz="800" b="1" dirty="0"/>
                </a:p>
              </p:txBody>
            </p:sp>
            <p:sp>
              <p:nvSpPr>
                <p:cNvPr id="162" name="矩形 161">
                  <a:extLst>
                    <a:ext uri="{FF2B5EF4-FFF2-40B4-BE49-F238E27FC236}">
                      <a16:creationId xmlns:a16="http://schemas.microsoft.com/office/drawing/2014/main" id="{D48C72FD-089F-4219-86A1-921910042B89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63" name="矩形 162">
                  <a:extLst>
                    <a:ext uri="{FF2B5EF4-FFF2-40B4-BE49-F238E27FC236}">
                      <a16:creationId xmlns:a16="http://schemas.microsoft.com/office/drawing/2014/main" id="{5DF5DE0F-CCCA-45DD-A19E-DF88755B279E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0" name="文本框 159">
                <a:extLst>
                  <a:ext uri="{FF2B5EF4-FFF2-40B4-BE49-F238E27FC236}">
                    <a16:creationId xmlns:a16="http://schemas.microsoft.com/office/drawing/2014/main" id="{EE27005F-520F-4A4B-A629-3A863FA9975F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.31</a:t>
                </a:r>
                <a:endParaRPr lang="zh-CN" altLang="en-US" sz="800" b="1" dirty="0"/>
              </a:p>
            </p:txBody>
          </p:sp>
        </p:grpSp>
        <p:pic>
          <p:nvPicPr>
            <p:cNvPr id="165" name="图片 164">
              <a:extLst>
                <a:ext uri="{FF2B5EF4-FFF2-40B4-BE49-F238E27FC236}">
                  <a16:creationId xmlns:a16="http://schemas.microsoft.com/office/drawing/2014/main" id="{7B0EE2D6-132C-43EC-B1DE-849ED4DCEE50}"/>
                </a:ext>
              </a:extLst>
            </p:cNvPr>
            <p:cNvPicPr>
              <a:picLocks noChangeAspect="1"/>
            </p:cNvPicPr>
            <p:nvPr/>
          </p:nvPicPr>
          <p:blipFill>
            <a:blip r:embed="rId20"/>
            <a:stretch>
              <a:fillRect/>
            </a:stretch>
          </p:blipFill>
          <p:spPr>
            <a:xfrm>
              <a:off x="4657603" y="3483634"/>
              <a:ext cx="2160000" cy="1232020"/>
            </a:xfrm>
            <a:prstGeom prst="rect">
              <a:avLst/>
            </a:prstGeom>
          </p:spPr>
        </p:pic>
        <p:grpSp>
          <p:nvGrpSpPr>
            <p:cNvPr id="166" name="组合 165">
              <a:extLst>
                <a:ext uri="{FF2B5EF4-FFF2-40B4-BE49-F238E27FC236}">
                  <a16:creationId xmlns:a16="http://schemas.microsoft.com/office/drawing/2014/main" id="{C41D92FB-018C-4228-A16E-20D4E84C8B09}"/>
                </a:ext>
              </a:extLst>
            </p:cNvPr>
            <p:cNvGrpSpPr/>
            <p:nvPr/>
          </p:nvGrpSpPr>
          <p:grpSpPr>
            <a:xfrm>
              <a:off x="4788783" y="3472057"/>
              <a:ext cx="1915675" cy="1189617"/>
              <a:chOff x="7217718" y="5888422"/>
              <a:chExt cx="1915675" cy="1189617"/>
            </a:xfrm>
          </p:grpSpPr>
          <p:grpSp>
            <p:nvGrpSpPr>
              <p:cNvPr id="167" name="组合 166">
                <a:extLst>
                  <a:ext uri="{FF2B5EF4-FFF2-40B4-BE49-F238E27FC236}">
                    <a16:creationId xmlns:a16="http://schemas.microsoft.com/office/drawing/2014/main" id="{4B0D0329-6A1D-437B-9F19-25B196B58B91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69" name="文本框 168">
                  <a:extLst>
                    <a:ext uri="{FF2B5EF4-FFF2-40B4-BE49-F238E27FC236}">
                      <a16:creationId xmlns:a16="http://schemas.microsoft.com/office/drawing/2014/main" id="{76F4610F-2ABA-41DE-B05F-C4F8D4B4567B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(n=205)</a:t>
                  </a:r>
                </a:p>
                <a:p>
                  <a:r>
                    <a:rPr lang="en-US" altLang="zh-CN" sz="800" b="1" dirty="0"/>
                    <a:t>High expression (n=289)</a:t>
                  </a:r>
                  <a:endParaRPr lang="zh-CN" altLang="en-US" sz="800" b="1" dirty="0"/>
                </a:p>
              </p:txBody>
            </p:sp>
            <p:sp>
              <p:nvSpPr>
                <p:cNvPr id="170" name="矩形 169">
                  <a:extLst>
                    <a:ext uri="{FF2B5EF4-FFF2-40B4-BE49-F238E27FC236}">
                      <a16:creationId xmlns:a16="http://schemas.microsoft.com/office/drawing/2014/main" id="{8BAC451C-B140-48FD-AFB5-DD93625109A8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71" name="矩形 170">
                  <a:extLst>
                    <a:ext uri="{FF2B5EF4-FFF2-40B4-BE49-F238E27FC236}">
                      <a16:creationId xmlns:a16="http://schemas.microsoft.com/office/drawing/2014/main" id="{31CC0783-E12D-4468-AE88-AE1042B35A1E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68" name="文本框 167">
                <a:extLst>
                  <a:ext uri="{FF2B5EF4-FFF2-40B4-BE49-F238E27FC236}">
                    <a16:creationId xmlns:a16="http://schemas.microsoft.com/office/drawing/2014/main" id="{77B76C43-114A-48EF-81A7-6F4F2A9130D4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70C0"/>
                    </a:solidFill>
                    <a:latin typeface="Arial" panose="020B0604020202020204" pitchFamily="34" charset="0"/>
                  </a:rPr>
                  <a:t>.027</a:t>
                </a:r>
                <a:endParaRPr lang="zh-CN" altLang="en-US" sz="800" b="1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197" name="组合 196">
            <a:extLst>
              <a:ext uri="{FF2B5EF4-FFF2-40B4-BE49-F238E27FC236}">
                <a16:creationId xmlns:a16="http://schemas.microsoft.com/office/drawing/2014/main" id="{96EEF19A-66D2-4419-BDBC-2F6CCB5BF6C4}"/>
              </a:ext>
            </a:extLst>
          </p:cNvPr>
          <p:cNvGrpSpPr/>
          <p:nvPr/>
        </p:nvGrpSpPr>
        <p:grpSpPr>
          <a:xfrm>
            <a:off x="313152" y="253984"/>
            <a:ext cx="6526404" cy="1472147"/>
            <a:chOff x="313152" y="1797034"/>
            <a:chExt cx="6526404" cy="1472147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D294F79B-9230-487F-A596-70182A7D2428}"/>
                </a:ext>
              </a:extLst>
            </p:cNvPr>
            <p:cNvSpPr txBox="1"/>
            <p:nvPr/>
          </p:nvSpPr>
          <p:spPr>
            <a:xfrm>
              <a:off x="346532" y="1797034"/>
              <a:ext cx="64760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1400"/>
              </a:lvl1pPr>
            </a:lstStyle>
            <a:p>
              <a:pPr algn="ctr"/>
              <a:r>
                <a:rPr lang="zh-CN" altLang="en-US" sz="1200" dirty="0"/>
                <a:t>MAL</a:t>
              </a:r>
            </a:p>
          </p:txBody>
        </p:sp>
        <p:grpSp>
          <p:nvGrpSpPr>
            <p:cNvPr id="180" name="组合 179">
              <a:extLst>
                <a:ext uri="{FF2B5EF4-FFF2-40B4-BE49-F238E27FC236}">
                  <a16:creationId xmlns:a16="http://schemas.microsoft.com/office/drawing/2014/main" id="{E28409A9-7EF2-4836-8A3C-7DC3DB3A428F}"/>
                </a:ext>
              </a:extLst>
            </p:cNvPr>
            <p:cNvGrpSpPr/>
            <p:nvPr/>
          </p:nvGrpSpPr>
          <p:grpSpPr>
            <a:xfrm>
              <a:off x="313152" y="2018697"/>
              <a:ext cx="2160000" cy="1244126"/>
              <a:chOff x="275052" y="1995837"/>
              <a:chExt cx="2160000" cy="1244126"/>
            </a:xfrm>
          </p:grpSpPr>
          <p:pic>
            <p:nvPicPr>
              <p:cNvPr id="173" name="图片 172">
                <a:extLst>
                  <a:ext uri="{FF2B5EF4-FFF2-40B4-BE49-F238E27FC236}">
                    <a16:creationId xmlns:a16="http://schemas.microsoft.com/office/drawing/2014/main" id="{C57D002E-2E86-493E-9015-294CCBD4F8A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275052" y="2014301"/>
                <a:ext cx="2160000" cy="1225662"/>
              </a:xfrm>
              <a:prstGeom prst="rect">
                <a:avLst/>
              </a:prstGeom>
            </p:spPr>
          </p:pic>
          <p:grpSp>
            <p:nvGrpSpPr>
              <p:cNvPr id="174" name="组合 173">
                <a:extLst>
                  <a:ext uri="{FF2B5EF4-FFF2-40B4-BE49-F238E27FC236}">
                    <a16:creationId xmlns:a16="http://schemas.microsoft.com/office/drawing/2014/main" id="{365AB9FE-DEE0-444D-BC3A-80FB68BB6664}"/>
                  </a:ext>
                </a:extLst>
              </p:cNvPr>
              <p:cNvGrpSpPr/>
              <p:nvPr/>
            </p:nvGrpSpPr>
            <p:grpSpPr>
              <a:xfrm>
                <a:off x="365674" y="1995837"/>
                <a:ext cx="1915675" cy="1189617"/>
                <a:chOff x="7217718" y="5888422"/>
                <a:chExt cx="1915675" cy="1189617"/>
              </a:xfrm>
            </p:grpSpPr>
            <p:grpSp>
              <p:nvGrpSpPr>
                <p:cNvPr id="175" name="组合 174">
                  <a:extLst>
                    <a:ext uri="{FF2B5EF4-FFF2-40B4-BE49-F238E27FC236}">
                      <a16:creationId xmlns:a16="http://schemas.microsoft.com/office/drawing/2014/main" id="{39DE7501-B713-431E-8E77-D3F5C2F94829}"/>
                    </a:ext>
                  </a:extLst>
                </p:cNvPr>
                <p:cNvGrpSpPr/>
                <p:nvPr/>
              </p:nvGrpSpPr>
              <p:grpSpPr>
                <a:xfrm>
                  <a:off x="7899658" y="5888422"/>
                  <a:ext cx="1233735" cy="338554"/>
                  <a:chOff x="5546252" y="10681834"/>
                  <a:chExt cx="1233735" cy="338554"/>
                </a:xfrm>
              </p:grpSpPr>
              <p:sp>
                <p:nvSpPr>
                  <p:cNvPr id="177" name="文本框 176">
                    <a:extLst>
                      <a:ext uri="{FF2B5EF4-FFF2-40B4-BE49-F238E27FC236}">
                        <a16:creationId xmlns:a16="http://schemas.microsoft.com/office/drawing/2014/main" id="{2962E83B-4F93-4F8C-B595-C5131E3559CC}"/>
                      </a:ext>
                    </a:extLst>
                  </p:cNvPr>
                  <p:cNvSpPr txBox="1"/>
                  <p:nvPr/>
                </p:nvSpPr>
                <p:spPr>
                  <a:xfrm>
                    <a:off x="5578172" y="10681834"/>
                    <a:ext cx="1201815" cy="338554"/>
                  </a:xfrm>
                  <a:prstGeom prst="rect">
                    <a:avLst/>
                  </a:prstGeom>
                  <a:noFill/>
                </p:spPr>
                <p:txBody>
                  <a:bodyPr wrap="square">
                    <a:spAutoFit/>
                  </a:bodyPr>
                  <a:lstStyle/>
                  <a:p>
                    <a:r>
                      <a:rPr lang="en-US" altLang="zh-CN" sz="800" b="1" dirty="0"/>
                      <a:t>Low expression (n=678)</a:t>
                    </a:r>
                  </a:p>
                  <a:p>
                    <a:r>
                      <a:rPr lang="en-US" altLang="zh-CN" sz="800" b="1" dirty="0"/>
                      <a:t>High expression (n=316)</a:t>
                    </a:r>
                    <a:endParaRPr lang="zh-CN" altLang="en-US" sz="800" b="1" dirty="0"/>
                  </a:p>
                </p:txBody>
              </p:sp>
              <p:sp>
                <p:nvSpPr>
                  <p:cNvPr id="178" name="矩形 177">
                    <a:extLst>
                      <a:ext uri="{FF2B5EF4-FFF2-40B4-BE49-F238E27FC236}">
                        <a16:creationId xmlns:a16="http://schemas.microsoft.com/office/drawing/2014/main" id="{1FB44B3A-4CAB-4060-94C6-46A95BB3B09A}"/>
                      </a:ext>
                    </a:extLst>
                  </p:cNvPr>
                  <p:cNvSpPr/>
                  <p:nvPr/>
                </p:nvSpPr>
                <p:spPr>
                  <a:xfrm>
                    <a:off x="5546252" y="10762899"/>
                    <a:ext cx="108000" cy="72000"/>
                  </a:xfrm>
                  <a:prstGeom prst="rect">
                    <a:avLst/>
                  </a:prstGeom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  <p:sp>
                <p:nvSpPr>
                  <p:cNvPr id="179" name="矩形 178">
                    <a:extLst>
                      <a:ext uri="{FF2B5EF4-FFF2-40B4-BE49-F238E27FC236}">
                        <a16:creationId xmlns:a16="http://schemas.microsoft.com/office/drawing/2014/main" id="{94C86F7F-8372-4E81-B9F4-1F52BCBBA76E}"/>
                      </a:ext>
                    </a:extLst>
                  </p:cNvPr>
                  <p:cNvSpPr/>
                  <p:nvPr/>
                </p:nvSpPr>
                <p:spPr>
                  <a:xfrm>
                    <a:off x="5546252" y="10880374"/>
                    <a:ext cx="108000" cy="72000"/>
                  </a:xfrm>
                  <a:prstGeom prst="rect">
                    <a:avLst/>
                  </a:prstGeom>
                  <a:solidFill>
                    <a:srgbClr val="F2D7F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zh-CN" altLang="en-US"/>
                  </a:p>
                </p:txBody>
              </p:sp>
            </p:grpSp>
            <p:sp>
              <p:nvSpPr>
                <p:cNvPr id="176" name="文本框 175">
                  <a:extLst>
                    <a:ext uri="{FF2B5EF4-FFF2-40B4-BE49-F238E27FC236}">
                      <a16:creationId xmlns:a16="http://schemas.microsoft.com/office/drawing/2014/main" id="{2DB924CD-BBCD-4DAF-ADDD-2760C412A4D8}"/>
                    </a:ext>
                  </a:extLst>
                </p:cNvPr>
                <p:cNvSpPr txBox="1"/>
                <p:nvPr/>
              </p:nvSpPr>
              <p:spPr>
                <a:xfrm>
                  <a:off x="7217718" y="6862595"/>
                  <a:ext cx="972457" cy="21544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i="1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</a:rPr>
                    <a:t>P</a:t>
                  </a:r>
                  <a:r>
                    <a:rPr lang="en-US" altLang="zh-CN" sz="800" b="1" i="0" dirty="0">
                      <a:solidFill>
                        <a:srgbClr val="FF0000"/>
                      </a:solidFill>
                      <a:effectLst/>
                      <a:latin typeface="Arial" panose="020B0604020202020204" pitchFamily="34" charset="0"/>
                    </a:rPr>
                    <a:t>= 0</a:t>
                  </a:r>
                  <a:r>
                    <a:rPr lang="en-US" altLang="zh-CN" sz="800" b="1" dirty="0">
                      <a:solidFill>
                        <a:srgbClr val="FF0000"/>
                      </a:solidFill>
                      <a:latin typeface="Arial" panose="020B0604020202020204" pitchFamily="34" charset="0"/>
                    </a:rPr>
                    <a:t>.023</a:t>
                  </a:r>
                  <a:endParaRPr lang="zh-CN" altLang="en-US" sz="800" b="1" dirty="0">
                    <a:solidFill>
                      <a:srgbClr val="FF0000"/>
                    </a:solidFill>
                  </a:endParaRPr>
                </a:p>
              </p:txBody>
            </p:sp>
          </p:grpSp>
        </p:grpSp>
        <p:pic>
          <p:nvPicPr>
            <p:cNvPr id="182" name="图片 181">
              <a:extLst>
                <a:ext uri="{FF2B5EF4-FFF2-40B4-BE49-F238E27FC236}">
                  <a16:creationId xmlns:a16="http://schemas.microsoft.com/office/drawing/2014/main" id="{7F0216E8-D4E5-4AB6-B867-63FD8D8067B7}"/>
                </a:ext>
              </a:extLst>
            </p:cNvPr>
            <p:cNvPicPr>
              <a:picLocks noChangeAspect="1"/>
            </p:cNvPicPr>
            <p:nvPr/>
          </p:nvPicPr>
          <p:blipFill>
            <a:blip r:embed="rId22"/>
            <a:stretch>
              <a:fillRect/>
            </a:stretch>
          </p:blipFill>
          <p:spPr>
            <a:xfrm>
              <a:off x="2491663" y="2037161"/>
              <a:ext cx="2160000" cy="1232020"/>
            </a:xfrm>
            <a:prstGeom prst="rect">
              <a:avLst/>
            </a:prstGeom>
          </p:spPr>
        </p:pic>
        <p:grpSp>
          <p:nvGrpSpPr>
            <p:cNvPr id="183" name="组合 182">
              <a:extLst>
                <a:ext uri="{FF2B5EF4-FFF2-40B4-BE49-F238E27FC236}">
                  <a16:creationId xmlns:a16="http://schemas.microsoft.com/office/drawing/2014/main" id="{B6B7EFA2-90B7-4E0D-AE96-1DA67437783E}"/>
                </a:ext>
              </a:extLst>
            </p:cNvPr>
            <p:cNvGrpSpPr/>
            <p:nvPr/>
          </p:nvGrpSpPr>
          <p:grpSpPr>
            <a:xfrm>
              <a:off x="2608427" y="2010361"/>
              <a:ext cx="1915675" cy="1189617"/>
              <a:chOff x="7217718" y="5888422"/>
              <a:chExt cx="1915675" cy="1189617"/>
            </a:xfrm>
          </p:grpSpPr>
          <p:grpSp>
            <p:nvGrpSpPr>
              <p:cNvPr id="184" name="组合 183">
                <a:extLst>
                  <a:ext uri="{FF2B5EF4-FFF2-40B4-BE49-F238E27FC236}">
                    <a16:creationId xmlns:a16="http://schemas.microsoft.com/office/drawing/2014/main" id="{EDAE855B-307C-4142-8EE7-93A22E8DEFF2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86" name="文本框 185">
                  <a:extLst>
                    <a:ext uri="{FF2B5EF4-FFF2-40B4-BE49-F238E27FC236}">
                      <a16:creationId xmlns:a16="http://schemas.microsoft.com/office/drawing/2014/main" id="{9F05E6C1-32A4-48E1-8CC9-DEE8B2903B73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(n=264)</a:t>
                  </a:r>
                </a:p>
                <a:p>
                  <a:r>
                    <a:rPr lang="en-US" altLang="zh-CN" sz="800" b="1" dirty="0"/>
                    <a:t>High expression (n=236)</a:t>
                  </a:r>
                  <a:endParaRPr lang="zh-CN" altLang="en-US" sz="800" b="1" dirty="0"/>
                </a:p>
              </p:txBody>
            </p:sp>
            <p:sp>
              <p:nvSpPr>
                <p:cNvPr id="187" name="矩形 186">
                  <a:extLst>
                    <a:ext uri="{FF2B5EF4-FFF2-40B4-BE49-F238E27FC236}">
                      <a16:creationId xmlns:a16="http://schemas.microsoft.com/office/drawing/2014/main" id="{3ACF5362-E45A-4AE0-8DBE-159A924E8ADE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88" name="矩形 187">
                  <a:extLst>
                    <a:ext uri="{FF2B5EF4-FFF2-40B4-BE49-F238E27FC236}">
                      <a16:creationId xmlns:a16="http://schemas.microsoft.com/office/drawing/2014/main" id="{502E0E21-3255-4B60-9F3E-01F3A175113B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85" name="文本框 184">
                <a:extLst>
                  <a:ext uri="{FF2B5EF4-FFF2-40B4-BE49-F238E27FC236}">
                    <a16:creationId xmlns:a16="http://schemas.microsoft.com/office/drawing/2014/main" id="{D394592C-809E-4B03-8A55-A8F9740FDC80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FF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FF0000"/>
                    </a:solidFill>
                    <a:latin typeface="Arial" panose="020B0604020202020204" pitchFamily="34" charset="0"/>
                  </a:rPr>
                  <a:t>.00052</a:t>
                </a:r>
                <a:endParaRPr lang="zh-CN" altLang="en-US" sz="800" b="1" dirty="0">
                  <a:solidFill>
                    <a:srgbClr val="FF0000"/>
                  </a:solidFill>
                </a:endParaRPr>
              </a:p>
            </p:txBody>
          </p:sp>
        </p:grpSp>
        <p:pic>
          <p:nvPicPr>
            <p:cNvPr id="190" name="图片 189">
              <a:extLst>
                <a:ext uri="{FF2B5EF4-FFF2-40B4-BE49-F238E27FC236}">
                  <a16:creationId xmlns:a16="http://schemas.microsoft.com/office/drawing/2014/main" id="{24C02D1D-C79A-45F5-9797-28E127BB53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3"/>
            <a:stretch>
              <a:fillRect/>
            </a:stretch>
          </p:blipFill>
          <p:spPr>
            <a:xfrm>
              <a:off x="4679556" y="2033568"/>
              <a:ext cx="2160000" cy="1223038"/>
            </a:xfrm>
            <a:prstGeom prst="rect">
              <a:avLst/>
            </a:prstGeom>
          </p:spPr>
        </p:pic>
        <p:grpSp>
          <p:nvGrpSpPr>
            <p:cNvPr id="191" name="组合 190">
              <a:extLst>
                <a:ext uri="{FF2B5EF4-FFF2-40B4-BE49-F238E27FC236}">
                  <a16:creationId xmlns:a16="http://schemas.microsoft.com/office/drawing/2014/main" id="{F9B83E92-DDFD-493B-A9AC-FA2F2E7C7236}"/>
                </a:ext>
              </a:extLst>
            </p:cNvPr>
            <p:cNvGrpSpPr/>
            <p:nvPr/>
          </p:nvGrpSpPr>
          <p:grpSpPr>
            <a:xfrm>
              <a:off x="4831809" y="2010361"/>
              <a:ext cx="1915675" cy="1189617"/>
              <a:chOff x="7217718" y="5888422"/>
              <a:chExt cx="1915675" cy="1189617"/>
            </a:xfrm>
          </p:grpSpPr>
          <p:grpSp>
            <p:nvGrpSpPr>
              <p:cNvPr id="192" name="组合 191">
                <a:extLst>
                  <a:ext uri="{FF2B5EF4-FFF2-40B4-BE49-F238E27FC236}">
                    <a16:creationId xmlns:a16="http://schemas.microsoft.com/office/drawing/2014/main" id="{4009F78D-2ADD-4968-98C7-FE3D8BEB6E66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194" name="文本框 193">
                  <a:extLst>
                    <a:ext uri="{FF2B5EF4-FFF2-40B4-BE49-F238E27FC236}">
                      <a16:creationId xmlns:a16="http://schemas.microsoft.com/office/drawing/2014/main" id="{001423DA-5D2A-4E0E-86B7-275AF4C40AD4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(n=117)</a:t>
                  </a:r>
                </a:p>
                <a:p>
                  <a:r>
                    <a:rPr lang="en-US" altLang="zh-CN" sz="800" b="1" dirty="0"/>
                    <a:t>High expression (n=377)</a:t>
                  </a:r>
                  <a:endParaRPr lang="zh-CN" altLang="en-US" sz="800" b="1" dirty="0"/>
                </a:p>
              </p:txBody>
            </p:sp>
            <p:sp>
              <p:nvSpPr>
                <p:cNvPr id="195" name="矩形 194">
                  <a:extLst>
                    <a:ext uri="{FF2B5EF4-FFF2-40B4-BE49-F238E27FC236}">
                      <a16:creationId xmlns:a16="http://schemas.microsoft.com/office/drawing/2014/main" id="{C93B1511-0B24-4BC1-96C9-CB54D688C4B4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96" name="矩形 195">
                  <a:extLst>
                    <a:ext uri="{FF2B5EF4-FFF2-40B4-BE49-F238E27FC236}">
                      <a16:creationId xmlns:a16="http://schemas.microsoft.com/office/drawing/2014/main" id="{C0CCA765-CA9C-463A-A31C-5F92C6EC9178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193" name="文本框 192">
                <a:extLst>
                  <a:ext uri="{FF2B5EF4-FFF2-40B4-BE49-F238E27FC236}">
                    <a16:creationId xmlns:a16="http://schemas.microsoft.com/office/drawing/2014/main" id="{7A97E512-8B0D-4765-8505-53F71CFC2E65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70C0"/>
                    </a:solidFill>
                    <a:latin typeface="Arial" panose="020B0604020202020204" pitchFamily="34" charset="0"/>
                  </a:rPr>
                  <a:t>.026</a:t>
                </a:r>
                <a:endParaRPr lang="zh-CN" altLang="en-US" sz="800" b="1" dirty="0">
                  <a:solidFill>
                    <a:srgbClr val="0070C0"/>
                  </a:solidFill>
                </a:endParaRPr>
              </a:p>
            </p:txBody>
          </p:sp>
        </p:grpSp>
      </p:grpSp>
      <p:grpSp>
        <p:nvGrpSpPr>
          <p:cNvPr id="218" name="组合 217">
            <a:extLst>
              <a:ext uri="{FF2B5EF4-FFF2-40B4-BE49-F238E27FC236}">
                <a16:creationId xmlns:a16="http://schemas.microsoft.com/office/drawing/2014/main" id="{8701F279-4B1E-45D2-94C1-400CCD8837BC}"/>
              </a:ext>
            </a:extLst>
          </p:cNvPr>
          <p:cNvGrpSpPr/>
          <p:nvPr/>
        </p:nvGrpSpPr>
        <p:grpSpPr>
          <a:xfrm>
            <a:off x="288206" y="7492369"/>
            <a:ext cx="6524427" cy="1469798"/>
            <a:chOff x="306051" y="319268"/>
            <a:chExt cx="6524427" cy="1469798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8B0186D1-0B38-46D1-A4AA-B929F0F37B03}"/>
                </a:ext>
              </a:extLst>
            </p:cNvPr>
            <p:cNvSpPr txBox="1"/>
            <p:nvPr/>
          </p:nvSpPr>
          <p:spPr>
            <a:xfrm>
              <a:off x="331365" y="319268"/>
              <a:ext cx="6476023" cy="27699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200" dirty="0"/>
                <a:t>MYCT1</a:t>
              </a:r>
            </a:p>
          </p:txBody>
        </p:sp>
        <p:pic>
          <p:nvPicPr>
            <p:cNvPr id="201" name="图片 200">
              <a:extLst>
                <a:ext uri="{FF2B5EF4-FFF2-40B4-BE49-F238E27FC236}">
                  <a16:creationId xmlns:a16="http://schemas.microsoft.com/office/drawing/2014/main" id="{CE8E17CF-9FFF-435A-85EC-9782B70D2161}"/>
                </a:ext>
              </a:extLst>
            </p:cNvPr>
            <p:cNvPicPr>
              <a:picLocks noChangeAspect="1"/>
            </p:cNvPicPr>
            <p:nvPr/>
          </p:nvPicPr>
          <p:blipFill>
            <a:blip r:embed="rId24"/>
            <a:stretch>
              <a:fillRect/>
            </a:stretch>
          </p:blipFill>
          <p:spPr>
            <a:xfrm>
              <a:off x="306051" y="553752"/>
              <a:ext cx="2160000" cy="1233910"/>
            </a:xfrm>
            <a:prstGeom prst="rect">
              <a:avLst/>
            </a:prstGeom>
          </p:spPr>
        </p:pic>
        <p:grpSp>
          <p:nvGrpSpPr>
            <p:cNvPr id="202" name="组合 201">
              <a:extLst>
                <a:ext uri="{FF2B5EF4-FFF2-40B4-BE49-F238E27FC236}">
                  <a16:creationId xmlns:a16="http://schemas.microsoft.com/office/drawing/2014/main" id="{0FF83345-4EB2-41DB-9888-BCD65C2BEC0E}"/>
                </a:ext>
              </a:extLst>
            </p:cNvPr>
            <p:cNvGrpSpPr/>
            <p:nvPr/>
          </p:nvGrpSpPr>
          <p:grpSpPr>
            <a:xfrm>
              <a:off x="433202" y="551006"/>
              <a:ext cx="1915675" cy="1189617"/>
              <a:chOff x="7217718" y="5888422"/>
              <a:chExt cx="1915675" cy="1189617"/>
            </a:xfrm>
          </p:grpSpPr>
          <p:grpSp>
            <p:nvGrpSpPr>
              <p:cNvPr id="203" name="组合 202">
                <a:extLst>
                  <a:ext uri="{FF2B5EF4-FFF2-40B4-BE49-F238E27FC236}">
                    <a16:creationId xmlns:a16="http://schemas.microsoft.com/office/drawing/2014/main" id="{887D635E-1A1E-4870-B473-F04A3F915DF1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205" name="文本框 204">
                  <a:extLst>
                    <a:ext uri="{FF2B5EF4-FFF2-40B4-BE49-F238E27FC236}">
                      <a16:creationId xmlns:a16="http://schemas.microsoft.com/office/drawing/2014/main" id="{BD31457E-916B-4795-92D3-486098FA3B09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(n=615)</a:t>
                  </a:r>
                </a:p>
                <a:p>
                  <a:r>
                    <a:rPr lang="en-US" altLang="zh-CN" sz="800" b="1" dirty="0"/>
                    <a:t>High expression (n=379)</a:t>
                  </a:r>
                  <a:endParaRPr lang="zh-CN" altLang="en-US" sz="800" b="1" dirty="0"/>
                </a:p>
              </p:txBody>
            </p:sp>
            <p:sp>
              <p:nvSpPr>
                <p:cNvPr id="206" name="矩形 205">
                  <a:extLst>
                    <a:ext uri="{FF2B5EF4-FFF2-40B4-BE49-F238E27FC236}">
                      <a16:creationId xmlns:a16="http://schemas.microsoft.com/office/drawing/2014/main" id="{202DA538-2803-462D-9FAC-0D95255F1061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07" name="矩形 206">
                  <a:extLst>
                    <a:ext uri="{FF2B5EF4-FFF2-40B4-BE49-F238E27FC236}">
                      <a16:creationId xmlns:a16="http://schemas.microsoft.com/office/drawing/2014/main" id="{8D962D1A-8E18-4516-B4F5-EFDA25E5E856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04" name="文本框 203">
                <a:extLst>
                  <a:ext uri="{FF2B5EF4-FFF2-40B4-BE49-F238E27FC236}">
                    <a16:creationId xmlns:a16="http://schemas.microsoft.com/office/drawing/2014/main" id="{AF5C8D1C-15EF-4A87-852F-BB81FE119AAD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.068</a:t>
                </a:r>
                <a:endParaRPr lang="zh-CN" altLang="en-US" sz="800" b="1" dirty="0"/>
              </a:p>
            </p:txBody>
          </p:sp>
        </p:grpSp>
        <p:pic>
          <p:nvPicPr>
            <p:cNvPr id="209" name="图片 208">
              <a:extLst>
                <a:ext uri="{FF2B5EF4-FFF2-40B4-BE49-F238E27FC236}">
                  <a16:creationId xmlns:a16="http://schemas.microsoft.com/office/drawing/2014/main" id="{7A9F5184-4399-420C-8B8A-48A475029F2B}"/>
                </a:ext>
              </a:extLst>
            </p:cNvPr>
            <p:cNvPicPr>
              <a:picLocks noChangeAspect="1"/>
            </p:cNvPicPr>
            <p:nvPr/>
          </p:nvPicPr>
          <p:blipFill>
            <a:blip r:embed="rId25"/>
            <a:stretch>
              <a:fillRect/>
            </a:stretch>
          </p:blipFill>
          <p:spPr>
            <a:xfrm>
              <a:off x="2492070" y="555156"/>
              <a:ext cx="2160000" cy="1233910"/>
            </a:xfrm>
            <a:prstGeom prst="rect">
              <a:avLst/>
            </a:prstGeom>
          </p:spPr>
        </p:pic>
        <p:grpSp>
          <p:nvGrpSpPr>
            <p:cNvPr id="210" name="组合 209">
              <a:extLst>
                <a:ext uri="{FF2B5EF4-FFF2-40B4-BE49-F238E27FC236}">
                  <a16:creationId xmlns:a16="http://schemas.microsoft.com/office/drawing/2014/main" id="{21E920CA-9EFE-4ABC-853D-9B13AEEAE2A1}"/>
                </a:ext>
              </a:extLst>
            </p:cNvPr>
            <p:cNvGrpSpPr/>
            <p:nvPr/>
          </p:nvGrpSpPr>
          <p:grpSpPr>
            <a:xfrm>
              <a:off x="2590694" y="550318"/>
              <a:ext cx="1915675" cy="1189617"/>
              <a:chOff x="7217718" y="5888422"/>
              <a:chExt cx="1915675" cy="1189617"/>
            </a:xfrm>
          </p:grpSpPr>
          <p:grpSp>
            <p:nvGrpSpPr>
              <p:cNvPr id="211" name="组合 210">
                <a:extLst>
                  <a:ext uri="{FF2B5EF4-FFF2-40B4-BE49-F238E27FC236}">
                    <a16:creationId xmlns:a16="http://schemas.microsoft.com/office/drawing/2014/main" id="{D54DB4FB-1DB0-47C6-A60B-B2B93FB5011D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213" name="文本框 212">
                  <a:extLst>
                    <a:ext uri="{FF2B5EF4-FFF2-40B4-BE49-F238E27FC236}">
                      <a16:creationId xmlns:a16="http://schemas.microsoft.com/office/drawing/2014/main" id="{C7115B4E-C2CB-4B67-BBF9-2588A640890C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(n=400)</a:t>
                  </a:r>
                </a:p>
                <a:p>
                  <a:r>
                    <a:rPr lang="en-US" altLang="zh-CN" sz="800" b="1" dirty="0"/>
                    <a:t>High expression (n=100)</a:t>
                  </a:r>
                  <a:endParaRPr lang="zh-CN" altLang="en-US" sz="800" b="1" dirty="0"/>
                </a:p>
              </p:txBody>
            </p:sp>
            <p:sp>
              <p:nvSpPr>
                <p:cNvPr id="214" name="矩形 213">
                  <a:extLst>
                    <a:ext uri="{FF2B5EF4-FFF2-40B4-BE49-F238E27FC236}">
                      <a16:creationId xmlns:a16="http://schemas.microsoft.com/office/drawing/2014/main" id="{7CBF278D-43B2-44E2-8F43-4A5135838127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15" name="矩形 214">
                  <a:extLst>
                    <a:ext uri="{FF2B5EF4-FFF2-40B4-BE49-F238E27FC236}">
                      <a16:creationId xmlns:a16="http://schemas.microsoft.com/office/drawing/2014/main" id="{8208150D-A4A4-46BE-941F-CDD681B20A26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212" name="文本框 211">
                <a:extLst>
                  <a:ext uri="{FF2B5EF4-FFF2-40B4-BE49-F238E27FC236}">
                    <a16:creationId xmlns:a16="http://schemas.microsoft.com/office/drawing/2014/main" id="{BBA3C891-9906-47EF-9A3B-C50281F41456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000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0000"/>
                    </a:solidFill>
                    <a:latin typeface="Arial" panose="020B0604020202020204" pitchFamily="34" charset="0"/>
                  </a:rPr>
                  <a:t>.056</a:t>
                </a:r>
                <a:endParaRPr lang="zh-CN" altLang="en-US" sz="800" b="1" dirty="0"/>
              </a:p>
            </p:txBody>
          </p:sp>
        </p:grpSp>
        <p:pic>
          <p:nvPicPr>
            <p:cNvPr id="217" name="图片 216">
              <a:extLst>
                <a:ext uri="{FF2B5EF4-FFF2-40B4-BE49-F238E27FC236}">
                  <a16:creationId xmlns:a16="http://schemas.microsoft.com/office/drawing/2014/main" id="{CB9563F0-634A-4BC1-A8E2-EEEABF4D9AA5}"/>
                </a:ext>
              </a:extLst>
            </p:cNvPr>
            <p:cNvPicPr>
              <a:picLocks noChangeAspect="1"/>
            </p:cNvPicPr>
            <p:nvPr/>
          </p:nvPicPr>
          <p:blipFill>
            <a:blip r:embed="rId26"/>
            <a:stretch>
              <a:fillRect/>
            </a:stretch>
          </p:blipFill>
          <p:spPr>
            <a:xfrm>
              <a:off x="4670478" y="557206"/>
              <a:ext cx="2160000" cy="1227512"/>
            </a:xfrm>
            <a:prstGeom prst="rect">
              <a:avLst/>
            </a:prstGeom>
          </p:spPr>
        </p:pic>
        <p:grpSp>
          <p:nvGrpSpPr>
            <p:cNvPr id="121" name="组合 120">
              <a:extLst>
                <a:ext uri="{FF2B5EF4-FFF2-40B4-BE49-F238E27FC236}">
                  <a16:creationId xmlns:a16="http://schemas.microsoft.com/office/drawing/2014/main" id="{724106F7-1D18-4F3E-A503-4C4BF849BB2E}"/>
                </a:ext>
              </a:extLst>
            </p:cNvPr>
            <p:cNvGrpSpPr/>
            <p:nvPr/>
          </p:nvGrpSpPr>
          <p:grpSpPr>
            <a:xfrm>
              <a:off x="4801062" y="546510"/>
              <a:ext cx="1915675" cy="1189617"/>
              <a:chOff x="7217718" y="5888422"/>
              <a:chExt cx="1915675" cy="1189617"/>
            </a:xfrm>
          </p:grpSpPr>
          <p:grpSp>
            <p:nvGrpSpPr>
              <p:cNvPr id="36" name="组合 35">
                <a:extLst>
                  <a:ext uri="{FF2B5EF4-FFF2-40B4-BE49-F238E27FC236}">
                    <a16:creationId xmlns:a16="http://schemas.microsoft.com/office/drawing/2014/main" id="{F28EE729-FDE3-4DB7-A567-72316CAD3D16}"/>
                  </a:ext>
                </a:extLst>
              </p:cNvPr>
              <p:cNvGrpSpPr/>
              <p:nvPr/>
            </p:nvGrpSpPr>
            <p:grpSpPr>
              <a:xfrm>
                <a:off x="7899658" y="5888422"/>
                <a:ext cx="1233735" cy="338554"/>
                <a:chOff x="5546252" y="10681834"/>
                <a:chExt cx="1233735" cy="338554"/>
              </a:xfrm>
            </p:grpSpPr>
            <p:sp>
              <p:nvSpPr>
                <p:cNvPr id="37" name="文本框 36">
                  <a:extLst>
                    <a:ext uri="{FF2B5EF4-FFF2-40B4-BE49-F238E27FC236}">
                      <a16:creationId xmlns:a16="http://schemas.microsoft.com/office/drawing/2014/main" id="{FA042EAA-B56A-4EC2-870D-35DEC8031CC7}"/>
                    </a:ext>
                  </a:extLst>
                </p:cNvPr>
                <p:cNvSpPr txBox="1"/>
                <p:nvPr/>
              </p:nvSpPr>
              <p:spPr>
                <a:xfrm>
                  <a:off x="5578172" y="10681834"/>
                  <a:ext cx="1201815" cy="33855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altLang="zh-CN" sz="800" b="1" dirty="0"/>
                    <a:t>Low expression (n=353)</a:t>
                  </a:r>
                </a:p>
                <a:p>
                  <a:r>
                    <a:rPr lang="en-US" altLang="zh-CN" sz="800" b="1" dirty="0"/>
                    <a:t>High expression (n=141)</a:t>
                  </a:r>
                  <a:endParaRPr lang="zh-CN" altLang="en-US" sz="800" b="1" dirty="0"/>
                </a:p>
              </p:txBody>
            </p:sp>
            <p:sp>
              <p:nvSpPr>
                <p:cNvPr id="38" name="矩形 37">
                  <a:extLst>
                    <a:ext uri="{FF2B5EF4-FFF2-40B4-BE49-F238E27FC236}">
                      <a16:creationId xmlns:a16="http://schemas.microsoft.com/office/drawing/2014/main" id="{50121F6E-33B0-4A0C-8269-216D3BDC0331}"/>
                    </a:ext>
                  </a:extLst>
                </p:cNvPr>
                <p:cNvSpPr/>
                <p:nvPr/>
              </p:nvSpPr>
              <p:spPr>
                <a:xfrm>
                  <a:off x="5546252" y="10762899"/>
                  <a:ext cx="108000" cy="720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" name="矩形 38">
                  <a:extLst>
                    <a:ext uri="{FF2B5EF4-FFF2-40B4-BE49-F238E27FC236}">
                      <a16:creationId xmlns:a16="http://schemas.microsoft.com/office/drawing/2014/main" id="{CA76BAD6-DEBB-467B-97A2-FC150FC422D2}"/>
                    </a:ext>
                  </a:extLst>
                </p:cNvPr>
                <p:cNvSpPr/>
                <p:nvPr/>
              </p:nvSpPr>
              <p:spPr>
                <a:xfrm>
                  <a:off x="5546252" y="10880374"/>
                  <a:ext cx="108000" cy="72000"/>
                </a:xfrm>
                <a:prstGeom prst="rect">
                  <a:avLst/>
                </a:prstGeom>
                <a:solidFill>
                  <a:srgbClr val="F2D7F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6" name="文本框 45">
                <a:extLst>
                  <a:ext uri="{FF2B5EF4-FFF2-40B4-BE49-F238E27FC236}">
                    <a16:creationId xmlns:a16="http://schemas.microsoft.com/office/drawing/2014/main" id="{54864BCA-85F6-4F84-9A38-D8672A7C7307}"/>
                  </a:ext>
                </a:extLst>
              </p:cNvPr>
              <p:cNvSpPr txBox="1"/>
              <p:nvPr/>
            </p:nvSpPr>
            <p:spPr>
              <a:xfrm>
                <a:off x="7217718" y="6862595"/>
                <a:ext cx="972457" cy="2154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altLang="zh-CN" sz="800" b="1" i="1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P</a:t>
                </a:r>
                <a:r>
                  <a:rPr lang="en-US" altLang="zh-CN" sz="800" b="1" i="0" dirty="0">
                    <a:solidFill>
                      <a:srgbClr val="0070C0"/>
                    </a:solidFill>
                    <a:effectLst/>
                    <a:latin typeface="Arial" panose="020B0604020202020204" pitchFamily="34" charset="0"/>
                  </a:rPr>
                  <a:t>= 0</a:t>
                </a:r>
                <a:r>
                  <a:rPr lang="en-US" altLang="zh-CN" sz="800" b="1" dirty="0">
                    <a:solidFill>
                      <a:srgbClr val="0070C0"/>
                    </a:solidFill>
                    <a:latin typeface="Arial" panose="020B0604020202020204" pitchFamily="34" charset="0"/>
                  </a:rPr>
                  <a:t>.00062</a:t>
                </a:r>
                <a:endParaRPr lang="zh-CN" altLang="en-US" sz="800" b="1" dirty="0">
                  <a:solidFill>
                    <a:srgbClr val="0070C0"/>
                  </a:solidFill>
                </a:endParaRPr>
              </a:p>
            </p:txBody>
          </p:sp>
        </p:grpSp>
      </p:grpSp>
      <p:sp>
        <p:nvSpPr>
          <p:cNvPr id="189" name="文本框 188">
            <a:extLst>
              <a:ext uri="{FF2B5EF4-FFF2-40B4-BE49-F238E27FC236}">
                <a16:creationId xmlns:a16="http://schemas.microsoft.com/office/drawing/2014/main" id="{6794286C-F0F0-4341-8441-B4AEEBE2718C}"/>
              </a:ext>
            </a:extLst>
          </p:cNvPr>
          <p:cNvSpPr txBox="1"/>
          <p:nvPr/>
        </p:nvSpPr>
        <p:spPr>
          <a:xfrm>
            <a:off x="-64022" y="-36090"/>
            <a:ext cx="1799831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SI-Figure S2 </a:t>
            </a:r>
            <a:endParaRPr lang="zh-CN" altLang="en-US" sz="1200" dirty="0"/>
          </a:p>
        </p:txBody>
      </p:sp>
    </p:spTree>
    <p:extLst>
      <p:ext uri="{BB962C8B-B14F-4D97-AF65-F5344CB8AC3E}">
        <p14:creationId xmlns:p14="http://schemas.microsoft.com/office/powerpoint/2010/main" val="38969208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481</Words>
  <Application>Microsoft Office PowerPoint</Application>
  <PresentationFormat>Widescreen</PresentationFormat>
  <Paragraphs>88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等线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He Jian</dc:creator>
  <cp:lastModifiedBy>MDPI-36</cp:lastModifiedBy>
  <cp:revision>41</cp:revision>
  <dcterms:created xsi:type="dcterms:W3CDTF">2021-08-30T01:50:34Z</dcterms:created>
  <dcterms:modified xsi:type="dcterms:W3CDTF">2021-10-20T14:16:09Z</dcterms:modified>
</cp:coreProperties>
</file>