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ley Katherine Dores" initials="AKD" lastIdx="1" clrIdx="0">
    <p:extLst>
      <p:ext uri="{19B8F6BF-5375-455C-9EA6-DF929625EA0E}">
        <p15:presenceInfo xmlns:p15="http://schemas.microsoft.com/office/powerpoint/2012/main" userId="Ashley Katherine Dor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2714" autoAdjust="0"/>
  </p:normalViewPr>
  <p:slideViewPr>
    <p:cSldViewPr snapToGrid="0">
      <p:cViewPr varScale="1">
        <p:scale>
          <a:sx n="79" d="100"/>
          <a:sy n="79" d="100"/>
        </p:scale>
        <p:origin x="84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.MSc%20Thesis%20Project\6.MSc%20Thesis%20Dissertation\5.Results\2.Vetted%20Estimates_2020_Nov%2030\1.Figures_Main_USE_FINAL_6215_AKD_2020_Dec%2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.MSc%20Thesis%20Project\6.MSc%20Thesis%20Dissertation\5.Results\2.Vetted%20Estimates_2020_Nov%2030\1.Figures_Main_USE_FINAL_6215_AKD_2020_Dec%2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.MSc%20Thesis%20Project\6.MSc%20Thesis%20Dissertation\5.Results\2.Vetted%20Estimates_2020_Nov%2030\1.Figures_Main_USE_FINAL_6215_AKD_2020_Dec%20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.MSc%20Thesis%20Project\6.MSc%20Thesis%20Dissertation\5.Results\2.Vetted%20Estimates_2020_Nov%2030\1.Figures_Main_USE_FINAL_6215_AKD_2020_Dec%20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1" i="0" u="none" strike="noStrike" baseline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PM</a:t>
            </a:r>
            <a:r>
              <a:rPr lang="en-US" sz="1200" b="1" i="0" u="none" strike="noStrike" baseline="-250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2.5</a:t>
            </a:r>
            <a:endParaRPr lang="en-US" sz="1200" b="1" dirty="0">
              <a:solidFill>
                <a:schemeClr val="tx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'Mean OAP_Dep'!$BE$5</c:f>
              <c:strCache>
                <c:ptCount val="1"/>
                <c:pt idx="0">
                  <c:v>Overall PM2.5</c:v>
                </c:pt>
              </c:strCache>
            </c:strRef>
          </c:tx>
          <c:spPr>
            <a:pattFill prst="divot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'Mean OAP_Dep'!$BD$6:$BD$11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'Mean OAP_Dep'!$BE$6:$BE$11</c:f>
              <c:numCache>
                <c:formatCode>General</c:formatCode>
                <c:ptCount val="6"/>
                <c:pt idx="0">
                  <c:v>6.9589610000000004</c:v>
                </c:pt>
                <c:pt idx="1">
                  <c:v>6.6597119999999999</c:v>
                </c:pt>
                <c:pt idx="2">
                  <c:v>6.7700240000000003</c:v>
                </c:pt>
                <c:pt idx="3">
                  <c:v>6.7946020000000003</c:v>
                </c:pt>
                <c:pt idx="4">
                  <c:v>6.7426069999999996</c:v>
                </c:pt>
                <c:pt idx="5">
                  <c:v>5.5700190000000003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5C-4F9E-B44F-97478EE383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9167120"/>
        <c:axId val="659168400"/>
      </c:barChart>
      <c:catAx>
        <c:axId val="659167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Sample 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59168400"/>
        <c:crosses val="autoZero"/>
        <c:auto val="1"/>
        <c:lblAlgn val="ctr"/>
        <c:lblOffset val="100"/>
        <c:noMultiLvlLbl val="0"/>
      </c:catAx>
      <c:valAx>
        <c:axId val="659168400"/>
        <c:scaling>
          <c:orientation val="minMax"/>
          <c:max val="12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Annual Average Concentration (</a:t>
                </a:r>
                <a:r>
                  <a:rPr lang="en-CA" sz="1100" b="1" dirty="0">
                    <a:solidFill>
                      <a:schemeClr val="tx1"/>
                    </a:solidFill>
                    <a:effectLst/>
                    <a:latin typeface="Palatino Linotype" panose="02040502050505030304" pitchFamily="18" charset="0"/>
                  </a:rPr>
                  <a:t>µg/m</a:t>
                </a:r>
                <a:r>
                  <a:rPr lang="en-CA" sz="1100" b="1" baseline="30000" dirty="0">
                    <a:solidFill>
                      <a:schemeClr val="tx1"/>
                    </a:solidFill>
                    <a:effectLst/>
                    <a:latin typeface="Palatino Linotype" panose="02040502050505030304" pitchFamily="18" charset="0"/>
                  </a:rPr>
                  <a:t>3</a:t>
                </a:r>
                <a:r>
                  <a:rPr lang="en-CA" sz="1100" b="1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5916712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1" i="0" u="none" strike="noStrike" baseline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O</a:t>
            </a:r>
            <a:r>
              <a:rPr lang="en-US" sz="1200" b="1" i="0" u="none" strike="noStrike" baseline="-250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3</a:t>
            </a:r>
            <a:endParaRPr lang="en-US" sz="1200" b="1" dirty="0">
              <a:solidFill>
                <a:schemeClr val="tx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'Mean OAP_Dep'!$BE$17</c:f>
              <c:strCache>
                <c:ptCount val="1"/>
                <c:pt idx="0">
                  <c:v>Overall O3</c:v>
                </c:pt>
              </c:strCache>
            </c:strRef>
          </c:tx>
          <c:spPr>
            <a:pattFill prst="smConfetti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'Mean OAP_Dep'!$BD$18:$BD$23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'Mean OAP_Dep'!$BE$18:$BE$23</c:f>
              <c:numCache>
                <c:formatCode>General</c:formatCode>
                <c:ptCount val="6"/>
                <c:pt idx="0">
                  <c:v>33.084094999999998</c:v>
                </c:pt>
                <c:pt idx="1">
                  <c:v>37.173296000000001</c:v>
                </c:pt>
                <c:pt idx="2">
                  <c:v>34.303643999999998</c:v>
                </c:pt>
                <c:pt idx="3">
                  <c:v>33.938656999999999</c:v>
                </c:pt>
                <c:pt idx="4">
                  <c:v>33.924765999999998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A8-4E20-B4F2-320A61B1D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0057080"/>
        <c:axId val="670057400"/>
      </c:barChart>
      <c:catAx>
        <c:axId val="670057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Sample 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70057400"/>
        <c:crosses val="autoZero"/>
        <c:auto val="1"/>
        <c:lblAlgn val="ctr"/>
        <c:lblOffset val="100"/>
        <c:noMultiLvlLbl val="0"/>
      </c:catAx>
      <c:valAx>
        <c:axId val="670057400"/>
        <c:scaling>
          <c:orientation val="minMax"/>
          <c:max val="6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 baseline="0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 Annual Average Concentration (ppb)</a:t>
                </a:r>
                <a:endParaRPr lang="en-CA" sz="1100" b="1" dirty="0">
                  <a:solidFill>
                    <a:schemeClr val="tx1"/>
                  </a:solidFill>
                  <a:latin typeface="Palatino Linotype" panose="0204050205050503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7005708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1" i="0" u="none" strike="noStrike" baseline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SO</a:t>
            </a:r>
            <a:r>
              <a:rPr lang="en-US" sz="1200" b="1" i="0" u="none" strike="noStrike" baseline="-250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2</a:t>
            </a:r>
            <a:endParaRPr lang="en-US" sz="1200" b="1" dirty="0">
              <a:solidFill>
                <a:schemeClr val="tx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'Mean OAP_Dep'!$BE$28</c:f>
              <c:strCache>
                <c:ptCount val="1"/>
                <c:pt idx="0">
                  <c:v>Overall SO2</c:v>
                </c:pt>
              </c:strCache>
            </c:strRef>
          </c:tx>
          <c:spPr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'Mean OAP_Dep'!$BD$29:$BD$34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'Mean OAP_Dep'!$BE$29:$BE$34</c:f>
              <c:numCache>
                <c:formatCode>General</c:formatCode>
                <c:ptCount val="6"/>
                <c:pt idx="0">
                  <c:v>0.35963099999999998</c:v>
                </c:pt>
                <c:pt idx="1">
                  <c:v>0.358821</c:v>
                </c:pt>
                <c:pt idx="2">
                  <c:v>0.331231</c:v>
                </c:pt>
                <c:pt idx="3">
                  <c:v>0.314052</c:v>
                </c:pt>
                <c:pt idx="4">
                  <c:v>0.34177000000000002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EE-482B-8E3F-AA111C28E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2600720"/>
        <c:axId val="682599120"/>
      </c:barChart>
      <c:catAx>
        <c:axId val="682600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Sample 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2599120"/>
        <c:crosses val="autoZero"/>
        <c:auto val="1"/>
        <c:lblAlgn val="ctr"/>
        <c:lblOffset val="100"/>
        <c:noMultiLvlLbl val="0"/>
      </c:catAx>
      <c:valAx>
        <c:axId val="682599120"/>
        <c:scaling>
          <c:orientation val="minMax"/>
          <c:max val="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Annual Average Concentration (ppb)</a:t>
                </a:r>
              </a:p>
            </c:rich>
          </c:tx>
          <c:layout>
            <c:manualLayout>
              <c:xMode val="edge"/>
              <c:yMode val="edge"/>
              <c:x val="2.2916666666666665E-2"/>
              <c:y val="0.185342373869932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260072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200" b="1" i="0" u="none" strike="noStrike" baseline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NO</a:t>
            </a:r>
            <a:r>
              <a:rPr lang="en-US" sz="1200" b="1" i="0" u="none" strike="noStrike" baseline="-250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2</a:t>
            </a:r>
            <a:endParaRPr lang="en-US" sz="1200" b="1" dirty="0">
              <a:solidFill>
                <a:schemeClr val="tx1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'Mean OAP_Dep'!$BE$39</c:f>
              <c:strCache>
                <c:ptCount val="1"/>
                <c:pt idx="0">
                  <c:v>Overall NO2</c:v>
                </c:pt>
              </c:strCache>
            </c:strRef>
          </c:tx>
          <c:spPr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'Mean OAP_Dep'!$BD$40:$BD$45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'Mean OAP_Dep'!$BE$40:$BE$45</c:f>
              <c:numCache>
                <c:formatCode>General</c:formatCode>
                <c:ptCount val="6"/>
                <c:pt idx="0">
                  <c:v>9.5929669999999998</c:v>
                </c:pt>
                <c:pt idx="1">
                  <c:v>9.0137339999999995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6A-4223-92BA-0FC0C7B77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8023120"/>
        <c:axId val="668024080"/>
      </c:barChart>
      <c:catAx>
        <c:axId val="668023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Sample 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8024080"/>
        <c:crosses val="autoZero"/>
        <c:auto val="1"/>
        <c:lblAlgn val="ctr"/>
        <c:lblOffset val="100"/>
        <c:noMultiLvlLbl val="0"/>
      </c:catAx>
      <c:valAx>
        <c:axId val="668024080"/>
        <c:scaling>
          <c:orientation val="minMax"/>
          <c:max val="2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100" b="1" dirty="0">
                    <a:solidFill>
                      <a:schemeClr val="tx1"/>
                    </a:solidFill>
                    <a:latin typeface="Palatino Linotype" panose="02040502050505030304" pitchFamily="18" charset="0"/>
                    <a:cs typeface="Times New Roman" panose="02020603050405020304" pitchFamily="18" charset="0"/>
                  </a:rPr>
                  <a:t>Annual Average Concentration (ppb)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802312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40B2F-E195-4942-98C5-D8A64B6EC4F7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46027-451F-4165-9414-03509EEFD0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9602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S1.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Annual average concentration of PM</a:t>
            </a:r>
            <a:r>
              <a:rPr lang="en-US" sz="1800" b="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2.5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</a:t>
            </a:r>
            <a:r>
              <a:rPr lang="en-US" sz="1800" b="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SO</a:t>
            </a:r>
            <a:r>
              <a:rPr lang="en-US" sz="1800" b="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 NO</a:t>
            </a:r>
            <a:r>
              <a:rPr lang="en-US" sz="1800" b="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guidelines of the annual average concentration: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PM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2.5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&lt;10 µg/m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&lt;47 ppb, SO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&lt;7.0 ppb, and NO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&lt;19.5 ppb</a:t>
            </a: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F46027-451F-4165-9414-03509EEFD053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211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7F42-B431-43B6-814E-6468A6EE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0DEA23-B16A-46C1-BF66-D932AD852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CF770-092D-49D6-8C57-DDABF6DF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2AA70-B30A-4D9D-AF51-C9D065FD1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DA1D2-EFB9-48FF-BB58-3D14F008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627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1CB5-7E2A-47BB-9CC9-F3D2BAF86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DA4CA9-B4AD-47F5-9A1A-A81053522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4F30C-FCE7-4AF2-A53E-078DBF5B2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86F4F-A26D-411F-9C32-A9D1D0EBA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603D0-B067-4F17-B667-DFA90C4F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799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F95B6D-9FE8-4D79-9C7D-EBA1B6FAAD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9AB53C-4866-48B7-8E86-1C97BD1974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30DF1-0EE1-4C97-8ABA-4BEEE46B9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A0A4E-CBAF-4382-A791-D51A085E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6904A-D46E-482D-AB49-E156048B2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855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34B2F-E56D-43E8-924D-B6E359A7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C640E-3FDD-4558-A4C4-27FF19447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D3294-4735-4D85-8DB3-8B6DF4F96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AFE88-F16D-4155-8950-1F0DBE2D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D500A-CA44-44B7-BFC1-51CDBA75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6884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3104E-7297-455A-A586-63582FF4C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70841-C04B-4519-BAE5-5B8BD8A5D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41233-F545-40B6-AD29-3D67A977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3D2CE-8B69-4062-8A90-59EE4DA1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E6CAA-C186-4CD8-BEED-2B34F156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9382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4EFD8-6D64-4412-9A36-5BABC4702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E4899-FE92-4FCF-A2A5-F365EA896D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C83DC-7A5C-4C70-A1D3-7A7B7A44B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C232E-E23A-4612-9046-580F5A17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EBA7A-3F46-47EB-9D7F-E8290814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34D66-BB21-4CBE-B75E-19EEFBC9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818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ECD84-CFEA-4145-ADB5-42E243ACA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DEC4D-E5DE-4631-894D-5A9E20DC9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1A03B-AFF2-4ECA-964B-BC963B148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B72F2-7C21-47E5-8967-8424ED842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61E053-8DC6-4B78-84F0-53F08A2ED9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6DB884-1F3D-414B-B25B-C19E397CD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720072-67CD-4070-B76E-2DA1A923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0973A-17EC-4A17-947F-4F172CD3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293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875D-EC1F-4736-A21F-B516FF9A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599723-EFB9-4F49-BB53-0518A19E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AA33A-5B12-42D6-9AF5-E6467C8C2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D5A57-D375-4B1F-AA0F-96D1F0DF7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85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7D45E-1C11-4223-8BAC-A99AAE89A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068029-4181-411C-9A92-C3A116C76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CB5A4-8844-428F-A201-2CB64A1F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946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59B7D-36AE-4AB2-9530-1C3AB2794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95AC2E-DC92-4E69-A98B-ACC484D67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E7225D-DEF6-461D-8856-8F9A3833B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C4B4F-633E-44A5-A6FB-495072AA6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0DB3D-C1D2-4C79-B62E-B0A4FE0D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AB34C-EE95-449B-8AE1-A78907DE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5151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5378-1731-4A0B-9405-2E90448FE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E6C65C-CEBC-4043-8BDC-365D157D0A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0AACC9-8F0E-4C58-8CB5-B9A8BB739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B556F-C358-4C2F-8388-A3423DC47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3724E-88F5-48B1-AE0A-07280BBF6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F48F3-2130-483F-9A6C-81F6D415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433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244CB-9F29-401E-B6CF-DF1FE767D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8FAFF-AD00-48C2-87B0-5769B25EF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59A5A-E7BF-44F3-894F-F17275E83A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242E7-FF54-4D20-B7C3-568DB0C9AB3A}" type="datetimeFigureOut">
              <a:rPr lang="en-CA" smtClean="0"/>
              <a:t>2021-03-01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2AC8A-80C6-48D1-B607-4AE061928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0C613-97D2-4D2F-9C42-620468E04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D944-F352-4065-A9CD-9EAEB69BEA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570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8D0C010-70C7-4B16-AB2C-AF70D65EFF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754779"/>
              </p:ext>
            </p:extLst>
          </p:nvPr>
        </p:nvGraphicFramePr>
        <p:xfrm>
          <a:off x="0" y="0"/>
          <a:ext cx="6096000" cy="344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DC7A3FD-0ECE-4183-AAD7-9BBEABCB19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794962"/>
              </p:ext>
            </p:extLst>
          </p:nvPr>
        </p:nvGraphicFramePr>
        <p:xfrm>
          <a:off x="6096000" y="-1"/>
          <a:ext cx="6096000" cy="3443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FF8B94E-82B7-4B92-BAF8-B2529CBD34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299609"/>
              </p:ext>
            </p:extLst>
          </p:nvPr>
        </p:nvGraphicFramePr>
        <p:xfrm>
          <a:off x="0" y="3443578"/>
          <a:ext cx="6096000" cy="3414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D250F21-EF4A-43CE-BFA9-125D1A87A8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4259334"/>
              </p:ext>
            </p:extLst>
          </p:nvPr>
        </p:nvGraphicFramePr>
        <p:xfrm>
          <a:off x="6096000" y="3443578"/>
          <a:ext cx="6096000" cy="3414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2476DB-8D1F-4E6F-AAFE-8E33AA38551B}"/>
              </a:ext>
            </a:extLst>
          </p:cNvPr>
          <p:cNvCxnSpPr/>
          <p:nvPr/>
        </p:nvCxnSpPr>
        <p:spPr>
          <a:xfrm>
            <a:off x="561975" y="4199501"/>
            <a:ext cx="538638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F06BDC-A951-4992-9EE6-44D5597E13BE}"/>
              </a:ext>
            </a:extLst>
          </p:cNvPr>
          <p:cNvCxnSpPr/>
          <p:nvPr/>
        </p:nvCxnSpPr>
        <p:spPr>
          <a:xfrm>
            <a:off x="628650" y="855538"/>
            <a:ext cx="531971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6872B23-E3D2-477A-968D-9389096F6AD2}"/>
              </a:ext>
            </a:extLst>
          </p:cNvPr>
          <p:cNvCxnSpPr/>
          <p:nvPr/>
        </p:nvCxnSpPr>
        <p:spPr>
          <a:xfrm>
            <a:off x="6772275" y="981075"/>
            <a:ext cx="5276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B3C3AFB-1657-403B-8C86-020A272C5FBC}"/>
              </a:ext>
            </a:extLst>
          </p:cNvPr>
          <p:cNvCxnSpPr/>
          <p:nvPr/>
        </p:nvCxnSpPr>
        <p:spPr>
          <a:xfrm>
            <a:off x="6772275" y="4419600"/>
            <a:ext cx="5276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978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86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Katherine Dores</dc:creator>
  <cp:lastModifiedBy>Ashley K. Dores</cp:lastModifiedBy>
  <cp:revision>766</cp:revision>
  <dcterms:created xsi:type="dcterms:W3CDTF">2020-12-02T19:13:27Z</dcterms:created>
  <dcterms:modified xsi:type="dcterms:W3CDTF">2021-03-01T21:38:18Z</dcterms:modified>
</cp:coreProperties>
</file>