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6"/>
  </p:normalViewPr>
  <p:slideViewPr>
    <p:cSldViewPr>
      <p:cViewPr>
        <p:scale>
          <a:sx n="100" d="100"/>
          <a:sy n="100" d="100"/>
        </p:scale>
        <p:origin x="163" y="-6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EBCC-B83B-442E-A5F4-BC229EDD5614}" type="datetimeFigureOut">
              <a:rPr lang="it-IT" smtClean="0"/>
              <a:t>19/08/2022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2BDC-8FCD-4B8A-B374-190CBF96052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1447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EBCC-B83B-442E-A5F4-BC229EDD5614}" type="datetimeFigureOut">
              <a:rPr lang="it-IT" smtClean="0"/>
              <a:t>19/08/2022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2BDC-8FCD-4B8A-B374-190CBF96052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9044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EBCC-B83B-442E-A5F4-BC229EDD5614}" type="datetimeFigureOut">
              <a:rPr lang="it-IT" smtClean="0"/>
              <a:t>19/08/2022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2BDC-8FCD-4B8A-B374-190CBF96052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055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EBCC-B83B-442E-A5F4-BC229EDD5614}" type="datetimeFigureOut">
              <a:rPr lang="it-IT" smtClean="0"/>
              <a:t>19/08/2022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2BDC-8FCD-4B8A-B374-190CBF96052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534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EBCC-B83B-442E-A5F4-BC229EDD5614}" type="datetimeFigureOut">
              <a:rPr lang="it-IT" smtClean="0"/>
              <a:t>19/08/2022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2BDC-8FCD-4B8A-B374-190CBF96052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510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EBCC-B83B-442E-A5F4-BC229EDD5614}" type="datetimeFigureOut">
              <a:rPr lang="it-IT" smtClean="0"/>
              <a:t>19/08/2022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2BDC-8FCD-4B8A-B374-190CBF96052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5478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EBCC-B83B-442E-A5F4-BC229EDD5614}" type="datetimeFigureOut">
              <a:rPr lang="it-IT" smtClean="0"/>
              <a:t>19/08/2022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2BDC-8FCD-4B8A-B374-190CBF96052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8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EBCC-B83B-442E-A5F4-BC229EDD5614}" type="datetimeFigureOut">
              <a:rPr lang="it-IT" smtClean="0"/>
              <a:t>19/08/2022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2BDC-8FCD-4B8A-B374-190CBF96052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8819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EBCC-B83B-442E-A5F4-BC229EDD5614}" type="datetimeFigureOut">
              <a:rPr lang="it-IT" smtClean="0"/>
              <a:t>19/08/2022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2BDC-8FCD-4B8A-B374-190CBF96052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6889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EBCC-B83B-442E-A5F4-BC229EDD5614}" type="datetimeFigureOut">
              <a:rPr lang="it-IT" smtClean="0"/>
              <a:t>19/08/2022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2BDC-8FCD-4B8A-B374-190CBF96052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1663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EBCC-B83B-442E-A5F4-BC229EDD5614}" type="datetimeFigureOut">
              <a:rPr lang="it-IT" smtClean="0"/>
              <a:t>19/08/2022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2BDC-8FCD-4B8A-B374-190CBF96052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722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9EBCC-B83B-442E-A5F4-BC229EDD5614}" type="datetimeFigureOut">
              <a:rPr lang="it-IT" smtClean="0"/>
              <a:t>19/08/2022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62BDC-8FCD-4B8A-B374-190CBF96052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6768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8068758" cy="4538128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0" y="5229200"/>
            <a:ext cx="914400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b="1" dirty="0">
                <a:effectLst/>
                <a:latin typeface="Times New Roman"/>
                <a:ea typeface="Calibri"/>
                <a:cs typeface="Times New Roman"/>
              </a:rPr>
              <a:t>Supplementary Figure </a:t>
            </a:r>
            <a:r>
              <a:rPr lang="en-GB" b="1" dirty="0" smtClean="0">
                <a:effectLst/>
                <a:latin typeface="Times New Roman"/>
                <a:ea typeface="Calibri"/>
                <a:cs typeface="Times New Roman"/>
              </a:rPr>
              <a:t>S1. 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Gating strategy for the identification of cell subsets. FSC/SSC dot plot was obtained from WBCs. Analysis of </a:t>
            </a:r>
            <a:r>
              <a:rPr lang="en-GB" dirty="0" err="1">
                <a:effectLst/>
                <a:latin typeface="Times New Roman"/>
                <a:ea typeface="Calibri"/>
                <a:cs typeface="Times New Roman"/>
              </a:rPr>
              <a:t>TrKA</a:t>
            </a:r>
            <a:r>
              <a:rPr lang="en-GB" baseline="30000" dirty="0">
                <a:effectLst/>
                <a:latin typeface="Times New Roman"/>
                <a:ea typeface="Calibri"/>
                <a:cs typeface="Times New Roman"/>
              </a:rPr>
              <a:t>+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 and p75</a:t>
            </a:r>
            <a:r>
              <a:rPr lang="en-GB" baseline="30000" dirty="0">
                <a:effectLst/>
                <a:latin typeface="Times New Roman"/>
                <a:ea typeface="Calibri"/>
                <a:cs typeface="Times New Roman"/>
              </a:rPr>
              <a:t>NTR+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cells was made by plotting green fluorescence (FL1)/p75</a:t>
            </a:r>
            <a:r>
              <a:rPr lang="en-GB" baseline="30000" dirty="0">
                <a:effectLst/>
                <a:latin typeface="Times New Roman"/>
                <a:ea typeface="Calibri"/>
                <a:cs typeface="Times New Roman"/>
              </a:rPr>
              <a:t>NTR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 vs. red fluorescence (FL2)/</a:t>
            </a:r>
            <a:r>
              <a:rPr lang="en-GB" dirty="0" err="1">
                <a:effectLst/>
                <a:latin typeface="Times New Roman"/>
                <a:ea typeface="Calibri"/>
                <a:cs typeface="Times New Roman"/>
              </a:rPr>
              <a:t>TrKA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. The p75</a:t>
            </a:r>
            <a:r>
              <a:rPr lang="en-GB" baseline="30000" dirty="0">
                <a:effectLst/>
                <a:latin typeface="Times New Roman"/>
                <a:ea typeface="Calibri"/>
                <a:cs typeface="Times New Roman"/>
              </a:rPr>
              <a:t>NTR+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 cells gating strategy was as follows: </a:t>
            </a:r>
            <a:r>
              <a:rPr lang="en-GB" dirty="0" err="1">
                <a:effectLst/>
                <a:latin typeface="Times New Roman"/>
                <a:ea typeface="Calibri"/>
                <a:cs typeface="Times New Roman"/>
              </a:rPr>
              <a:t>TrKA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+/p75</a:t>
            </a:r>
            <a:r>
              <a:rPr lang="en-GB" baseline="30000" dirty="0">
                <a:effectLst/>
                <a:latin typeface="Times New Roman"/>
                <a:ea typeface="Calibri"/>
                <a:cs typeface="Times New Roman"/>
              </a:rPr>
              <a:t>NTR+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Gate (A), and histogram of distribution of p75</a:t>
            </a:r>
            <a:r>
              <a:rPr lang="en-GB" baseline="30000" dirty="0">
                <a:effectLst/>
                <a:latin typeface="Times New Roman"/>
                <a:ea typeface="Calibri"/>
                <a:cs typeface="Times New Roman"/>
              </a:rPr>
              <a:t>NTR+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.  </a:t>
            </a:r>
            <a:endParaRPr lang="it-IT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3780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62114"/>
            <a:ext cx="3600400" cy="5139997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107504" y="5229200"/>
            <a:ext cx="8928992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b="1" dirty="0">
                <a:effectLst/>
                <a:latin typeface="Times New Roman"/>
                <a:ea typeface="Calibri"/>
                <a:cs typeface="Times New Roman"/>
              </a:rPr>
              <a:t>Supplementary Figure </a:t>
            </a:r>
            <a:r>
              <a:rPr lang="en-GB" b="1" dirty="0" smtClean="0">
                <a:effectLst/>
                <a:latin typeface="Times New Roman"/>
                <a:ea typeface="Calibri"/>
                <a:cs typeface="Times New Roman"/>
              </a:rPr>
              <a:t>S2. </a:t>
            </a:r>
            <a:r>
              <a:rPr lang="en-GB" b="1" dirty="0">
                <a:effectLst/>
                <a:latin typeface="Times New Roman"/>
                <a:ea typeface="Calibri"/>
                <a:cs typeface="Times New Roman"/>
              </a:rPr>
              <a:t>Comparison of </a:t>
            </a:r>
            <a:r>
              <a:rPr lang="en-GB" b="1" dirty="0" err="1">
                <a:effectLst/>
                <a:latin typeface="Times New Roman"/>
                <a:ea typeface="Calibri"/>
                <a:cs typeface="Times New Roman"/>
              </a:rPr>
              <a:t>TrKA</a:t>
            </a:r>
            <a:r>
              <a:rPr lang="en-GB" b="1" baseline="30000" dirty="0">
                <a:effectLst/>
                <a:latin typeface="Times New Roman"/>
                <a:ea typeface="Calibri"/>
                <a:cs typeface="Times New Roman"/>
              </a:rPr>
              <a:t>+</a:t>
            </a:r>
            <a:r>
              <a:rPr lang="en-GB" b="1" dirty="0">
                <a:effectLst/>
                <a:latin typeface="Times New Roman"/>
                <a:ea typeface="Calibri"/>
                <a:cs typeface="Times New Roman"/>
              </a:rPr>
              <a:t> WBCs of SS- or SFA-exposed subjects.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 WBCs collected from subjects SS-exposed or not were compared.</a:t>
            </a:r>
            <a:r>
              <a:rPr lang="en-GB" sz="1600" dirty="0">
                <a:ea typeface="Calibri"/>
                <a:cs typeface="Times New Roman"/>
              </a:rPr>
              <a:t> 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The </a:t>
            </a:r>
            <a:r>
              <a:rPr lang="en-GB" dirty="0" err="1">
                <a:effectLst/>
                <a:latin typeface="Times New Roman"/>
                <a:ea typeface="Calibri"/>
                <a:cs typeface="Times New Roman"/>
              </a:rPr>
              <a:t>TrKA</a:t>
            </a:r>
            <a:r>
              <a:rPr lang="en-GB" b="1" baseline="30000" dirty="0">
                <a:effectLst/>
                <a:latin typeface="Times New Roman"/>
                <a:ea typeface="Calibri"/>
                <a:cs typeface="Times New Roman"/>
              </a:rPr>
              <a:t>+</a:t>
            </a:r>
            <a:r>
              <a:rPr lang="en-GB" b="1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WBCs are expressed as percentage of positive cells (</a:t>
            </a:r>
            <a:r>
              <a:rPr lang="en-GB" b="1" dirty="0">
                <a:effectLst/>
                <a:latin typeface="Times New Roman"/>
                <a:ea typeface="Calibri"/>
                <a:cs typeface="Times New Roman"/>
              </a:rPr>
              <a:t>A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) and as MFI expression (</a:t>
            </a:r>
            <a:r>
              <a:rPr lang="en-GB" b="1" dirty="0">
                <a:effectLst/>
                <a:latin typeface="Times New Roman"/>
                <a:ea typeface="Calibri"/>
                <a:cs typeface="Times New Roman"/>
              </a:rPr>
              <a:t>B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). Data are showed as mean ± SD.</a:t>
            </a:r>
            <a:endParaRPr lang="it-IT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17999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269013"/>
            <a:ext cx="5116697" cy="3528139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107504" y="5589240"/>
            <a:ext cx="8928992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b="1" dirty="0">
                <a:effectLst/>
                <a:latin typeface="Times New Roman"/>
                <a:ea typeface="Calibri"/>
                <a:cs typeface="Times New Roman"/>
              </a:rPr>
              <a:t>Supplementary Figure S3. Serum NGF levels in SS- and SFA-exposed subjects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. Sera isolated from subjects SS-exposed or not were collected, </a:t>
            </a:r>
            <a:r>
              <a:rPr lang="en-GB" dirty="0" err="1">
                <a:effectLst/>
                <a:latin typeface="Times New Roman"/>
                <a:ea typeface="Calibri"/>
                <a:cs typeface="Times New Roman"/>
              </a:rPr>
              <a:t>analyzed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 and compared as described in Materials and Methods sections. Data are displayed as mean ± SD.</a:t>
            </a:r>
            <a:endParaRPr lang="it-IT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00592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51980"/>
            <a:ext cx="3168352" cy="4730886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179512" y="5301208"/>
            <a:ext cx="8712968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b="1" dirty="0">
                <a:effectLst/>
                <a:latin typeface="Times New Roman"/>
                <a:ea typeface="Calibri"/>
                <a:cs typeface="Times New Roman"/>
              </a:rPr>
              <a:t>Supplementary Figure S4. Comparison of 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p75</a:t>
            </a:r>
            <a:r>
              <a:rPr lang="en-GB" baseline="30000" dirty="0">
                <a:effectLst/>
                <a:latin typeface="Times New Roman"/>
                <a:ea typeface="Calibri"/>
                <a:cs typeface="Times New Roman"/>
              </a:rPr>
              <a:t>NTR+</a:t>
            </a:r>
            <a:r>
              <a:rPr lang="en-GB" b="1" dirty="0">
                <a:effectLst/>
                <a:latin typeface="Times New Roman"/>
                <a:ea typeface="Calibri"/>
                <a:cs typeface="Times New Roman"/>
              </a:rPr>
              <a:t> WBCs of SS- or SFA-exposed subjects.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 Linear regression between the percentage of p75</a:t>
            </a:r>
            <a:r>
              <a:rPr lang="en-GB" baseline="30000" dirty="0">
                <a:effectLst/>
                <a:latin typeface="Times New Roman"/>
                <a:ea typeface="Calibri"/>
                <a:cs typeface="Times New Roman"/>
              </a:rPr>
              <a:t>NTR+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 WBCs and urine cotinine levels (ng/g) </a:t>
            </a:r>
            <a:r>
              <a:rPr lang="en-GB" dirty="0" smtClean="0">
                <a:effectLst/>
                <a:latin typeface="Times New Roman"/>
                <a:ea typeface="Calibri"/>
                <a:cs typeface="Times New Roman"/>
              </a:rPr>
              <a:t>0.5 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h (</a:t>
            </a:r>
            <a:r>
              <a:rPr lang="en-GB" b="1" dirty="0">
                <a:effectLst/>
                <a:latin typeface="Times New Roman"/>
                <a:ea typeface="Calibri"/>
                <a:cs typeface="Times New Roman"/>
              </a:rPr>
              <a:t>A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) and 24 h (</a:t>
            </a:r>
            <a:r>
              <a:rPr lang="en-GB" b="1" dirty="0">
                <a:effectLst/>
                <a:latin typeface="Times New Roman"/>
                <a:ea typeface="Calibri"/>
                <a:cs typeface="Times New Roman"/>
              </a:rPr>
              <a:t>B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) after SS exposure.</a:t>
            </a:r>
            <a:endParaRPr lang="it-IT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84013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107504" y="4797152"/>
            <a:ext cx="8928992" cy="1494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b="1" dirty="0">
                <a:effectLst/>
                <a:latin typeface="Times New Roman"/>
                <a:ea typeface="Calibri"/>
                <a:cs typeface="Times New Roman"/>
              </a:rPr>
              <a:t>Supplementary Figure S5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. </a:t>
            </a:r>
            <a:r>
              <a:rPr lang="en-GB" b="1" dirty="0">
                <a:effectLst/>
                <a:latin typeface="Times New Roman"/>
                <a:ea typeface="Calibri"/>
                <a:cs typeface="Times New Roman"/>
              </a:rPr>
              <a:t>Cytokine expression in SS- or SFA-exposed subjects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. Gene expression levels of IL6, TNF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  <a:sym typeface="Symbol"/>
              </a:rPr>
              <a:t>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 and TGF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  <a:sym typeface="Symbol"/>
              </a:rPr>
              <a:t>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 were evaluated by </a:t>
            </a:r>
            <a:r>
              <a:rPr lang="en-GB" dirty="0" err="1">
                <a:effectLst/>
                <a:latin typeface="Times New Roman"/>
                <a:ea typeface="Calibri"/>
                <a:cs typeface="Times New Roman"/>
              </a:rPr>
              <a:t>qPCR</a:t>
            </a: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GB" dirty="0" smtClean="0">
                <a:effectLst/>
                <a:latin typeface="Times New Roman"/>
                <a:ea typeface="Calibri"/>
                <a:cs typeface="Times New Roman"/>
              </a:rPr>
              <a:t>(</a:t>
            </a:r>
            <a:r>
              <a:rPr lang="en-GB" b="1" dirty="0" smtClean="0">
                <a:effectLst/>
                <a:latin typeface="Times New Roman"/>
                <a:ea typeface="Calibri"/>
                <a:cs typeface="Times New Roman"/>
              </a:rPr>
              <a:t>A</a:t>
            </a:r>
            <a:r>
              <a:rPr lang="en-GB" dirty="0" smtClean="0">
                <a:effectLst/>
                <a:latin typeface="Times New Roman"/>
                <a:ea typeface="Calibri"/>
                <a:cs typeface="Times New Roman"/>
              </a:rPr>
              <a:t>-</a:t>
            </a:r>
            <a:r>
              <a:rPr lang="en-GB" b="1" dirty="0" smtClean="0">
                <a:effectLst/>
                <a:latin typeface="Times New Roman"/>
                <a:ea typeface="Calibri"/>
                <a:cs typeface="Times New Roman"/>
              </a:rPr>
              <a:t>C</a:t>
            </a:r>
            <a:r>
              <a:rPr lang="en-GB" dirty="0" smtClean="0">
                <a:effectLst/>
                <a:latin typeface="Times New Roman"/>
                <a:ea typeface="Calibri"/>
                <a:cs typeface="Times New Roman"/>
              </a:rPr>
              <a:t>). Data are displayed as mean ± SD.</a:t>
            </a:r>
            <a:endParaRPr lang="it-IT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it-IT" sz="1600" dirty="0">
              <a:ea typeface="Calibri"/>
              <a:cs typeface="Times New Roman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B6F9A04-5748-377C-284E-34B3BCF2FE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7836" y="836711"/>
            <a:ext cx="10675441" cy="51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xmlns="" id="{51286580-3F6F-0DB3-3563-5DDF19E424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4587866"/>
              </p:ext>
            </p:extLst>
          </p:nvPr>
        </p:nvGraphicFramePr>
        <p:xfrm>
          <a:off x="323528" y="2085398"/>
          <a:ext cx="8558512" cy="1919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3" imgW="9548278" imgH="2131392" progId="Prism8.Document">
                  <p:embed/>
                </p:oleObj>
              </mc:Choice>
              <mc:Fallback>
                <p:oleObj r:id="rId3" imgW="9548278" imgH="2131392" progId="Prism8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085398"/>
                        <a:ext cx="8558512" cy="1919666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035844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249</Words>
  <Application>Microsoft Office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Symbol</vt:lpstr>
      <vt:lpstr>Times New Roman</vt:lpstr>
      <vt:lpstr>Tema di Office</vt:lpstr>
      <vt:lpstr>Prism8.Document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 Windows</dc:creator>
  <cp:lastModifiedBy>MDPI</cp:lastModifiedBy>
  <cp:revision>6</cp:revision>
  <dcterms:created xsi:type="dcterms:W3CDTF">2022-06-17T09:59:07Z</dcterms:created>
  <dcterms:modified xsi:type="dcterms:W3CDTF">2022-08-19T04:21:49Z</dcterms:modified>
</cp:coreProperties>
</file>