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71" r:id="rId6"/>
    <p:sldId id="291" r:id="rId7"/>
    <p:sldId id="295" r:id="rId8"/>
    <p:sldId id="288" r:id="rId9"/>
    <p:sldId id="293" r:id="rId10"/>
    <p:sldId id="287" r:id="rId11"/>
    <p:sldId id="281" r:id="rId12"/>
    <p:sldId id="286" r:id="rId13"/>
    <p:sldId id="276" r:id="rId14"/>
    <p:sldId id="275" r:id="rId15"/>
    <p:sldId id="273" r:id="rId16"/>
    <p:sldId id="274" r:id="rId17"/>
    <p:sldId id="296" r:id="rId18"/>
    <p:sldId id="289" r:id="rId19"/>
    <p:sldId id="290" r:id="rId20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52" autoAdjust="0"/>
    <p:restoredTop sz="94660"/>
  </p:normalViewPr>
  <p:slideViewPr>
    <p:cSldViewPr snapToGrid="0">
      <p:cViewPr varScale="1">
        <p:scale>
          <a:sx n="85" d="100"/>
          <a:sy n="85" d="100"/>
        </p:scale>
        <p:origin x="154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노혜우" userId="43aa7bec-6cca-446f-9425-75999bbaf40d" providerId="ADAL" clId="{372F1557-4AC0-46B3-80F9-4B991F78DFE7}"/>
    <pc:docChg chg="undo modSld">
      <pc:chgData name="노혜우" userId="43aa7bec-6cca-446f-9425-75999bbaf40d" providerId="ADAL" clId="{372F1557-4AC0-46B3-80F9-4B991F78DFE7}" dt="2023-11-18T04:04:19.566" v="24" actId="1076"/>
      <pc:docMkLst>
        <pc:docMk/>
      </pc:docMkLst>
      <pc:sldChg chg="modSp">
        <pc:chgData name="노혜우" userId="43aa7bec-6cca-446f-9425-75999bbaf40d" providerId="ADAL" clId="{372F1557-4AC0-46B3-80F9-4B991F78DFE7}" dt="2023-11-18T04:04:19.566" v="24" actId="1076"/>
        <pc:sldMkLst>
          <pc:docMk/>
          <pc:sldMk cId="3776045371" sldId="273"/>
        </pc:sldMkLst>
        <pc:graphicFrameChg chg="mod">
          <ac:chgData name="노혜우" userId="43aa7bec-6cca-446f-9425-75999bbaf40d" providerId="ADAL" clId="{372F1557-4AC0-46B3-80F9-4B991F78DFE7}" dt="2023-11-18T04:04:19.566" v="24" actId="1076"/>
          <ac:graphicFrameMkLst>
            <pc:docMk/>
            <pc:sldMk cId="3776045371" sldId="273"/>
            <ac:graphicFrameMk id="3" creationId="{6F3B7A91-69D9-4572-A5E6-AAD3E6385176}"/>
          </ac:graphicFrameMkLst>
        </pc:graphicFrameChg>
        <pc:graphicFrameChg chg="mod">
          <ac:chgData name="노혜우" userId="43aa7bec-6cca-446f-9425-75999bbaf40d" providerId="ADAL" clId="{372F1557-4AC0-46B3-80F9-4B991F78DFE7}" dt="2023-11-18T04:04:19.566" v="24" actId="1076"/>
          <ac:graphicFrameMkLst>
            <pc:docMk/>
            <pc:sldMk cId="3776045371" sldId="273"/>
            <ac:graphicFrameMk id="4" creationId="{7A5C76F7-484D-408F-B241-B65719811818}"/>
          </ac:graphicFrameMkLst>
        </pc:graphicFrameChg>
        <pc:picChg chg="mod">
          <ac:chgData name="노혜우" userId="43aa7bec-6cca-446f-9425-75999bbaf40d" providerId="ADAL" clId="{372F1557-4AC0-46B3-80F9-4B991F78DFE7}" dt="2023-11-18T04:04:19.566" v="24" actId="1076"/>
          <ac:picMkLst>
            <pc:docMk/>
            <pc:sldMk cId="3776045371" sldId="273"/>
            <ac:picMk id="5" creationId="{60C6079F-8447-4963-8E59-2277EA08E638}"/>
          </ac:picMkLst>
        </pc:picChg>
      </pc:sldChg>
      <pc:sldChg chg="modSp">
        <pc:chgData name="노혜우" userId="43aa7bec-6cca-446f-9425-75999bbaf40d" providerId="ADAL" clId="{372F1557-4AC0-46B3-80F9-4B991F78DFE7}" dt="2023-11-18T04:03:50.869" v="21" actId="1076"/>
        <pc:sldMkLst>
          <pc:docMk/>
          <pc:sldMk cId="2909726889" sldId="288"/>
        </pc:sldMkLst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2" creationId="{070F8526-D2D1-46E8-A0F6-754D93F9F031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3" creationId="{2070456B-697A-400B-ADA7-AB8BD224F8BC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4" creationId="{435B4832-6D34-4E87-BF20-35B05A4678CE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5" creationId="{40100934-3C0E-4A37-9801-123496635801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7" creationId="{E6705E51-D429-4220-AB6A-76D6BAF574CB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9" creationId="{F99DEAE9-9C3A-4DA6-8006-226F1920A2BE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10" creationId="{3B52A78E-0D9D-4D48-A0C5-A325572B9B5C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15" creationId="{A07A8D46-3120-4257-8602-03E6A829CE22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16" creationId="{D27485EE-C843-4CAF-A44E-633BD7F49B24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17" creationId="{EFB1A5E3-7C37-4B68-906D-219653C13526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18" creationId="{D6AF17D0-6E40-4DEE-98B3-1B387A4D2EC1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19" creationId="{F834B2F8-8B55-4FDA-83BD-9743D96A0996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20" creationId="{35BA1005-207C-4715-AF81-5489BBA64191}"/>
          </ac:spMkLst>
        </pc:spChg>
        <pc:spChg chg="mod">
          <ac:chgData name="노혜우" userId="43aa7bec-6cca-446f-9425-75999bbaf40d" providerId="ADAL" clId="{372F1557-4AC0-46B3-80F9-4B991F78DFE7}" dt="2023-11-18T04:03:21.071" v="16" actId="20577"/>
          <ac:spMkLst>
            <pc:docMk/>
            <pc:sldMk cId="2909726889" sldId="288"/>
            <ac:spMk id="21" creationId="{E45C8C72-4578-4CD2-AA21-9CD2F0C68EF5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22" creationId="{80D1A4EF-9966-4E4F-9DE6-71E4C7173697}"/>
          </ac:spMkLst>
        </pc:spChg>
        <pc:spChg chg="mod">
          <ac:chgData name="노혜우" userId="43aa7bec-6cca-446f-9425-75999bbaf40d" providerId="ADAL" clId="{372F1557-4AC0-46B3-80F9-4B991F78DFE7}" dt="2023-11-18T04:03:50.869" v="21" actId="1076"/>
          <ac:spMkLst>
            <pc:docMk/>
            <pc:sldMk cId="2909726889" sldId="288"/>
            <ac:spMk id="23" creationId="{F5CD3BCD-B640-464A-ACA7-5BDEECE1A6F4}"/>
          </ac:spMkLst>
        </pc:spChg>
        <pc:picChg chg="mod">
          <ac:chgData name="노혜우" userId="43aa7bec-6cca-446f-9425-75999bbaf40d" providerId="ADAL" clId="{372F1557-4AC0-46B3-80F9-4B991F78DFE7}" dt="2023-11-18T04:03:50.869" v="21" actId="1076"/>
          <ac:picMkLst>
            <pc:docMk/>
            <pc:sldMk cId="2909726889" sldId="288"/>
            <ac:picMk id="6" creationId="{C987B408-19E3-4FA9-AD85-2BD5151C11A7}"/>
          </ac:picMkLst>
        </pc:picChg>
        <pc:picChg chg="mod">
          <ac:chgData name="노혜우" userId="43aa7bec-6cca-446f-9425-75999bbaf40d" providerId="ADAL" clId="{372F1557-4AC0-46B3-80F9-4B991F78DFE7}" dt="2023-11-18T04:03:50.869" v="21" actId="1076"/>
          <ac:picMkLst>
            <pc:docMk/>
            <pc:sldMk cId="2909726889" sldId="288"/>
            <ac:picMk id="8" creationId="{0E388AF4-BB48-4925-8D61-14B17FD5BBDB}"/>
          </ac:picMkLst>
        </pc:picChg>
        <pc:picChg chg="mod">
          <ac:chgData name="노혜우" userId="43aa7bec-6cca-446f-9425-75999bbaf40d" providerId="ADAL" clId="{372F1557-4AC0-46B3-80F9-4B991F78DFE7}" dt="2023-11-18T04:03:50.869" v="21" actId="1076"/>
          <ac:picMkLst>
            <pc:docMk/>
            <pc:sldMk cId="2909726889" sldId="288"/>
            <ac:picMk id="11" creationId="{2515488E-72EF-492B-B883-B2607A9F883F}"/>
          </ac:picMkLst>
        </pc:picChg>
        <pc:picChg chg="mod">
          <ac:chgData name="노혜우" userId="43aa7bec-6cca-446f-9425-75999bbaf40d" providerId="ADAL" clId="{372F1557-4AC0-46B3-80F9-4B991F78DFE7}" dt="2023-11-18T04:03:50.869" v="21" actId="1076"/>
          <ac:picMkLst>
            <pc:docMk/>
            <pc:sldMk cId="2909726889" sldId="288"/>
            <ac:picMk id="12" creationId="{50314DC3-7AE4-460E-A546-C9599801DAE8}"/>
          </ac:picMkLst>
        </pc:picChg>
        <pc:picChg chg="mod">
          <ac:chgData name="노혜우" userId="43aa7bec-6cca-446f-9425-75999bbaf40d" providerId="ADAL" clId="{372F1557-4AC0-46B3-80F9-4B991F78DFE7}" dt="2023-11-18T04:03:50.869" v="21" actId="1076"/>
          <ac:picMkLst>
            <pc:docMk/>
            <pc:sldMk cId="2909726889" sldId="288"/>
            <ac:picMk id="13" creationId="{7320DBF2-5346-42BD-BF04-BE5F790DB028}"/>
          </ac:picMkLst>
        </pc:picChg>
        <pc:picChg chg="mod">
          <ac:chgData name="노혜우" userId="43aa7bec-6cca-446f-9425-75999bbaf40d" providerId="ADAL" clId="{372F1557-4AC0-46B3-80F9-4B991F78DFE7}" dt="2023-11-18T04:03:50.869" v="21" actId="1076"/>
          <ac:picMkLst>
            <pc:docMk/>
            <pc:sldMk cId="2909726889" sldId="288"/>
            <ac:picMk id="14" creationId="{1E36F931-93E1-4FF6-A30F-E0591AEC254E}"/>
          </ac:picMkLst>
        </pc:picChg>
      </pc:sldChg>
      <pc:sldChg chg="modSp">
        <pc:chgData name="노혜우" userId="43aa7bec-6cca-446f-9425-75999bbaf40d" providerId="ADAL" clId="{372F1557-4AC0-46B3-80F9-4B991F78DFE7}" dt="2023-11-18T04:03:42.766" v="20" actId="1076"/>
        <pc:sldMkLst>
          <pc:docMk/>
          <pc:sldMk cId="843902344" sldId="295"/>
        </pc:sldMkLst>
        <pc:spChg chg="mod">
          <ac:chgData name="노혜우" userId="43aa7bec-6cca-446f-9425-75999bbaf40d" providerId="ADAL" clId="{372F1557-4AC0-46B3-80F9-4B991F78DFE7}" dt="2023-11-18T04:03:42.766" v="20" actId="1076"/>
          <ac:spMkLst>
            <pc:docMk/>
            <pc:sldMk cId="843902344" sldId="295"/>
            <ac:spMk id="2" creationId="{98C1234A-DB26-244E-A6D8-6273E4FDAE5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545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6035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9886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333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689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5305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3107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7622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885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9924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6661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C3A95-D314-4989-AD2B-2D6B7FD8FB9F}" type="datetimeFigureOut">
              <a:rPr lang="ko-KR" altLang="en-US" smtClean="0"/>
              <a:t>2023-11-18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B6C05-75B6-48DF-A28B-165ED6E7BD5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420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1.jpe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E7220AF-1583-4F19-BFF4-377DCD291864}"/>
              </a:ext>
            </a:extLst>
          </p:cNvPr>
          <p:cNvSpPr/>
          <p:nvPr/>
        </p:nvSpPr>
        <p:spPr>
          <a:xfrm>
            <a:off x="1" y="3606670"/>
            <a:ext cx="685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dirty="0">
                <a:latin typeface="Times New Roman" panose="02020603050405020304" pitchFamily="18" charset="0"/>
                <a:ea typeface="MS Mincho"/>
              </a:rPr>
              <a:t>Surface Modification of Ga-LLZO(Li</a:t>
            </a:r>
            <a:r>
              <a:rPr lang="en-US" altLang="ko-KR" b="1" baseline="-25000" dirty="0">
                <a:latin typeface="Times New Roman" panose="02020603050405020304" pitchFamily="18" charset="0"/>
                <a:ea typeface="MS Mincho"/>
              </a:rPr>
              <a:t>7</a:t>
            </a:r>
            <a:r>
              <a:rPr lang="en-US" altLang="ko-KR" b="1" dirty="0">
                <a:latin typeface="Times New Roman" panose="02020603050405020304" pitchFamily="18" charset="0"/>
                <a:ea typeface="MS Mincho"/>
              </a:rPr>
              <a:t>La</a:t>
            </a:r>
            <a:r>
              <a:rPr lang="en-US" altLang="ko-KR" b="1" baseline="-25000" dirty="0">
                <a:latin typeface="Times New Roman" panose="02020603050405020304" pitchFamily="18" charset="0"/>
                <a:ea typeface="MS Mincho"/>
              </a:rPr>
              <a:t>3</a:t>
            </a:r>
            <a:r>
              <a:rPr lang="en-US" altLang="ko-KR" b="1" dirty="0">
                <a:latin typeface="Times New Roman" panose="02020603050405020304" pitchFamily="18" charset="0"/>
                <a:ea typeface="MS Mincho"/>
              </a:rPr>
              <a:t>Zr</a:t>
            </a:r>
            <a:r>
              <a:rPr lang="en-US" altLang="ko-KR" b="1" baseline="-25000" dirty="0">
                <a:latin typeface="Times New Roman" panose="02020603050405020304" pitchFamily="18" charset="0"/>
                <a:ea typeface="MS Mincho"/>
              </a:rPr>
              <a:t>2</a:t>
            </a:r>
            <a:r>
              <a:rPr lang="en-US" altLang="ko-KR" b="1" dirty="0">
                <a:latin typeface="Times New Roman" panose="02020603050405020304" pitchFamily="18" charset="0"/>
                <a:ea typeface="MS Mincho"/>
              </a:rPr>
              <a:t>O</a:t>
            </a:r>
            <a:r>
              <a:rPr lang="en-US" altLang="ko-KR" b="1" baseline="-25000" dirty="0">
                <a:latin typeface="Times New Roman" panose="02020603050405020304" pitchFamily="18" charset="0"/>
                <a:ea typeface="MS Mincho"/>
              </a:rPr>
              <a:t>12</a:t>
            </a:r>
            <a:r>
              <a:rPr lang="en-US" altLang="ko-KR" b="1" dirty="0">
                <a:latin typeface="Times New Roman" panose="02020603050405020304" pitchFamily="18" charset="0"/>
                <a:ea typeface="MS Mincho"/>
              </a:rPr>
              <a:t>) by Addition of PAN for the Electrochemical Stability of Solid-State Battery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D3CFED-497A-4216-B95C-4DAFAF9E7B7F}"/>
              </a:ext>
            </a:extLst>
          </p:cNvPr>
          <p:cNvSpPr txBox="1"/>
          <p:nvPr/>
        </p:nvSpPr>
        <p:spPr>
          <a:xfrm>
            <a:off x="3336634" y="6401624"/>
            <a:ext cx="18473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altLang="ko-KR" sz="13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ko-KR" sz="13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236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DDD675-DA7A-4B90-B7A6-ABC2BF4A105E}"/>
              </a:ext>
            </a:extLst>
          </p:cNvPr>
          <p:cNvSpPr txBox="1"/>
          <p:nvPr/>
        </p:nvSpPr>
        <p:spPr>
          <a:xfrm>
            <a:off x="298324" y="4001398"/>
            <a:ext cx="6335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S8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TGA graphs of LGLZO green sheet, SPE, g-PPCE and g-PPCE  samples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67FF53C-7535-4569-AC22-A62FB9A179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931" y="844063"/>
            <a:ext cx="3894138" cy="2982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310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051B6FC1-8679-4D7F-8DB6-346AECB3FE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494372"/>
              </p:ext>
            </p:extLst>
          </p:nvPr>
        </p:nvGraphicFramePr>
        <p:xfrm>
          <a:off x="1617222" y="889492"/>
          <a:ext cx="3623555" cy="3451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Graph" r:id="rId3" imgW="7463160" imgH="7103520" progId="Origin95.Graph">
                  <p:embed/>
                </p:oleObj>
              </mc:Choice>
              <mc:Fallback>
                <p:oleObj name="Graph" r:id="rId3" imgW="7463160" imgH="7103520" progId="Origin95.Graph">
                  <p:embed/>
                  <p:pic>
                    <p:nvPicPr>
                      <p:cNvPr id="2" name="개체 1">
                        <a:extLst>
                          <a:ext uri="{FF2B5EF4-FFF2-40B4-BE49-F238E27FC236}">
                            <a16:creationId xmlns:a16="http://schemas.microsoft.com/office/drawing/2014/main" id="{051B6FC1-8679-4D7F-8DB6-346AECB3FE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7222" y="889492"/>
                        <a:ext cx="3623555" cy="34513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5ED7418-147B-461A-8E1B-5501F6E0A540}"/>
              </a:ext>
            </a:extLst>
          </p:cNvPr>
          <p:cNvSpPr txBox="1"/>
          <p:nvPr/>
        </p:nvSpPr>
        <p:spPr>
          <a:xfrm>
            <a:off x="57077" y="4803280"/>
            <a:ext cx="6743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S9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Nyquist impedance plots of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SSllg-PPCEllSS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with different percent of PAN 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031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859C16-F08B-4100-A5A3-9B622E901DEC}"/>
              </a:ext>
            </a:extLst>
          </p:cNvPr>
          <p:cNvSpPr txBox="1"/>
          <p:nvPr/>
        </p:nvSpPr>
        <p:spPr>
          <a:xfrm>
            <a:off x="114156" y="5497624"/>
            <a:ext cx="6743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S10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Nyquist impedance plot and the image of the LGLZO pellet(inset), and the conductivity of LGLZO pellet  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6F3B7A91-69D9-4572-A5E6-AAD3E63851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191693"/>
              </p:ext>
            </p:extLst>
          </p:nvPr>
        </p:nvGraphicFramePr>
        <p:xfrm>
          <a:off x="1910744" y="1176250"/>
          <a:ext cx="3194555" cy="3035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Graph" r:id="rId3" imgW="7479720" imgH="7115400" progId="Origin95.Graph">
                  <p:embed/>
                </p:oleObj>
              </mc:Choice>
              <mc:Fallback>
                <p:oleObj name="Graph" r:id="rId3" imgW="7479720" imgH="7115400" progId="Origin95.Graph">
                  <p:embed/>
                  <p:pic>
                    <p:nvPicPr>
                      <p:cNvPr id="3" name="개체 2">
                        <a:extLst>
                          <a:ext uri="{FF2B5EF4-FFF2-40B4-BE49-F238E27FC236}">
                            <a16:creationId xmlns:a16="http://schemas.microsoft.com/office/drawing/2014/main" id="{6F3B7A91-69D9-4572-A5E6-AAD3E63851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0744" y="1176250"/>
                        <a:ext cx="3194555" cy="30355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7A5C76F7-484D-408F-B241-B657198118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677476"/>
              </p:ext>
            </p:extLst>
          </p:nvPr>
        </p:nvGraphicFramePr>
        <p:xfrm>
          <a:off x="1980370" y="4267336"/>
          <a:ext cx="3231771" cy="6856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1214">
                  <a:extLst>
                    <a:ext uri="{9D8B030D-6E8A-4147-A177-3AD203B41FA5}">
                      <a16:colId xmlns:a16="http://schemas.microsoft.com/office/drawing/2014/main" val="1947961207"/>
                    </a:ext>
                  </a:extLst>
                </a:gridCol>
                <a:gridCol w="1800557">
                  <a:extLst>
                    <a:ext uri="{9D8B030D-6E8A-4147-A177-3AD203B41FA5}">
                      <a16:colId xmlns:a16="http://schemas.microsoft.com/office/drawing/2014/main" val="1875298649"/>
                    </a:ext>
                  </a:extLst>
                </a:gridCol>
              </a:tblGrid>
              <a:tr h="167724"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Noto Sans KR" panose="020B0500000000000000" pitchFamily="34" charset="-127"/>
                        <a:ea typeface="Noto Sans K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91458" marR="91458" marT="45686" marB="4568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Noto Sans KR" panose="020B0500000000000000" pitchFamily="34" charset="-127"/>
                          <a:ea typeface="Noto Sans KR" panose="020B0500000000000000" pitchFamily="34" charset="-127"/>
                          <a:cs typeface="Times New Roman" panose="02020603050405020304" pitchFamily="18" charset="0"/>
                        </a:rPr>
                        <a:t>LGLZO pellet</a:t>
                      </a:r>
                      <a:endParaRPr lang="ko-KR" altLang="en-US" sz="1100" dirty="0">
                        <a:latin typeface="Noto Sans KR" panose="020B0500000000000000" pitchFamily="34" charset="-127"/>
                        <a:ea typeface="Noto Sans K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91458" marR="91458" marT="45686" marB="45686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2719037"/>
                  </a:ext>
                </a:extLst>
              </a:tr>
              <a:tr h="3051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Noto Sans KR" panose="020B0500000000000000" pitchFamily="34" charset="-127"/>
                          <a:ea typeface="Noto Sans KR" panose="020B0500000000000000" pitchFamily="34" charset="-127"/>
                          <a:cs typeface="Times New Roman" panose="02020603050405020304" pitchFamily="18" charset="0"/>
                        </a:rPr>
                        <a:t>Conductivity</a:t>
                      </a:r>
                    </a:p>
                    <a:p>
                      <a:pPr algn="ctr" latinLnBrk="1"/>
                      <a:r>
                        <a:rPr lang="en-US" altLang="ko-KR" sz="1100" dirty="0">
                          <a:latin typeface="Noto Sans KR" panose="020B0500000000000000" pitchFamily="34" charset="-127"/>
                          <a:ea typeface="Noto Sans KR" panose="020B0500000000000000" pitchFamily="34" charset="-127"/>
                          <a:cs typeface="Times New Roman" panose="02020603050405020304" pitchFamily="18" charset="0"/>
                        </a:rPr>
                        <a:t>(mS/cm)</a:t>
                      </a:r>
                      <a:endParaRPr lang="ko-KR" altLang="en-US" sz="1100" dirty="0">
                        <a:latin typeface="Noto Sans KR" panose="020B0500000000000000" pitchFamily="34" charset="-127"/>
                        <a:ea typeface="Noto Sans K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91458" marR="91458" marT="45686" marB="4568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Noto Sans KR" panose="020B0500000000000000" pitchFamily="34" charset="-127"/>
                          <a:ea typeface="Noto Sans KR" panose="020B0500000000000000" pitchFamily="34" charset="-127"/>
                          <a:cs typeface="Times New Roman" panose="02020603050405020304" pitchFamily="18" charset="0"/>
                        </a:rPr>
                        <a:t>1.4</a:t>
                      </a:r>
                      <a:endParaRPr lang="ko-KR" altLang="en-US" sz="1100" dirty="0">
                        <a:latin typeface="Noto Sans KR" panose="020B0500000000000000" pitchFamily="34" charset="-127"/>
                        <a:ea typeface="Noto Sans KR" panose="020B05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91458" marR="91458" marT="45686" marB="45686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19720328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60C6079F-8447-4963-8E59-2277EA08E6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27" t="35076" r="32071" b="38470"/>
          <a:stretch/>
        </p:blipFill>
        <p:spPr>
          <a:xfrm rot="5400000">
            <a:off x="3464272" y="1766268"/>
            <a:ext cx="1365805" cy="94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45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DAD729-5972-4230-84F4-29BCD9F52C76}"/>
              </a:ext>
            </a:extLst>
          </p:cNvPr>
          <p:cNvSpPr txBox="1"/>
          <p:nvPr/>
        </p:nvSpPr>
        <p:spPr>
          <a:xfrm>
            <a:off x="114156" y="5497624"/>
            <a:ext cx="6743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S11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Nyquist impedance plot of SPE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AD0C826B-3AA6-4EFA-8003-991CA1F24B8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04843" y="1265634"/>
          <a:ext cx="3448313" cy="3284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Graph" r:id="rId3" imgW="7463160" imgH="7103520" progId="Origin95.Graph">
                  <p:embed/>
                </p:oleObj>
              </mc:Choice>
              <mc:Fallback>
                <p:oleObj name="Graph" r:id="rId3" imgW="7463160" imgH="7103520" progId="Origin95.Graph">
                  <p:embed/>
                  <p:pic>
                    <p:nvPicPr>
                      <p:cNvPr id="3" name="개체 2">
                        <a:extLst>
                          <a:ext uri="{FF2B5EF4-FFF2-40B4-BE49-F238E27FC236}">
                            <a16:creationId xmlns:a16="http://schemas.microsoft.com/office/drawing/2014/main" id="{AD0C826B-3AA6-4EFA-8003-991CA1F24B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04843" y="1265634"/>
                        <a:ext cx="3448313" cy="3284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3064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F2B382-5F9A-524A-B413-98171C24F12C}"/>
              </a:ext>
            </a:extLst>
          </p:cNvPr>
          <p:cNvSpPr txBox="1"/>
          <p:nvPr/>
        </p:nvSpPr>
        <p:spPr>
          <a:xfrm>
            <a:off x="114156" y="5497624"/>
            <a:ext cx="6743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S12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Cyclic  voltammetry curves of g-PPCE 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E9458EEE-6C44-F146-9743-384D1F483F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300195"/>
              </p:ext>
            </p:extLst>
          </p:nvPr>
        </p:nvGraphicFramePr>
        <p:xfrm>
          <a:off x="1081646" y="1514278"/>
          <a:ext cx="4694707" cy="359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Graph" r:id="rId3" imgW="9802440" imgH="7502760" progId="Origin95.Graph">
                  <p:embed/>
                </p:oleObj>
              </mc:Choice>
              <mc:Fallback>
                <p:oleObj name="Graph" r:id="rId3" imgW="9802440" imgH="7502760" progId="Origin95.Graph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id="{E9458EEE-6C44-F146-9743-384D1F483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1646" y="1514278"/>
                        <a:ext cx="4694707" cy="359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0094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AC2BE1-1B3F-4B6C-9E3D-476BD7C4D69F}"/>
              </a:ext>
            </a:extLst>
          </p:cNvPr>
          <p:cNvSpPr txBox="1"/>
          <p:nvPr/>
        </p:nvSpPr>
        <p:spPr>
          <a:xfrm>
            <a:off x="114156" y="5669949"/>
            <a:ext cx="6743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S13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Nyquist impedance plots of a LFP||g-PPCE||Li-metal cell before and after galvanostatic cycling at 1C and 25 °C. 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9D3437E2-B8A8-459C-A679-0823B8D2E2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970068"/>
              </p:ext>
            </p:extLst>
          </p:nvPr>
        </p:nvGraphicFramePr>
        <p:xfrm>
          <a:off x="1838418" y="925356"/>
          <a:ext cx="3505012" cy="3338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Graph" r:id="rId3" imgW="7463160" imgH="7103520" progId="Origin95.Graph">
                  <p:embed/>
                </p:oleObj>
              </mc:Choice>
              <mc:Fallback>
                <p:oleObj name="Graph" r:id="rId3" imgW="7463160" imgH="7103520" progId="Origin95.Graph">
                  <p:embed/>
                  <p:pic>
                    <p:nvPicPr>
                      <p:cNvPr id="3" name="개체 2">
                        <a:extLst>
                          <a:ext uri="{FF2B5EF4-FFF2-40B4-BE49-F238E27FC236}">
                            <a16:creationId xmlns:a16="http://schemas.microsoft.com/office/drawing/2014/main" id="{9D3437E2-B8A8-459C-A679-0823B8D2E2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8418" y="925356"/>
                        <a:ext cx="3505012" cy="3338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83E43B5E-BED3-4CCA-89FD-B8573FAEAC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259856"/>
              </p:ext>
            </p:extLst>
          </p:nvPr>
        </p:nvGraphicFramePr>
        <p:xfrm>
          <a:off x="893454" y="4329861"/>
          <a:ext cx="5071092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7773">
                  <a:extLst>
                    <a:ext uri="{9D8B030D-6E8A-4147-A177-3AD203B41FA5}">
                      <a16:colId xmlns:a16="http://schemas.microsoft.com/office/drawing/2014/main" val="1241325137"/>
                    </a:ext>
                  </a:extLst>
                </a:gridCol>
                <a:gridCol w="1267773">
                  <a:extLst>
                    <a:ext uri="{9D8B030D-6E8A-4147-A177-3AD203B41FA5}">
                      <a16:colId xmlns:a16="http://schemas.microsoft.com/office/drawing/2014/main" val="1155073738"/>
                    </a:ext>
                  </a:extLst>
                </a:gridCol>
                <a:gridCol w="1267773">
                  <a:extLst>
                    <a:ext uri="{9D8B030D-6E8A-4147-A177-3AD203B41FA5}">
                      <a16:colId xmlns:a16="http://schemas.microsoft.com/office/drawing/2014/main" val="2437710524"/>
                    </a:ext>
                  </a:extLst>
                </a:gridCol>
                <a:gridCol w="1267773">
                  <a:extLst>
                    <a:ext uri="{9D8B030D-6E8A-4147-A177-3AD203B41FA5}">
                      <a16:colId xmlns:a16="http://schemas.microsoft.com/office/drawing/2014/main" val="220445032"/>
                    </a:ext>
                  </a:extLst>
                </a:gridCol>
              </a:tblGrid>
              <a:tr h="22972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R1(</a:t>
                      </a:r>
                      <a:r>
                        <a:rPr lang="el-GR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R2(</a:t>
                      </a:r>
                      <a:r>
                        <a:rPr lang="el-GR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R3(</a:t>
                      </a:r>
                      <a:r>
                        <a:rPr lang="el-GR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Ω</a:t>
                      </a:r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640570"/>
                  </a:ext>
                </a:extLst>
              </a:tr>
              <a:tr h="2297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before</a:t>
                      </a:r>
                      <a:r>
                        <a:rPr lang="ko-KR" alt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cycle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5.3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5978412"/>
                  </a:ext>
                </a:extLst>
              </a:tr>
              <a:tr h="22972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after cycle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9.8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92.5</a:t>
                      </a:r>
                      <a:endParaRPr lang="ko-KR" alt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0882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3404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E503D2BD-D3E8-4A66-A438-064D59D84A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528" b="84914"/>
          <a:stretch/>
        </p:blipFill>
        <p:spPr bwMode="auto">
          <a:xfrm>
            <a:off x="2216490" y="2370021"/>
            <a:ext cx="2607899" cy="74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DDEC60-3D90-4F61-ABB4-B064863B3BDA}"/>
              </a:ext>
            </a:extLst>
          </p:cNvPr>
          <p:cNvSpPr txBox="1"/>
          <p:nvPr/>
        </p:nvSpPr>
        <p:spPr>
          <a:xfrm>
            <a:off x="2133337" y="1889760"/>
            <a:ext cx="1356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cycle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6BE69C-46A9-4C35-9B96-DFD006DFAB05}"/>
              </a:ext>
            </a:extLst>
          </p:cNvPr>
          <p:cNvSpPr txBox="1"/>
          <p:nvPr/>
        </p:nvSpPr>
        <p:spPr>
          <a:xfrm>
            <a:off x="2133337" y="3193119"/>
            <a:ext cx="16113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100 cycles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65796B8-5DA5-45D6-84D9-D530FBE386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97" b="86723"/>
          <a:stretch/>
        </p:blipFill>
        <p:spPr bwMode="auto">
          <a:xfrm>
            <a:off x="2216490" y="3743117"/>
            <a:ext cx="2544774" cy="61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1E973056-67B7-489A-AE12-2A4FD57A7117}"/>
              </a:ext>
            </a:extLst>
          </p:cNvPr>
          <p:cNvSpPr/>
          <p:nvPr/>
        </p:nvSpPr>
        <p:spPr>
          <a:xfrm>
            <a:off x="2033610" y="1798320"/>
            <a:ext cx="2790779" cy="27127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DFBDF0-B3F8-428E-A444-ECD452BE99A5}"/>
              </a:ext>
            </a:extLst>
          </p:cNvPr>
          <p:cNvSpPr txBox="1"/>
          <p:nvPr/>
        </p:nvSpPr>
        <p:spPr>
          <a:xfrm>
            <a:off x="114156" y="5497624"/>
            <a:ext cx="6743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S14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 equivalent circuits of Nyquist impedance plots of a LFP||g-PPCE||Li-metal cell before and after galvanostatic cycling at 1C and 25 °C. 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691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210C39-CEE7-4955-A71F-71FC8C171852}"/>
              </a:ext>
            </a:extLst>
          </p:cNvPr>
          <p:cNvSpPr txBox="1"/>
          <p:nvPr/>
        </p:nvSpPr>
        <p:spPr>
          <a:xfrm>
            <a:off x="57078" y="4245114"/>
            <a:ext cx="67438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Materials</a:t>
            </a:r>
            <a:endParaRPr lang="ko-KR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264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1CFA2704-E5A9-46FF-80C4-69C7208889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358958"/>
              </p:ext>
            </p:extLst>
          </p:nvPr>
        </p:nvGraphicFramePr>
        <p:xfrm>
          <a:off x="1560463" y="1095823"/>
          <a:ext cx="3737074" cy="3598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Graph" r:id="rId3" imgW="2663280" imgH="2564640" progId="Origin95.Graph">
                  <p:embed/>
                </p:oleObj>
              </mc:Choice>
              <mc:Fallback>
                <p:oleObj name="Graph" r:id="rId3" imgW="2663280" imgH="2564640" progId="Origin95.Graph">
                  <p:embed/>
                  <p:pic>
                    <p:nvPicPr>
                      <p:cNvPr id="2" name="개체 1">
                        <a:extLst>
                          <a:ext uri="{FF2B5EF4-FFF2-40B4-BE49-F238E27FC236}">
                            <a16:creationId xmlns:a16="http://schemas.microsoft.com/office/drawing/2014/main" id="{1CFA2704-E5A9-46FF-80C4-69C7208889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0463" y="1095823"/>
                        <a:ext cx="3737074" cy="35989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8849543-BAFD-4205-AABF-8A69D5B13383}"/>
              </a:ext>
            </a:extLst>
          </p:cNvPr>
          <p:cNvSpPr txBox="1"/>
          <p:nvPr/>
        </p:nvSpPr>
        <p:spPr>
          <a:xfrm>
            <a:off x="57078" y="6670208"/>
            <a:ext cx="6743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S1.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Nyquist impedance plots of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LiTFSI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SCN(PCE) with various ratios of concentration.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91A4AC6-C45B-4761-BE25-86BA66CA10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93" y="4568372"/>
            <a:ext cx="5114987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286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C1234A-DB26-244E-A6D8-6273E4FDAE51}"/>
              </a:ext>
            </a:extLst>
          </p:cNvPr>
          <p:cNvSpPr txBox="1"/>
          <p:nvPr/>
        </p:nvSpPr>
        <p:spPr>
          <a:xfrm>
            <a:off x="57078" y="5315804"/>
            <a:ext cx="6743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S2.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schematic image and the real image of LGLZO particle that is protected by the cyclized PAN.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05C2000-470D-AA42-B4CC-57D919822F6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22213" y="2275622"/>
            <a:ext cx="573151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02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070F8526-D2D1-46E8-A0F6-754D93F9F031}"/>
              </a:ext>
            </a:extLst>
          </p:cNvPr>
          <p:cNvSpPr/>
          <p:nvPr/>
        </p:nvSpPr>
        <p:spPr>
          <a:xfrm>
            <a:off x="282224" y="2454832"/>
            <a:ext cx="3134928" cy="1920267"/>
          </a:xfrm>
          <a:prstGeom prst="roundRect">
            <a:avLst>
              <a:gd name="adj" fmla="val 8192"/>
            </a:avLst>
          </a:prstGeom>
          <a:noFill/>
          <a:ln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70456B-697A-400B-ADA7-AB8BD224F8BC}"/>
              </a:ext>
            </a:extLst>
          </p:cNvPr>
          <p:cNvSpPr txBox="1"/>
          <p:nvPr/>
        </p:nvSpPr>
        <p:spPr>
          <a:xfrm>
            <a:off x="284341" y="2544172"/>
            <a:ext cx="1000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+mn-ea"/>
              </a:rPr>
              <a:t>SPE+LGLZO</a:t>
            </a:r>
            <a:endParaRPr lang="ko-KR" altLang="en-US" sz="1000" b="1" dirty="0">
              <a:latin typeface="+mn-ea"/>
            </a:endParaRP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id="{435B4832-6D34-4E87-BF20-35B05A4678CE}"/>
              </a:ext>
            </a:extLst>
          </p:cNvPr>
          <p:cNvSpPr/>
          <p:nvPr/>
        </p:nvSpPr>
        <p:spPr>
          <a:xfrm>
            <a:off x="2390079" y="3396216"/>
            <a:ext cx="177162" cy="13384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100934-3C0E-4A37-9801-123496635801}"/>
              </a:ext>
            </a:extLst>
          </p:cNvPr>
          <p:cNvSpPr txBox="1"/>
          <p:nvPr/>
        </p:nvSpPr>
        <p:spPr>
          <a:xfrm>
            <a:off x="2736745" y="3857892"/>
            <a:ext cx="5661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00" b="1" dirty="0">
                <a:latin typeface="+mn-ea"/>
              </a:rPr>
              <a:t>Blade 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C987B408-19E3-4FA9-AD85-2BD5151C11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1" t="29502" r="24641" b="34857"/>
          <a:stretch/>
        </p:blipFill>
        <p:spPr>
          <a:xfrm rot="5400000">
            <a:off x="2314738" y="3132631"/>
            <a:ext cx="1390128" cy="705653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E6705E51-D429-4220-AB6A-76D6BAF574CB}"/>
              </a:ext>
            </a:extLst>
          </p:cNvPr>
          <p:cNvSpPr/>
          <p:nvPr/>
        </p:nvSpPr>
        <p:spPr>
          <a:xfrm>
            <a:off x="3675256" y="2454832"/>
            <a:ext cx="3054770" cy="1953544"/>
          </a:xfrm>
          <a:prstGeom prst="roundRect">
            <a:avLst>
              <a:gd name="adj" fmla="val 8192"/>
            </a:avLst>
          </a:prstGeom>
          <a:noFill/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0E388AF4-BB48-4925-8D61-14B17FD5BBDB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3" t="31584" r="26846" b="27439"/>
          <a:stretch/>
        </p:blipFill>
        <p:spPr>
          <a:xfrm rot="5400000">
            <a:off x="5601960" y="3116216"/>
            <a:ext cx="1396800" cy="738482"/>
          </a:xfrm>
          <a:prstGeom prst="rect">
            <a:avLst/>
          </a:prstGeom>
        </p:spPr>
      </p:pic>
      <p:sp>
        <p:nvSpPr>
          <p:cNvPr id="9" name="화살표: 오른쪽 8">
            <a:extLst>
              <a:ext uri="{FF2B5EF4-FFF2-40B4-BE49-F238E27FC236}">
                <a16:creationId xmlns:a16="http://schemas.microsoft.com/office/drawing/2014/main" id="{F99DEAE9-9C3A-4DA6-8006-226F1920A2BE}"/>
              </a:ext>
            </a:extLst>
          </p:cNvPr>
          <p:cNvSpPr/>
          <p:nvPr/>
        </p:nvSpPr>
        <p:spPr>
          <a:xfrm>
            <a:off x="5687110" y="3396216"/>
            <a:ext cx="177162" cy="13384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52A78E-0D9D-4D48-A0C5-A325572B9B5C}"/>
              </a:ext>
            </a:extLst>
          </p:cNvPr>
          <p:cNvSpPr txBox="1"/>
          <p:nvPr/>
        </p:nvSpPr>
        <p:spPr>
          <a:xfrm>
            <a:off x="3621020" y="2540836"/>
            <a:ext cx="13185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b="1" dirty="0">
                <a:latin typeface="+mn-ea"/>
              </a:rPr>
              <a:t>SPE+</a:t>
            </a:r>
            <a:r>
              <a:rPr lang="en-US" altLang="ko-KR" sz="1000" b="1" dirty="0">
                <a:solidFill>
                  <a:schemeClr val="accent2"/>
                </a:solidFill>
                <a:latin typeface="+mn-ea"/>
              </a:rPr>
              <a:t>PAN</a:t>
            </a:r>
            <a:r>
              <a:rPr lang="en-US" altLang="ko-KR" sz="1000" b="1" dirty="0">
                <a:latin typeface="+mn-ea"/>
              </a:rPr>
              <a:t>+LGLZO</a:t>
            </a:r>
            <a:endParaRPr lang="ko-KR" altLang="en-US" sz="1000" b="1" dirty="0">
              <a:latin typeface="+mn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515488E-72EF-492B-B883-B2607A9F88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5" t="37269" r="44447" b="39445"/>
          <a:stretch/>
        </p:blipFill>
        <p:spPr>
          <a:xfrm rot="16200000">
            <a:off x="64345" y="3106173"/>
            <a:ext cx="1440056" cy="808498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50314DC3-7AE4-460E-A546-C9599801DA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4" t="43457" r="45623" b="33992"/>
          <a:stretch/>
        </p:blipFill>
        <p:spPr>
          <a:xfrm rot="16200000">
            <a:off x="1199127" y="3105420"/>
            <a:ext cx="1438552" cy="808499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7320DBF2-5346-42BD-BF04-BE5F790DB02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8" t="39673" r="41330" b="39259"/>
          <a:stretch/>
        </p:blipFill>
        <p:spPr>
          <a:xfrm rot="16200000">
            <a:off x="3440638" y="3102496"/>
            <a:ext cx="1427275" cy="813812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1E36F931-93E1-4FF6-A30F-E0591AEC254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3" t="38320" r="40869" b="39426"/>
          <a:stretch/>
        </p:blipFill>
        <p:spPr>
          <a:xfrm rot="16200000">
            <a:off x="4550159" y="3096106"/>
            <a:ext cx="1440056" cy="813812"/>
          </a:xfrm>
          <a:prstGeom prst="rect">
            <a:avLst/>
          </a:prstGeom>
        </p:spPr>
      </p:pic>
      <p:sp>
        <p:nvSpPr>
          <p:cNvPr id="15" name="화살표: 오른쪽 14">
            <a:extLst>
              <a:ext uri="{FF2B5EF4-FFF2-40B4-BE49-F238E27FC236}">
                <a16:creationId xmlns:a16="http://schemas.microsoft.com/office/drawing/2014/main" id="{A07A8D46-3120-4257-8602-03E6A829CE22}"/>
              </a:ext>
            </a:extLst>
          </p:cNvPr>
          <p:cNvSpPr/>
          <p:nvPr/>
        </p:nvSpPr>
        <p:spPr>
          <a:xfrm>
            <a:off x="4630041" y="3399994"/>
            <a:ext cx="177162" cy="13384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화살표: 오른쪽 15">
            <a:extLst>
              <a:ext uri="{FF2B5EF4-FFF2-40B4-BE49-F238E27FC236}">
                <a16:creationId xmlns:a16="http://schemas.microsoft.com/office/drawing/2014/main" id="{D27485EE-C843-4CAF-A44E-633BD7F49B24}"/>
              </a:ext>
            </a:extLst>
          </p:cNvPr>
          <p:cNvSpPr/>
          <p:nvPr/>
        </p:nvSpPr>
        <p:spPr>
          <a:xfrm>
            <a:off x="1271778" y="3406522"/>
            <a:ext cx="177162" cy="13384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B1A5E3-7C37-4B68-906D-219653C13526}"/>
              </a:ext>
            </a:extLst>
          </p:cNvPr>
          <p:cNvSpPr txBox="1"/>
          <p:nvPr/>
        </p:nvSpPr>
        <p:spPr>
          <a:xfrm>
            <a:off x="1038209" y="3254540"/>
            <a:ext cx="6120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>
                <a:latin typeface="+mn-ea"/>
              </a:rPr>
              <a:t>80℃</a:t>
            </a:r>
          </a:p>
          <a:p>
            <a:pPr algn="ctr"/>
            <a:endParaRPr lang="en-US" altLang="ko-KR" sz="800" b="1" dirty="0">
              <a:latin typeface="+mn-ea"/>
            </a:endParaRPr>
          </a:p>
          <a:p>
            <a:pPr algn="ctr"/>
            <a:r>
              <a:rPr lang="en-US" altLang="ko-KR" sz="800" b="1" dirty="0">
                <a:latin typeface="+mn-ea"/>
              </a:rPr>
              <a:t>2h</a:t>
            </a:r>
          </a:p>
          <a:p>
            <a:pPr algn="ctr"/>
            <a:r>
              <a:rPr lang="en-US" altLang="ko-KR" sz="800" b="1" dirty="0">
                <a:latin typeface="+mn-ea"/>
              </a:rPr>
              <a:t>mixing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AF17D0-6E40-4DEE-98B3-1B387A4D2EC1}"/>
              </a:ext>
            </a:extLst>
          </p:cNvPr>
          <p:cNvSpPr txBox="1"/>
          <p:nvPr/>
        </p:nvSpPr>
        <p:spPr>
          <a:xfrm>
            <a:off x="1970401" y="3236947"/>
            <a:ext cx="996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>
                <a:latin typeface="+mn-ea"/>
              </a:rPr>
              <a:t>Blade</a:t>
            </a:r>
          </a:p>
          <a:p>
            <a:pPr algn="ctr"/>
            <a:endParaRPr lang="en-US" altLang="ko-KR" sz="800" b="1" dirty="0">
              <a:latin typeface="+mn-ea"/>
            </a:endParaRPr>
          </a:p>
          <a:p>
            <a:pPr algn="ctr"/>
            <a:r>
              <a:rPr lang="en-US" altLang="ko-KR" sz="800" b="1" dirty="0">
                <a:latin typeface="+mn-ea"/>
              </a:rPr>
              <a:t>Coating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34B2F8-8B55-4FDA-83BD-9743D96A0996}"/>
              </a:ext>
            </a:extLst>
          </p:cNvPr>
          <p:cNvSpPr txBox="1"/>
          <p:nvPr/>
        </p:nvSpPr>
        <p:spPr>
          <a:xfrm>
            <a:off x="5280227" y="3235351"/>
            <a:ext cx="996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>
                <a:latin typeface="+mn-ea"/>
              </a:rPr>
              <a:t>Blade</a:t>
            </a:r>
          </a:p>
          <a:p>
            <a:pPr algn="ctr"/>
            <a:endParaRPr lang="en-US" altLang="ko-KR" sz="800" b="1" dirty="0">
              <a:latin typeface="+mn-ea"/>
            </a:endParaRPr>
          </a:p>
          <a:p>
            <a:pPr algn="ctr"/>
            <a:r>
              <a:rPr lang="en-US" altLang="ko-KR" sz="800" b="1" dirty="0">
                <a:latin typeface="+mn-ea"/>
              </a:rPr>
              <a:t>Coating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BA1005-207C-4715-AF81-5489BBA64191}"/>
              </a:ext>
            </a:extLst>
          </p:cNvPr>
          <p:cNvSpPr txBox="1"/>
          <p:nvPr/>
        </p:nvSpPr>
        <p:spPr>
          <a:xfrm>
            <a:off x="4408215" y="3237676"/>
            <a:ext cx="6120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800" b="1" dirty="0">
                <a:latin typeface="+mn-ea"/>
              </a:rPr>
              <a:t>80℃</a:t>
            </a:r>
          </a:p>
          <a:p>
            <a:pPr algn="ctr"/>
            <a:endParaRPr lang="en-US" altLang="ko-KR" sz="800" b="1" dirty="0">
              <a:latin typeface="+mn-ea"/>
            </a:endParaRPr>
          </a:p>
          <a:p>
            <a:pPr algn="ctr"/>
            <a:r>
              <a:rPr lang="en-US" altLang="ko-KR" sz="800" b="1" dirty="0">
                <a:latin typeface="+mn-ea"/>
              </a:rPr>
              <a:t>2h</a:t>
            </a:r>
          </a:p>
          <a:p>
            <a:pPr algn="ctr"/>
            <a:r>
              <a:rPr lang="en-US" altLang="ko-KR" sz="800" b="1" dirty="0">
                <a:latin typeface="+mn-ea"/>
              </a:rPr>
              <a:t>mixing</a:t>
            </a:r>
            <a:endParaRPr lang="ko-KR" altLang="en-US" sz="800" b="1" dirty="0">
              <a:latin typeface="+mn-ea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5C8C72-4578-4CD2-AA21-9CD2F0C68EF5}"/>
              </a:ext>
            </a:extLst>
          </p:cNvPr>
          <p:cNvSpPr txBox="1"/>
          <p:nvPr/>
        </p:nvSpPr>
        <p:spPr>
          <a:xfrm>
            <a:off x="114156" y="5497624"/>
            <a:ext cx="6743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S3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Images of (a)</a:t>
            </a:r>
            <a:r>
              <a:rPr lang="ko-KR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SPE/LGLZO and (b) SPE/PAN/LGLZO slurry before and after 80</a:t>
            </a:r>
            <a:r>
              <a:rPr lang="en-US" altLang="ko-KR" sz="1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C, 2h mixing and the image of aged slurry after fabrication 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D1A4EF-9966-4E4F-9DE6-71E4C7173697}"/>
              </a:ext>
            </a:extLst>
          </p:cNvPr>
          <p:cNvSpPr txBox="1"/>
          <p:nvPr/>
        </p:nvSpPr>
        <p:spPr>
          <a:xfrm>
            <a:off x="0" y="239072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5CD3BCD-B640-464A-ACA7-5BDEECE1A6F4}"/>
              </a:ext>
            </a:extLst>
          </p:cNvPr>
          <p:cNvSpPr txBox="1"/>
          <p:nvPr/>
        </p:nvSpPr>
        <p:spPr>
          <a:xfrm>
            <a:off x="3350439" y="2386947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726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0C7C12-85BD-43E0-964D-9A372835F41E}"/>
              </a:ext>
            </a:extLst>
          </p:cNvPr>
          <p:cNvSpPr txBox="1"/>
          <p:nvPr/>
        </p:nvSpPr>
        <p:spPr>
          <a:xfrm>
            <a:off x="114156" y="5497624"/>
            <a:ext cx="6743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S4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 cross-section SEM image of g-PPCE and the corresponding </a:t>
            </a:r>
            <a:r>
              <a:rPr lang="de-DE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EDS mappings of N, F and La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B280CA1-D333-44F0-838F-1DD56F268062}"/>
              </a:ext>
            </a:extLst>
          </p:cNvPr>
          <p:cNvGrpSpPr/>
          <p:nvPr/>
        </p:nvGrpSpPr>
        <p:grpSpPr>
          <a:xfrm>
            <a:off x="1074955" y="878728"/>
            <a:ext cx="4833232" cy="3780481"/>
            <a:chOff x="1074955" y="878728"/>
            <a:chExt cx="4833232" cy="3780481"/>
          </a:xfrm>
        </p:grpSpPr>
        <p:pic>
          <p:nvPicPr>
            <p:cNvPr id="3" name="Picture 18" descr="Picture 18 description">
              <a:extLst>
                <a:ext uri="{FF2B5EF4-FFF2-40B4-BE49-F238E27FC236}">
                  <a16:creationId xmlns:a16="http://schemas.microsoft.com/office/drawing/2014/main" id="{231C49A3-6A8D-48B8-9359-9DAA56E48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6661" y="882905"/>
              <a:ext cx="2409417" cy="1888462"/>
            </a:xfrm>
            <a:prstGeom prst="rect">
              <a:avLst/>
            </a:prstGeom>
            <a:noFill/>
          </p:spPr>
        </p:pic>
        <p:pic>
          <p:nvPicPr>
            <p:cNvPr id="4" name="Picture 12" descr="Picture 12 description">
              <a:extLst>
                <a:ext uri="{FF2B5EF4-FFF2-40B4-BE49-F238E27FC236}">
                  <a16:creationId xmlns:a16="http://schemas.microsoft.com/office/drawing/2014/main" id="{1A4AB3B4-A3DE-4811-A32E-CD9BB7C81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88011" y="882905"/>
              <a:ext cx="2420176" cy="1896895"/>
            </a:xfrm>
            <a:prstGeom prst="rect">
              <a:avLst/>
            </a:prstGeom>
            <a:noFill/>
          </p:spPr>
        </p:pic>
        <p:pic>
          <p:nvPicPr>
            <p:cNvPr id="5" name="Picture 15" descr="Picture 15 description">
              <a:extLst>
                <a:ext uri="{FF2B5EF4-FFF2-40B4-BE49-F238E27FC236}">
                  <a16:creationId xmlns:a16="http://schemas.microsoft.com/office/drawing/2014/main" id="{F4717ABA-DA4E-4D22-97F1-051C1EB61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74955" y="2762314"/>
              <a:ext cx="2420176" cy="1896895"/>
            </a:xfrm>
            <a:prstGeom prst="rect">
              <a:avLst/>
            </a:prstGeom>
            <a:noFill/>
          </p:spPr>
        </p:pic>
        <p:pic>
          <p:nvPicPr>
            <p:cNvPr id="6" name="Picture 10" descr="Picture 10 description">
              <a:extLst>
                <a:ext uri="{FF2B5EF4-FFF2-40B4-BE49-F238E27FC236}">
                  <a16:creationId xmlns:a16="http://schemas.microsoft.com/office/drawing/2014/main" id="{5567A77A-81A7-4D40-B659-2FDD4E2F4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87784" y="2762314"/>
              <a:ext cx="2420176" cy="1896895"/>
            </a:xfrm>
            <a:prstGeom prst="rect">
              <a:avLst/>
            </a:prstGeom>
            <a:noFill/>
          </p:spPr>
        </p:pic>
        <p:cxnSp>
          <p:nvCxnSpPr>
            <p:cNvPr id="8" name="직선 연결선 7">
              <a:extLst>
                <a:ext uri="{FF2B5EF4-FFF2-40B4-BE49-F238E27FC236}">
                  <a16:creationId xmlns:a16="http://schemas.microsoft.com/office/drawing/2014/main" id="{1F916C40-651D-479A-9A67-DA853CDDFD93}"/>
                </a:ext>
              </a:extLst>
            </p:cNvPr>
            <p:cNvCxnSpPr/>
            <p:nvPr/>
          </p:nvCxnSpPr>
          <p:spPr>
            <a:xfrm>
              <a:off x="3495131" y="1258430"/>
              <a:ext cx="2412829" cy="0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B2161DE5-7712-445C-9618-F78C3FE55886}"/>
                </a:ext>
              </a:extLst>
            </p:cNvPr>
            <p:cNvCxnSpPr/>
            <p:nvPr/>
          </p:nvCxnSpPr>
          <p:spPr>
            <a:xfrm>
              <a:off x="3495131" y="2421803"/>
              <a:ext cx="2412829" cy="0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5FA90C16-3D80-4583-A09F-FDB7E904655B}"/>
                </a:ext>
              </a:extLst>
            </p:cNvPr>
            <p:cNvCxnSpPr/>
            <p:nvPr/>
          </p:nvCxnSpPr>
          <p:spPr>
            <a:xfrm>
              <a:off x="1082302" y="3121935"/>
              <a:ext cx="2412829" cy="0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1292E103-5C32-4AFB-A950-B8BFD5340E81}"/>
                </a:ext>
              </a:extLst>
            </p:cNvPr>
            <p:cNvCxnSpPr/>
            <p:nvPr/>
          </p:nvCxnSpPr>
          <p:spPr>
            <a:xfrm>
              <a:off x="1082302" y="3464460"/>
              <a:ext cx="2412829" cy="0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C87DAC4-F3BB-4458-A902-DD3F42E90504}"/>
                </a:ext>
              </a:extLst>
            </p:cNvPr>
            <p:cNvCxnSpPr/>
            <p:nvPr/>
          </p:nvCxnSpPr>
          <p:spPr>
            <a:xfrm>
              <a:off x="1082302" y="3951838"/>
              <a:ext cx="2412829" cy="0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351E2237-24F3-4159-B6C9-E16B27B36EEB}"/>
                </a:ext>
              </a:extLst>
            </p:cNvPr>
            <p:cNvCxnSpPr/>
            <p:nvPr/>
          </p:nvCxnSpPr>
          <p:spPr>
            <a:xfrm>
              <a:off x="1082302" y="4285308"/>
              <a:ext cx="2412829" cy="0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A1907EE0-89FC-4995-8B84-E3AE5E7E4243}"/>
                </a:ext>
              </a:extLst>
            </p:cNvPr>
            <p:cNvCxnSpPr/>
            <p:nvPr/>
          </p:nvCxnSpPr>
          <p:spPr>
            <a:xfrm>
              <a:off x="3495131" y="3951838"/>
              <a:ext cx="2412829" cy="0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1BBBF3C8-F8FA-4B51-9ACF-20806ECC7B84}"/>
                </a:ext>
              </a:extLst>
            </p:cNvPr>
            <p:cNvCxnSpPr/>
            <p:nvPr/>
          </p:nvCxnSpPr>
          <p:spPr>
            <a:xfrm>
              <a:off x="3495131" y="3464460"/>
              <a:ext cx="2412829" cy="0"/>
            </a:xfrm>
            <a:prstGeom prst="line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DEB3771-7C3B-417E-A2E4-BB0784673FD9}"/>
                </a:ext>
              </a:extLst>
            </p:cNvPr>
            <p:cNvSpPr txBox="1"/>
            <p:nvPr/>
          </p:nvSpPr>
          <p:spPr>
            <a:xfrm>
              <a:off x="3495131" y="878728"/>
              <a:ext cx="333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</a:t>
              </a:r>
              <a:endPara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BDC80F2-FA30-4C9D-B44A-2E1AE4E62557}"/>
                </a:ext>
              </a:extLst>
            </p:cNvPr>
            <p:cNvSpPr txBox="1"/>
            <p:nvPr/>
          </p:nvSpPr>
          <p:spPr>
            <a:xfrm>
              <a:off x="1082302" y="2761659"/>
              <a:ext cx="2904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</a:t>
              </a:r>
              <a:endPara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61860A9-14A9-42A5-A851-6CB0A3FEDC5A}"/>
                </a:ext>
              </a:extLst>
            </p:cNvPr>
            <p:cNvSpPr txBox="1"/>
            <p:nvPr/>
          </p:nvSpPr>
          <p:spPr>
            <a:xfrm>
              <a:off x="3500772" y="2732856"/>
              <a:ext cx="3962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La</a:t>
              </a:r>
              <a:endPara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3339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FAB9DD07-4A7C-4C58-B795-036F35D5655D}"/>
              </a:ext>
            </a:extLst>
          </p:cNvPr>
          <p:cNvGrpSpPr>
            <a:grpSpLocks noChangeAspect="1"/>
          </p:cNvGrpSpPr>
          <p:nvPr/>
        </p:nvGrpSpPr>
        <p:grpSpPr>
          <a:xfrm>
            <a:off x="2259669" y="1094876"/>
            <a:ext cx="2338662" cy="1871563"/>
            <a:chOff x="2352398" y="951314"/>
            <a:chExt cx="3743602" cy="2677309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792CB3C-627F-481E-8343-415FB84EC4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48" b="7426"/>
            <a:stretch/>
          </p:blipFill>
          <p:spPr>
            <a:xfrm>
              <a:off x="2352398" y="951314"/>
              <a:ext cx="3743602" cy="2677309"/>
            </a:xfrm>
            <a:prstGeom prst="rect">
              <a:avLst/>
            </a:prstGeom>
          </p:spPr>
        </p:pic>
        <p:cxnSp>
          <p:nvCxnSpPr>
            <p:cNvPr id="4" name="직선 연결선 3">
              <a:extLst>
                <a:ext uri="{FF2B5EF4-FFF2-40B4-BE49-F238E27FC236}">
                  <a16:creationId xmlns:a16="http://schemas.microsoft.com/office/drawing/2014/main" id="{1D5F6C8C-87A3-4951-A510-E2A684701186}"/>
                </a:ext>
              </a:extLst>
            </p:cNvPr>
            <p:cNvCxnSpPr>
              <a:cxnSpLocks/>
            </p:cNvCxnSpPr>
            <p:nvPr/>
          </p:nvCxnSpPr>
          <p:spPr>
            <a:xfrm>
              <a:off x="4959350" y="3429000"/>
              <a:ext cx="9556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4FF21FF-57F7-47D9-9B83-04990CC1DE2F}"/>
                </a:ext>
              </a:extLst>
            </p:cNvPr>
            <p:cNvSpPr txBox="1"/>
            <p:nvPr/>
          </p:nvSpPr>
          <p:spPr>
            <a:xfrm>
              <a:off x="4822499" y="3143281"/>
              <a:ext cx="1229376" cy="304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50</a:t>
              </a:r>
              <a:r>
                <a:rPr lang="ko-KR" altLang="en-US" sz="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㎛</a:t>
              </a: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A5A06007-0045-4218-A103-8DFDA89E93E3}"/>
              </a:ext>
            </a:extLst>
          </p:cNvPr>
          <p:cNvGrpSpPr/>
          <p:nvPr/>
        </p:nvGrpSpPr>
        <p:grpSpPr>
          <a:xfrm>
            <a:off x="1989289" y="2859255"/>
            <a:ext cx="2772504" cy="2206607"/>
            <a:chOff x="-44349" y="4341022"/>
            <a:chExt cx="2772504" cy="2206607"/>
          </a:xfrm>
        </p:grpSpPr>
        <p:graphicFrame>
          <p:nvGraphicFramePr>
            <p:cNvPr id="7" name="개체 6">
              <a:extLst>
                <a:ext uri="{FF2B5EF4-FFF2-40B4-BE49-F238E27FC236}">
                  <a16:creationId xmlns:a16="http://schemas.microsoft.com/office/drawing/2014/main" id="{970B0267-8D88-4028-A96C-ABBD81B67FE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-44349" y="4341022"/>
            <a:ext cx="2772504" cy="22066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Graph" r:id="rId4" imgW="6461640" imgH="5195160" progId="Origin95.Graph">
                    <p:embed/>
                  </p:oleObj>
                </mc:Choice>
                <mc:Fallback>
                  <p:oleObj name="Graph" r:id="rId4" imgW="6461640" imgH="5195160" progId="Origin95.Graph">
                    <p:embed/>
                    <p:pic>
                      <p:nvPicPr>
                        <p:cNvPr id="7" name="개체 6">
                          <a:extLst>
                            <a:ext uri="{FF2B5EF4-FFF2-40B4-BE49-F238E27FC236}">
                              <a16:creationId xmlns:a16="http://schemas.microsoft.com/office/drawing/2014/main" id="{970B0267-8D88-4028-A96C-ABBD81B67FE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-44349" y="4341022"/>
                          <a:ext cx="2772504" cy="22066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DD54685-C228-4DC8-8611-7E3D97192DE4}"/>
                </a:ext>
              </a:extLst>
            </p:cNvPr>
            <p:cNvSpPr txBox="1"/>
            <p:nvPr/>
          </p:nvSpPr>
          <p:spPr>
            <a:xfrm>
              <a:off x="591694" y="5395818"/>
              <a:ext cx="34015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00" b="1" dirty="0">
                  <a:latin typeface="+mj-ea"/>
                  <a:ea typeface="+mj-ea"/>
                </a:rPr>
                <a:t>(221)</a:t>
              </a:r>
              <a:endParaRPr lang="ko-KR" altLang="en-US" sz="500" b="1" dirty="0">
                <a:latin typeface="+mj-ea"/>
                <a:ea typeface="+mj-ea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88C8C67-DC2E-4D1A-96A8-68ABC5CE1883}"/>
                </a:ext>
              </a:extLst>
            </p:cNvPr>
            <p:cNvSpPr txBox="1"/>
            <p:nvPr/>
          </p:nvSpPr>
          <p:spPr>
            <a:xfrm>
              <a:off x="789138" y="5502231"/>
              <a:ext cx="34015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00" b="1" dirty="0">
                  <a:latin typeface="+mj-ea"/>
                  <a:ea typeface="+mj-ea"/>
                </a:rPr>
                <a:t>(200)</a:t>
              </a:r>
              <a:endParaRPr lang="ko-KR" altLang="en-US" sz="500" b="1" dirty="0">
                <a:latin typeface="+mj-ea"/>
                <a:ea typeface="+mj-ea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481771D-62D5-4B11-98F5-143686A272B7}"/>
                </a:ext>
              </a:extLst>
            </p:cNvPr>
            <p:cNvSpPr txBox="1"/>
            <p:nvPr/>
          </p:nvSpPr>
          <p:spPr>
            <a:xfrm>
              <a:off x="1688734" y="5348867"/>
              <a:ext cx="34015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00" b="1" dirty="0">
                  <a:latin typeface="+mj-ea"/>
                  <a:ea typeface="+mj-ea"/>
                </a:rPr>
                <a:t>(420)</a:t>
              </a:r>
              <a:endParaRPr lang="ko-KR" altLang="en-US" sz="500" b="1" dirty="0">
                <a:latin typeface="+mj-ea"/>
                <a:ea typeface="+mj-ea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1C5D920-DB0B-4161-B761-2A641918C9EC}"/>
                </a:ext>
              </a:extLst>
            </p:cNvPr>
            <p:cNvSpPr txBox="1"/>
            <p:nvPr/>
          </p:nvSpPr>
          <p:spPr>
            <a:xfrm>
              <a:off x="1800774" y="5526026"/>
              <a:ext cx="34015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00" b="1" dirty="0">
                  <a:latin typeface="+mj-ea"/>
                  <a:ea typeface="+mj-ea"/>
                </a:rPr>
                <a:t>(332)</a:t>
              </a:r>
              <a:endParaRPr lang="ko-KR" altLang="en-US" sz="500" b="1" dirty="0">
                <a:latin typeface="+mj-ea"/>
                <a:ea typeface="+mj-ea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478FBE7-8236-4673-ABD4-BC9E6ECCF2CF}"/>
                </a:ext>
              </a:extLst>
            </p:cNvPr>
            <p:cNvSpPr txBox="1"/>
            <p:nvPr/>
          </p:nvSpPr>
          <p:spPr>
            <a:xfrm>
              <a:off x="1930628" y="5371411"/>
              <a:ext cx="34015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00" b="1" dirty="0">
                  <a:latin typeface="+mj-ea"/>
                  <a:ea typeface="+mj-ea"/>
                </a:rPr>
                <a:t>(422)</a:t>
              </a:r>
              <a:endParaRPr lang="ko-KR" altLang="en-US" sz="500" b="1" dirty="0">
                <a:latin typeface="+mj-ea"/>
                <a:ea typeface="+mj-ea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B95D6D4-B890-4562-A4FA-783BBF9880C6}"/>
                </a:ext>
              </a:extLst>
            </p:cNvPr>
            <p:cNvSpPr txBox="1"/>
            <p:nvPr/>
          </p:nvSpPr>
          <p:spPr>
            <a:xfrm>
              <a:off x="2016901" y="5527966"/>
              <a:ext cx="34015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00" b="1" dirty="0">
                  <a:latin typeface="+mj-ea"/>
                  <a:ea typeface="+mj-ea"/>
                </a:rPr>
                <a:t>(510)</a:t>
              </a:r>
              <a:endParaRPr lang="ko-KR" altLang="en-US" sz="500" b="1" dirty="0">
                <a:latin typeface="+mj-ea"/>
                <a:ea typeface="+mj-ea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24B8F2-AF59-4804-ACE4-B4AC20A6D971}"/>
                </a:ext>
              </a:extLst>
            </p:cNvPr>
            <p:cNvSpPr txBox="1"/>
            <p:nvPr/>
          </p:nvSpPr>
          <p:spPr>
            <a:xfrm>
              <a:off x="2241679" y="5433505"/>
              <a:ext cx="34015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00" b="1" dirty="0">
                  <a:latin typeface="+mj-ea"/>
                  <a:ea typeface="+mj-ea"/>
                </a:rPr>
                <a:t>(521)</a:t>
              </a:r>
              <a:endParaRPr lang="ko-KR" altLang="en-US" sz="500" b="1" dirty="0">
                <a:latin typeface="+mj-ea"/>
                <a:ea typeface="+mj-ea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AB35A5E-C31A-42BC-8CF2-402251CB4610}"/>
                </a:ext>
              </a:extLst>
            </p:cNvPr>
            <p:cNvSpPr txBox="1"/>
            <p:nvPr/>
          </p:nvSpPr>
          <p:spPr>
            <a:xfrm>
              <a:off x="1287362" y="5405101"/>
              <a:ext cx="34015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00" b="1" dirty="0">
                  <a:latin typeface="+mj-ea"/>
                  <a:ea typeface="+mj-ea"/>
                </a:rPr>
                <a:t>(321)</a:t>
              </a:r>
              <a:endParaRPr lang="ko-KR" altLang="en-US" sz="500" b="1" dirty="0">
                <a:latin typeface="+mj-ea"/>
                <a:ea typeface="+mj-ea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8053775-41BF-44D9-8983-F5C78B73D220}"/>
                </a:ext>
              </a:extLst>
            </p:cNvPr>
            <p:cNvSpPr txBox="1"/>
            <p:nvPr/>
          </p:nvSpPr>
          <p:spPr>
            <a:xfrm>
              <a:off x="1441926" y="5444325"/>
              <a:ext cx="340158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00" b="1" dirty="0">
                  <a:latin typeface="+mj-ea"/>
                  <a:ea typeface="+mj-ea"/>
                </a:rPr>
                <a:t>(400)</a:t>
              </a:r>
              <a:endParaRPr lang="ko-KR" altLang="en-US" sz="500" b="1" dirty="0">
                <a:latin typeface="+mj-ea"/>
                <a:ea typeface="+mj-ea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EADE1E4F-D9DB-42FB-954A-A4A840DFB5B5}"/>
              </a:ext>
            </a:extLst>
          </p:cNvPr>
          <p:cNvSpPr txBox="1"/>
          <p:nvPr/>
        </p:nvSpPr>
        <p:spPr>
          <a:xfrm>
            <a:off x="114156" y="5497624"/>
            <a:ext cx="6743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S5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SEM image of LGLZO and XRD pattern of LGLZO 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CB372C5E-DC35-4290-A796-6BAA435EF229}"/>
              </a:ext>
            </a:extLst>
          </p:cNvPr>
          <p:cNvGrpSpPr>
            <a:grpSpLocks noChangeAspect="1"/>
          </p:cNvGrpSpPr>
          <p:nvPr/>
        </p:nvGrpSpPr>
        <p:grpSpPr>
          <a:xfrm>
            <a:off x="2259669" y="1070600"/>
            <a:ext cx="2338662" cy="1871563"/>
            <a:chOff x="2352398" y="951314"/>
            <a:chExt cx="3743602" cy="2677309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D6259E4A-0F61-42FE-8943-A1AF11A29A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48" b="7426"/>
            <a:stretch/>
          </p:blipFill>
          <p:spPr>
            <a:xfrm>
              <a:off x="2352398" y="951314"/>
              <a:ext cx="3743602" cy="2677309"/>
            </a:xfrm>
            <a:prstGeom prst="rect">
              <a:avLst/>
            </a:prstGeom>
          </p:spPr>
        </p:pic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3D25EBF-E593-4EEB-BCFD-1ADD4E2F453D}"/>
                </a:ext>
              </a:extLst>
            </p:cNvPr>
            <p:cNvCxnSpPr>
              <a:cxnSpLocks/>
            </p:cNvCxnSpPr>
            <p:nvPr/>
          </p:nvCxnSpPr>
          <p:spPr>
            <a:xfrm>
              <a:off x="4959350" y="3429000"/>
              <a:ext cx="95567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C94109F-AA86-4C8A-A374-A5210672851D}"/>
                </a:ext>
              </a:extLst>
            </p:cNvPr>
            <p:cNvSpPr txBox="1"/>
            <p:nvPr/>
          </p:nvSpPr>
          <p:spPr>
            <a:xfrm>
              <a:off x="4822499" y="3143281"/>
              <a:ext cx="1229376" cy="304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50</a:t>
              </a:r>
              <a:r>
                <a:rPr lang="ko-KR" altLang="en-US" sz="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3378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038C37A-01B0-4F5A-BA5D-AF8321340B8B}"/>
              </a:ext>
            </a:extLst>
          </p:cNvPr>
          <p:cNvSpPr txBox="1"/>
          <p:nvPr/>
        </p:nvSpPr>
        <p:spPr>
          <a:xfrm>
            <a:off x="57077" y="4803280"/>
            <a:ext cx="6743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S6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XRD graphs of LGLZO green sheet, SPE, impregnated green sheet and g-PPCE  samples 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개체 6">
            <a:extLst>
              <a:ext uri="{FF2B5EF4-FFF2-40B4-BE49-F238E27FC236}">
                <a16:creationId xmlns:a16="http://schemas.microsoft.com/office/drawing/2014/main" id="{6285177B-6603-4A76-8872-102FEC01F0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91461" y="916557"/>
          <a:ext cx="3804955" cy="3353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Graph" r:id="rId3" imgW="7568280" imgH="6874920" progId="Origin95.Graph">
                  <p:embed/>
                </p:oleObj>
              </mc:Choice>
              <mc:Fallback>
                <p:oleObj name="Graph" r:id="rId3" imgW="7568280" imgH="6874920" progId="Origin95.Graph">
                  <p:embed/>
                  <p:pic>
                    <p:nvPicPr>
                      <p:cNvPr id="7" name="개체 6">
                        <a:extLst>
                          <a:ext uri="{FF2B5EF4-FFF2-40B4-BE49-F238E27FC236}">
                            <a16:creationId xmlns:a16="http://schemas.microsoft.com/office/drawing/2014/main" id="{6285177B-6603-4A76-8872-102FEC01F0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1461" y="916557"/>
                        <a:ext cx="3804955" cy="33534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21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F9FC62-2AEF-42D2-A987-280107FD16F1}"/>
              </a:ext>
            </a:extLst>
          </p:cNvPr>
          <p:cNvSpPr txBox="1"/>
          <p:nvPr/>
        </p:nvSpPr>
        <p:spPr>
          <a:xfrm>
            <a:off x="57078" y="4956274"/>
            <a:ext cx="67438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S7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FT-IR analysis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E88378AE-81E2-48E3-9534-3CE7C0A0F2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0088" y="931863"/>
          <a:ext cx="5681662" cy="386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Graph" r:id="rId3" imgW="8478000" imgH="5765400" progId="Origin95.Graph">
                  <p:embed/>
                </p:oleObj>
              </mc:Choice>
              <mc:Fallback>
                <p:oleObj name="Graph" r:id="rId3" imgW="8478000" imgH="5765400" progId="Origin95.Graph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id="{E88378AE-81E2-48E3-9534-3CE7C0A0F2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0088" y="931863"/>
                        <a:ext cx="5681662" cy="386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1209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8E0926B9170E3048BD6F6B2126DA273D" ma:contentTypeVersion="13" ma:contentTypeDescription="새 문서를 만듭니다." ma:contentTypeScope="" ma:versionID="3a22b71e90016fd840d3f7ea86a18591">
  <xsd:schema xmlns:xsd="http://www.w3.org/2001/XMLSchema" xmlns:xs="http://www.w3.org/2001/XMLSchema" xmlns:p="http://schemas.microsoft.com/office/2006/metadata/properties" xmlns:ns3="950324a8-08eb-41d5-8546-434c75ca39d7" targetNamespace="http://schemas.microsoft.com/office/2006/metadata/properties" ma:root="true" ma:fieldsID="28ad660234b347793be37da6954ebd53" ns3:_="">
    <xsd:import namespace="950324a8-08eb-41d5-8546-434c75ca39d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ObjectDetectorVersions" minOccurs="0"/>
                <xsd:element ref="ns3:MediaServiceLocation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0324a8-08eb-41d5-8546-434c75ca39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ystemTags" ma:index="20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6E9F219-6B39-4E43-AD45-C18643857CC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940E27-9D9E-4A4D-BFEE-046D61473D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0324a8-08eb-41d5-8546-434c75ca39d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ABC3D22-E2C1-43E6-86FF-BDB91605E2BB}">
  <ds:schemaRefs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950324a8-08eb-41d5-8546-434c75ca39d7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2696</TotalTime>
  <Words>370</Words>
  <Application>Microsoft Office PowerPoint</Application>
  <PresentationFormat>A4 용지(210x297mm)</PresentationFormat>
  <Paragraphs>65</Paragraphs>
  <Slides>16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6" baseType="lpstr">
      <vt:lpstr>MS Mincho</vt:lpstr>
      <vt:lpstr>Noto Sans KR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Graph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노혜우</dc:creator>
  <cp:lastModifiedBy>노혜우</cp:lastModifiedBy>
  <cp:revision>16</cp:revision>
  <dcterms:created xsi:type="dcterms:W3CDTF">2023-09-24T09:44:30Z</dcterms:created>
  <dcterms:modified xsi:type="dcterms:W3CDTF">2023-11-18T04:04:32Z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0x0101008E0926B9170E3048BD6F6B2126DA273D</vt:lpwstr>
  </property>
</Properties>
</file>