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1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12" Type="http://schemas.openxmlformats.org/officeDocument/2006/relationships/image" Target="../media/image17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11" Type="http://schemas.openxmlformats.org/officeDocument/2006/relationships/image" Target="../media/image16.emf"/><Relationship Id="rId5" Type="http://schemas.openxmlformats.org/officeDocument/2006/relationships/image" Target="../media/image10.emf"/><Relationship Id="rId10" Type="http://schemas.openxmlformats.org/officeDocument/2006/relationships/image" Target="../media/image15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20566-EAD3-48E8-8951-FE96F080E31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5C12D-AD5E-4407-A6E3-EDC111513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40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5C12D-AD5E-4407-A6E3-EDC1115132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14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8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9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0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8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9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71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4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96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59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38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6E4C3-32BA-424F-BEB3-25EC354F62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459C8-F875-402D-A675-4D2B2B229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00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e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4.emf"/><Relationship Id="rId7" Type="http://schemas.openxmlformats.org/officeDocument/2006/relationships/image" Target="../media/image7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e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3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e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228945"/>
            <a:ext cx="741682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Tailoring of dissimilar friction-stir lap welding of aluminum and titanium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Alexander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Kalinenko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Pavel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Dolzhenko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Yulia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Borisova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Sergey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Malopheyev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Sergey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Mironov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Rustam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Kaibyshev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3298" y="1196752"/>
            <a:ext cx="8784976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materials for the article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4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526473"/>
            <a:ext cx="9102436" cy="5084618"/>
            <a:chOff x="0" y="526473"/>
            <a:chExt cx="9102436" cy="508461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526473"/>
              <a:ext cx="9102436" cy="5084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74468" y="595746"/>
              <a:ext cx="8958321" cy="4920000"/>
              <a:chOff x="74468" y="595746"/>
              <a:chExt cx="8958321" cy="4920000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74468" y="595746"/>
                <a:ext cx="3690000" cy="4920000"/>
                <a:chOff x="74468" y="595746"/>
                <a:chExt cx="3690000" cy="4920000"/>
              </a:xfrm>
            </p:grpSpPr>
            <p:pic>
              <p:nvPicPr>
                <p:cNvPr id="2" name="Рисунок 1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468" y="595746"/>
                  <a:ext cx="3690000" cy="4920000"/>
                </a:xfrm>
                <a:prstGeom prst="rect">
                  <a:avLst/>
                </a:prstGeom>
                <a:ln w="3175">
                  <a:solidFill>
                    <a:schemeClr val="tx1"/>
                  </a:solidFill>
                </a:ln>
              </p:spPr>
            </p:pic>
            <p:sp>
              <p:nvSpPr>
                <p:cNvPr id="4" name="TextBox 3"/>
                <p:cNvSpPr txBox="1"/>
                <p:nvPr/>
              </p:nvSpPr>
              <p:spPr>
                <a:xfrm>
                  <a:off x="87148" y="606329"/>
                  <a:ext cx="37670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ru-RU" sz="2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en-US" sz="2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a)</a:t>
                  </a:r>
                  <a:endParaRPr lang="ru-RU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" name="Группа 6"/>
              <p:cNvGrpSpPr/>
              <p:nvPr/>
            </p:nvGrpSpPr>
            <p:grpSpPr>
              <a:xfrm>
                <a:off x="3891588" y="600410"/>
                <a:ext cx="5130000" cy="2885625"/>
                <a:chOff x="3906982" y="621723"/>
                <a:chExt cx="5130000" cy="2885625"/>
              </a:xfrm>
            </p:grpSpPr>
            <p:pic>
              <p:nvPicPr>
                <p:cNvPr id="3" name="Рисунок 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06982" y="621723"/>
                  <a:ext cx="5130000" cy="2885625"/>
                </a:xfrm>
                <a:prstGeom prst="rect">
                  <a:avLst/>
                </a:prstGeom>
                <a:ln w="3175">
                  <a:solidFill>
                    <a:schemeClr val="tx1"/>
                  </a:solidFill>
                </a:ln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3924437" y="640134"/>
                  <a:ext cx="39273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ru-RU" sz="2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en-US" sz="2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r>
                    <a:rPr lang="en-US" sz="2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  <a:endParaRPr lang="ru-RU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3898895" y="3780064"/>
                <a:ext cx="5133894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Supplementary Figure </a:t>
                </a:r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 (a) FSW machine and (b) experiment setup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994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5942496"/>
            <a:ext cx="8784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Schematic showing the thermocouple layout. Scale: mm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C:\Users\Sergey\Desktop\Paper\Supplementary\images\FSW scheme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2"/>
          <a:stretch/>
        </p:blipFill>
        <p:spPr bwMode="auto">
          <a:xfrm>
            <a:off x="952437" y="153909"/>
            <a:ext cx="7200000" cy="548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8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" y="6429804"/>
            <a:ext cx="915347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Schematic showing specimens for lap-shear tests: (a) placement, (b) design. Scale: mm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1259632" y="0"/>
            <a:ext cx="6360368" cy="6276109"/>
            <a:chOff x="1259632" y="0"/>
            <a:chExt cx="6360368" cy="627610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259632" y="0"/>
              <a:ext cx="6360368" cy="62761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1387256" y="32402"/>
              <a:ext cx="6065063" cy="3634252"/>
              <a:chOff x="1387256" y="32402"/>
              <a:chExt cx="6065063" cy="3634252"/>
            </a:xfrm>
          </p:grpSpPr>
          <p:pic>
            <p:nvPicPr>
              <p:cNvPr id="6" name="Picture 2" descr="C:\Users\Sergey\Desktop\Paper\Supplementary\images\Al-Ti plates with dog bone samples.tif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309" t="11064" r="-5803" b="7897"/>
              <a:stretch/>
            </p:blipFill>
            <p:spPr bwMode="auto">
              <a:xfrm>
                <a:off x="1387256" y="32402"/>
                <a:ext cx="6065063" cy="3634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418799" y="59734"/>
                <a:ext cx="31258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/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(a)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1387255" y="3861542"/>
              <a:ext cx="6065064" cy="2292096"/>
              <a:chOff x="1387255" y="3861542"/>
              <a:chExt cx="6065064" cy="2292096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1387255" y="3861542"/>
                <a:ext cx="6065064" cy="2292096"/>
                <a:chOff x="1387255" y="3861542"/>
                <a:chExt cx="6065064" cy="2292096"/>
              </a:xfrm>
            </p:grpSpPr>
            <p:grpSp>
              <p:nvGrpSpPr>
                <p:cNvPr id="18" name="Группа 17"/>
                <p:cNvGrpSpPr/>
                <p:nvPr/>
              </p:nvGrpSpPr>
              <p:grpSpPr>
                <a:xfrm>
                  <a:off x="1387255" y="3861542"/>
                  <a:ext cx="6065064" cy="2292096"/>
                  <a:chOff x="1362416" y="3889248"/>
                  <a:chExt cx="6089904" cy="2292096"/>
                </a:xfrm>
              </p:grpSpPr>
              <p:grpSp>
                <p:nvGrpSpPr>
                  <p:cNvPr id="17" name="Группа 16"/>
                  <p:cNvGrpSpPr/>
                  <p:nvPr/>
                </p:nvGrpSpPr>
                <p:grpSpPr>
                  <a:xfrm>
                    <a:off x="1362416" y="3889248"/>
                    <a:ext cx="6089904" cy="2292096"/>
                    <a:chOff x="1426464" y="3889248"/>
                    <a:chExt cx="6089904" cy="2292096"/>
                  </a:xfrm>
                </p:grpSpPr>
                <p:sp>
                  <p:nvSpPr>
                    <p:cNvPr id="16" name="Прямоугольник 15"/>
                    <p:cNvSpPr/>
                    <p:nvPr/>
                  </p:nvSpPr>
                  <p:spPr>
                    <a:xfrm>
                      <a:off x="1426464" y="3889248"/>
                      <a:ext cx="6089904" cy="229209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15" name="Группа 14"/>
                    <p:cNvGrpSpPr/>
                    <p:nvPr/>
                  </p:nvGrpSpPr>
                  <p:grpSpPr>
                    <a:xfrm>
                      <a:off x="3051873" y="4028275"/>
                      <a:ext cx="3621442" cy="2020139"/>
                      <a:chOff x="3051873" y="4028275"/>
                      <a:chExt cx="3621442" cy="2020139"/>
                    </a:xfrm>
                  </p:grpSpPr>
                  <p:sp>
                    <p:nvSpPr>
                      <p:cNvPr id="2" name="TextBox 1"/>
                      <p:cNvSpPr txBox="1"/>
                      <p:nvPr/>
                    </p:nvSpPr>
                    <p:spPr>
                      <a:xfrm>
                        <a:off x="5339617" y="4028275"/>
                        <a:ext cx="1333698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just"/>
                        <a:r>
                          <a:rPr 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Aluminum alloy</a:t>
                        </a:r>
                        <a:endPara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" name="TextBox 8"/>
                      <p:cNvSpPr txBox="1"/>
                      <p:nvPr/>
                    </p:nvSpPr>
                    <p:spPr>
                      <a:xfrm>
                        <a:off x="3051873" y="5832970"/>
                        <a:ext cx="77258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just"/>
                        <a:r>
                          <a:rPr 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Ti-6Al-4V</a:t>
                        </a:r>
                        <a:endPara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1387256" y="3937897"/>
                    <a:ext cx="327013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just"/>
                    <a:r>
                      <a: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(b)</a:t>
                    </a:r>
                    <a:endParaRPr lang="ru-RU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4" name="Рисунок 3">
                  <a:extLst>
                    <a:ext uri="{FF2B5EF4-FFF2-40B4-BE49-F238E27FC236}">
                      <a16:creationId xmlns:a16="http://schemas.microsoft.com/office/drawing/2014/main" id="{BB6B782B-8A54-4F5E-93D6-6922FFDDD5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3525866" y="2257391"/>
                  <a:ext cx="1572768" cy="5522976"/>
                </a:xfrm>
                <a:prstGeom prst="rect">
                  <a:avLst/>
                </a:prstGeom>
              </p:spPr>
            </p:pic>
          </p:grp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61D923-9FE4-45B1-A47B-4E4214333F63}"/>
                  </a:ext>
                </a:extLst>
              </p:cNvPr>
              <p:cNvSpPr txBox="1"/>
              <p:nvPr/>
            </p:nvSpPr>
            <p:spPr>
              <a:xfrm>
                <a:off x="3419872" y="4765431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RS</a:t>
                </a:r>
                <a:endParaRPr lang="ru-RU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8E4EC1-CF8F-48EC-B98C-072D29689D6F}"/>
                  </a:ext>
                </a:extLst>
              </p:cNvPr>
              <p:cNvSpPr txBox="1"/>
              <p:nvPr/>
            </p:nvSpPr>
            <p:spPr>
              <a:xfrm>
                <a:off x="4788024" y="4765431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AS</a:t>
                </a:r>
                <a:endParaRPr lang="ru-RU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" name="Прямая со стрелкой 18">
                <a:extLst>
                  <a:ext uri="{FF2B5EF4-FFF2-40B4-BE49-F238E27FC236}">
                    <a16:creationId xmlns:a16="http://schemas.microsoft.com/office/drawing/2014/main" id="{B2EE169D-2214-4C32-8AB7-9F3631BE46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03408" y="4271247"/>
                <a:ext cx="155925" cy="64807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 стрелкой 26">
                <a:extLst>
                  <a:ext uri="{FF2B5EF4-FFF2-40B4-BE49-F238E27FC236}">
                    <a16:creationId xmlns:a16="http://schemas.microsoft.com/office/drawing/2014/main" id="{3B470F79-C437-4A8D-AA08-CBC5992329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00132" y="5243061"/>
                <a:ext cx="201503" cy="504056"/>
              </a:xfrm>
              <a:prstGeom prst="straightConnector1">
                <a:avLst/>
              </a:prstGeom>
              <a:ln w="28575"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6019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13855" y="-13855"/>
            <a:ext cx="9171710" cy="6650182"/>
            <a:chOff x="-13855" y="-13855"/>
            <a:chExt cx="9171710" cy="66501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13855" y="-13855"/>
              <a:ext cx="9171710" cy="6650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5496" y="-5085"/>
              <a:ext cx="9073008" cy="6567302"/>
              <a:chOff x="35496" y="-5085"/>
              <a:chExt cx="9073008" cy="656730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383138" y="-5085"/>
                <a:ext cx="447571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Commercial aluminum alloy AA6013 </a:t>
                </a:r>
                <a:endParaRPr lang="ru-RU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" name="Объект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5502925"/>
                  </p:ext>
                </p:extLst>
              </p:nvPr>
            </p:nvGraphicFramePr>
            <p:xfrm>
              <a:off x="35496" y="470795"/>
              <a:ext cx="2261559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4" name="SPW 11.0 Graph" r:id="rId4" imgW="5597640" imgH="4188240" progId="SigmaPlotGraphicObject.10">
                      <p:embed/>
                    </p:oleObj>
                  </mc:Choice>
                  <mc:Fallback>
                    <p:oleObj name="SPW 11.0 Graph" r:id="rId4" imgW="5597640" imgH="4188240" progId="SigmaPlotGraphicObject.10">
                      <p:embed/>
                      <p:pic>
                        <p:nvPicPr>
                          <p:cNvPr id="13" name="Объект 12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5496" y="470795"/>
                            <a:ext cx="2261559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Объект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14677205"/>
                  </p:ext>
                </p:extLst>
              </p:nvPr>
            </p:nvGraphicFramePr>
            <p:xfrm>
              <a:off x="2382448" y="471078"/>
              <a:ext cx="2261560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5" name="SPW 11.0 Graph" r:id="rId6" imgW="5597640" imgH="4188240" progId="SigmaPlotGraphicObject.10">
                      <p:embed/>
                    </p:oleObj>
                  </mc:Choice>
                  <mc:Fallback>
                    <p:oleObj name="SPW 11.0 Graph" r:id="rId6" imgW="5597640" imgH="4188240" progId="SigmaPlotGraphicObject.10">
                      <p:embed/>
                      <p:pic>
                        <p:nvPicPr>
                          <p:cNvPr id="4" name="Объект 3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2382448" y="471078"/>
                            <a:ext cx="2261560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Объект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46365628"/>
                  </p:ext>
                </p:extLst>
              </p:nvPr>
            </p:nvGraphicFramePr>
            <p:xfrm>
              <a:off x="4731758" y="471078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6" name="SPW 11.0 Graph" r:id="rId8" imgW="5597640" imgH="4416840" progId="SigmaPlotGraphicObject.10">
                      <p:embed/>
                    </p:oleObj>
                  </mc:Choice>
                  <mc:Fallback>
                    <p:oleObj name="SPW 11.0 Graph" r:id="rId8" imgW="5597640" imgH="4416840" progId="SigmaPlotGraphicObject.10">
                      <p:embed/>
                      <p:pic>
                        <p:nvPicPr>
                          <p:cNvPr id="34" name="Объект 33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4731758" y="471078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Объект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29917622"/>
                  </p:ext>
                </p:extLst>
              </p:nvPr>
            </p:nvGraphicFramePr>
            <p:xfrm>
              <a:off x="6964006" y="471078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7" name="SPW 11.0 Graph" r:id="rId10" imgW="5597640" imgH="4416840" progId="SigmaPlotGraphicObject.10">
                      <p:embed/>
                    </p:oleObj>
                  </mc:Choice>
                  <mc:Fallback>
                    <p:oleObj name="SPW 11.0 Graph" r:id="rId10" imgW="5597640" imgH="4416840" progId="SigmaPlotGraphicObject.10">
                      <p:embed/>
                      <p:pic>
                        <p:nvPicPr>
                          <p:cNvPr id="27" name="Объект 26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6964006" y="471078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250754" y="260648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12.7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544842" y="262278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25.4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72031" y="262278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50.8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112723" y="262278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76.2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979712" y="2204864"/>
                <a:ext cx="557697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Experimental aluminum alloy AA6013 + 2.0 Si </a:t>
                </a:r>
                <a:endParaRPr lang="ru-RU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18" name="Объект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412462"/>
                  </p:ext>
                </p:extLst>
              </p:nvPr>
            </p:nvGraphicFramePr>
            <p:xfrm>
              <a:off x="45106" y="2710266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8" name="SPW 11.0 Graph" r:id="rId12" imgW="5597640" imgH="4416840" progId="SigmaPlotGraphicObject.10">
                      <p:embed/>
                    </p:oleObj>
                  </mc:Choice>
                  <mc:Fallback>
                    <p:oleObj name="SPW 11.0 Graph" r:id="rId12" imgW="5597640" imgH="4416840" progId="SigmaPlotGraphicObject.10">
                      <p:embed/>
                      <p:pic>
                        <p:nvPicPr>
                          <p:cNvPr id="19" name="Объект 18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45106" y="2710266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Объект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54255147"/>
                  </p:ext>
                </p:extLst>
              </p:nvPr>
            </p:nvGraphicFramePr>
            <p:xfrm>
              <a:off x="2305876" y="2708929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9" name="SPW 11.0 Graph" r:id="rId14" imgW="5597640" imgH="4416840" progId="SigmaPlotGraphicObject.10">
                      <p:embed/>
                    </p:oleObj>
                  </mc:Choice>
                  <mc:Fallback>
                    <p:oleObj name="SPW 11.0 Graph" r:id="rId14" imgW="5597640" imgH="4416840" progId="SigmaPlotGraphicObject.10">
                      <p:embed/>
                      <p:pic>
                        <p:nvPicPr>
                          <p:cNvPr id="22" name="Объект 21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2305876" y="2708929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Объект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56055561"/>
                  </p:ext>
                </p:extLst>
              </p:nvPr>
            </p:nvGraphicFramePr>
            <p:xfrm>
              <a:off x="4599200" y="2708929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0" name="SPW 11.0 Graph" r:id="rId16" imgW="5597640" imgH="4416840" progId="SigmaPlotGraphicObject.10">
                      <p:embed/>
                    </p:oleObj>
                  </mc:Choice>
                  <mc:Fallback>
                    <p:oleObj name="SPW 11.0 Graph" r:id="rId16" imgW="5597640" imgH="4416840" progId="SigmaPlotGraphicObject.10">
                      <p:embed/>
                      <p:pic>
                        <p:nvPicPr>
                          <p:cNvPr id="25" name="Объект 24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4599200" y="2708929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Объект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05658211"/>
                  </p:ext>
                </p:extLst>
              </p:nvPr>
            </p:nvGraphicFramePr>
            <p:xfrm>
              <a:off x="6886130" y="2708929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1" name="SPW 11.0 Graph" r:id="rId18" imgW="5597640" imgH="4416840" progId="SigmaPlotGraphicObject.10">
                      <p:embed/>
                    </p:oleObj>
                  </mc:Choice>
                  <mc:Fallback>
                    <p:oleObj name="SPW 11.0 Graph" r:id="rId18" imgW="5597640" imgH="4416840" progId="SigmaPlotGraphicObject.10">
                      <p:embed/>
                      <p:pic>
                        <p:nvPicPr>
                          <p:cNvPr id="17" name="Объект 16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6886130" y="2708929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>
                <a:off x="217803" y="2532529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12.7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11890" y="2532529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25.4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826723" y="2532529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50.8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079772" y="2532529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76.2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187624" y="4437112"/>
                <a:ext cx="666381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Experimental aluminum alloy AA6013 + 0.8 Si + 1.0 Mg </a:t>
                </a:r>
                <a:endParaRPr lang="ru-RU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27" name="Объект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1628643"/>
                  </p:ext>
                </p:extLst>
              </p:nvPr>
            </p:nvGraphicFramePr>
            <p:xfrm>
              <a:off x="67330" y="4869160"/>
              <a:ext cx="2241169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2" name="SPW 11.0 Graph" r:id="rId20" imgW="5597640" imgH="4226400" progId="SigmaPlotGraphicObject.10">
                      <p:embed/>
                    </p:oleObj>
                  </mc:Choice>
                  <mc:Fallback>
                    <p:oleObj name="SPW 11.0 Graph" r:id="rId20" imgW="5597640" imgH="4226400" progId="SigmaPlotGraphicObject.10">
                      <p:embed/>
                      <p:pic>
                        <p:nvPicPr>
                          <p:cNvPr id="29" name="Объект 28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67330" y="4869160"/>
                            <a:ext cx="2241169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Объект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62471531"/>
                  </p:ext>
                </p:extLst>
              </p:nvPr>
            </p:nvGraphicFramePr>
            <p:xfrm>
              <a:off x="2423166" y="4870217"/>
              <a:ext cx="2147585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3" name="SPW 11.0 Graph" r:id="rId22" imgW="5597640" imgH="4410720" progId="SigmaPlotGraphicObject.10">
                      <p:embed/>
                    </p:oleObj>
                  </mc:Choice>
                  <mc:Fallback>
                    <p:oleObj name="SPW 11.0 Graph" r:id="rId22" imgW="5597640" imgH="4410720" progId="SigmaPlotGraphicObject.10">
                      <p:embed/>
                      <p:pic>
                        <p:nvPicPr>
                          <p:cNvPr id="32" name="Объект 31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2423166" y="4870217"/>
                            <a:ext cx="2147585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Объект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60436673"/>
                  </p:ext>
                </p:extLst>
              </p:nvPr>
            </p:nvGraphicFramePr>
            <p:xfrm>
              <a:off x="4704911" y="4870217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4" name="SPW 11.0 Graph" r:id="rId24" imgW="5597640" imgH="4416840" progId="SigmaPlotGraphicObject.10">
                      <p:embed/>
                    </p:oleObj>
                  </mc:Choice>
                  <mc:Fallback>
                    <p:oleObj name="SPW 11.0 Graph" r:id="rId24" imgW="5597640" imgH="4416840" progId="SigmaPlotGraphicObject.10">
                      <p:embed/>
                      <p:pic>
                        <p:nvPicPr>
                          <p:cNvPr id="15" name="Объект 14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704911" y="4870217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Объект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2120885"/>
                  </p:ext>
                </p:extLst>
              </p:nvPr>
            </p:nvGraphicFramePr>
            <p:xfrm>
              <a:off x="6950717" y="4870217"/>
              <a:ext cx="2144498" cy="169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5" name="SPW 11.0 Graph" r:id="rId26" imgW="5597640" imgH="4416840" progId="SigmaPlotGraphicObject.10">
                      <p:embed/>
                    </p:oleObj>
                  </mc:Choice>
                  <mc:Fallback>
                    <p:oleObj name="SPW 11.0 Graph" r:id="rId26" imgW="5597640" imgH="4416840" progId="SigmaPlotGraphicObject.10">
                      <p:embed/>
                      <p:pic>
                        <p:nvPicPr>
                          <p:cNvPr id="36" name="Объект 35"/>
                          <p:cNvPicPr/>
                          <p:nvPr/>
                        </p:nvPicPr>
                        <p:blipFill>
                          <a:blip r:embed="rId27"/>
                          <a:stretch>
                            <a:fillRect/>
                          </a:stretch>
                        </p:blipFill>
                        <p:spPr>
                          <a:xfrm>
                            <a:off x="6950717" y="4870217"/>
                            <a:ext cx="2144498" cy="1692000"/>
                          </a:xfrm>
                          <a:prstGeom prst="rect">
                            <a:avLst/>
                          </a:prstGeom>
                          <a:ln w="3175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" name="TextBox 30"/>
              <p:cNvSpPr txBox="1"/>
              <p:nvPr/>
            </p:nvSpPr>
            <p:spPr>
              <a:xfrm>
                <a:off x="322076" y="4706235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12.7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551995" y="4706234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25.4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898913" y="4706234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50.8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119878" y="4705200"/>
                <a:ext cx="18851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Welding speed 76.2 mm/min</a:t>
                </a: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0" y="6622309"/>
            <a:ext cx="915347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. The entire set of deformation diagrams recorded during lap=shear tests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027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188</Words>
  <Application>Microsoft Office PowerPoint</Application>
  <PresentationFormat>Экран (4:3)</PresentationFormat>
  <Paragraphs>33</Paragraphs>
  <Slides>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Тема Office</vt:lpstr>
      <vt:lpstr>SPW 11.0 Graph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Пользователь Windows</cp:lastModifiedBy>
  <cp:revision>14</cp:revision>
  <dcterms:created xsi:type="dcterms:W3CDTF">2022-10-11T12:22:43Z</dcterms:created>
  <dcterms:modified xsi:type="dcterms:W3CDTF">2022-11-12T14:57:46Z</dcterms:modified>
</cp:coreProperties>
</file>