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200" d="100"/>
          <a:sy n="200" d="100"/>
        </p:scale>
        <p:origin x="456" y="-3684"/>
      </p:cViewPr>
      <p:guideLst>
        <p:guide orient="horz" pos="2213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ÉRIN Claire" userId="28dc0047-8033-45b6-b28e-c241b9e2a3d8" providerId="ADAL" clId="{64E04875-4CB8-43B5-9F88-9A79654551A9}"/>
    <pc:docChg chg="modSld">
      <pc:chgData name="GUÉRIN Claire" userId="28dc0047-8033-45b6-b28e-c241b9e2a3d8" providerId="ADAL" clId="{64E04875-4CB8-43B5-9F88-9A79654551A9}" dt="2022-12-05T15:20:43.369" v="1" actId="20577"/>
      <pc:docMkLst>
        <pc:docMk/>
      </pc:docMkLst>
      <pc:sldChg chg="modSp mod">
        <pc:chgData name="GUÉRIN Claire" userId="28dc0047-8033-45b6-b28e-c241b9e2a3d8" providerId="ADAL" clId="{64E04875-4CB8-43B5-9F88-9A79654551A9}" dt="2022-12-05T15:20:43.369" v="1" actId="20577"/>
        <pc:sldMkLst>
          <pc:docMk/>
          <pc:sldMk cId="1692024523" sldId="256"/>
        </pc:sldMkLst>
        <pc:spChg chg="mod">
          <ac:chgData name="GUÉRIN Claire" userId="28dc0047-8033-45b6-b28e-c241b9e2a3d8" providerId="ADAL" clId="{64E04875-4CB8-43B5-9F88-9A79654551A9}" dt="2022-12-05T15:20:43.369" v="1" actId="20577"/>
          <ac:spMkLst>
            <pc:docMk/>
            <pc:sldMk cId="1692024523" sldId="256"/>
            <ac:spMk id="4" creationId="{7E3C048C-59D6-B778-8E09-1D203200871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Anova!$G$11</c:f>
              <c:strCache>
                <c:ptCount val="1"/>
                <c:pt idx="0">
                  <c:v>Teneur en lignine OE-B37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6350">
              <a:solidFill>
                <a:srgbClr val="002060"/>
              </a:solidFill>
              <a:prstDash val="solid"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Anova!$I$12:$I$15</c:f>
                <c:numCache>
                  <c:formatCode>General</c:formatCode>
                  <c:ptCount val="4"/>
                  <c:pt idx="0">
                    <c:v>6.3732262536305038E-3</c:v>
                  </c:pt>
                  <c:pt idx="1">
                    <c:v>4.7600002470223482E-3</c:v>
                  </c:pt>
                  <c:pt idx="2">
                    <c:v>5.8406372475155949E-3</c:v>
                  </c:pt>
                  <c:pt idx="3">
                    <c:v>5.1516418671345614E-3</c:v>
                  </c:pt>
                </c:numCache>
              </c:numRef>
            </c:plus>
            <c:minus>
              <c:numRef>
                <c:f>Anova!$I$12:$I$15</c:f>
                <c:numCache>
                  <c:formatCode>General</c:formatCode>
                  <c:ptCount val="4"/>
                  <c:pt idx="0">
                    <c:v>6.3732262536305038E-3</c:v>
                  </c:pt>
                  <c:pt idx="1">
                    <c:v>4.7600002470223482E-3</c:v>
                  </c:pt>
                  <c:pt idx="2">
                    <c:v>5.8406372475155949E-3</c:v>
                  </c:pt>
                  <c:pt idx="3">
                    <c:v>5.1516418671345614E-3</c:v>
                  </c:pt>
                </c:numCache>
              </c:numRef>
            </c:minus>
            <c:spPr>
              <a:noFill/>
              <a:ln w="6350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errBars>
          <c:cat>
            <c:strRef>
              <c:f>Anova!$F$12:$F$15</c:f>
              <c:strCache>
                <c:ptCount val="4"/>
                <c:pt idx="0">
                  <c:v>WT</c:v>
                </c:pt>
                <c:pt idx="1">
                  <c:v>OE-B37-27</c:v>
                </c:pt>
                <c:pt idx="2">
                  <c:v>OE-B37-25</c:v>
                </c:pt>
                <c:pt idx="3">
                  <c:v>OE-B37-13</c:v>
                </c:pt>
              </c:strCache>
            </c:strRef>
          </c:cat>
          <c:val>
            <c:numRef>
              <c:f>Anova!$G$12:$G$15</c:f>
              <c:numCache>
                <c:formatCode>0.00%</c:formatCode>
                <c:ptCount val="4"/>
                <c:pt idx="0">
                  <c:v>0.23846133500260089</c:v>
                </c:pt>
                <c:pt idx="1">
                  <c:v>0.24635655907531978</c:v>
                </c:pt>
                <c:pt idx="2">
                  <c:v>0.23374300920742119</c:v>
                </c:pt>
                <c:pt idx="3">
                  <c:v>0.25095262865556361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D8-42E1-B0E8-876F0DF31C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overlap val="10"/>
        <c:axId val="687448072"/>
        <c:axId val="178635520"/>
      </c:barChart>
      <c:catAx>
        <c:axId val="687448072"/>
        <c:scaling>
          <c:orientation val="minMax"/>
        </c:scaling>
        <c:delete val="0"/>
        <c:axPos val="b"/>
        <c:numFmt formatCode="0\.0" sourceLinked="0"/>
        <c:majorTickMark val="out"/>
        <c:minorTickMark val="none"/>
        <c:tickLblPos val="nextTo"/>
        <c:spPr>
          <a:noFill/>
          <a:ln w="6350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Arial"/>
                <a:cs typeface="Arial"/>
              </a:defRPr>
            </a:pPr>
            <a:endParaRPr lang="fr-FR"/>
          </a:p>
        </c:txPr>
        <c:crossAx val="178635520"/>
        <c:crosses val="autoZero"/>
        <c:auto val="1"/>
        <c:lblAlgn val="ctr"/>
        <c:lblOffset val="100"/>
        <c:noMultiLvlLbl val="0"/>
      </c:catAx>
      <c:valAx>
        <c:axId val="178635520"/>
        <c:scaling>
          <c:orientation val="minMax"/>
          <c:min val="0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 w="6350">
            <a:solidFill>
              <a:srgbClr val="000000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Arial"/>
                <a:cs typeface="Arial"/>
              </a:defRPr>
            </a:pPr>
            <a:endParaRPr lang="fr-FR"/>
          </a:p>
        </c:txPr>
        <c:crossAx val="687448072"/>
        <c:crosses val="autoZero"/>
        <c:crossBetween val="between"/>
      </c:valAx>
      <c:spPr>
        <a:noFill/>
        <a:ln w="6350">
          <a:noFill/>
          <a:prstDash val="solid"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round/>
    </a:ln>
    <a:effectLst/>
  </c:spPr>
  <c:txPr>
    <a:bodyPr rot="1500000"/>
    <a:lstStyle/>
    <a:p>
      <a:pPr>
        <a:defRPr sz="1100">
          <a:solidFill>
            <a:schemeClr val="tx1"/>
          </a:solidFill>
          <a:latin typeface="Palatino Linotype" panose="02040502050505030304" pitchFamily="18" charset="0"/>
          <a:ea typeface="Arial"/>
          <a:cs typeface="Arial"/>
        </a:defRPr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'Report 1'!$H$11</c:f>
              <c:strCache>
                <c:ptCount val="1"/>
                <c:pt idx="0">
                  <c:v>D-glu (µg par mg de parois)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6350">
              <a:solidFill>
                <a:srgbClr val="000000"/>
              </a:solidFill>
              <a:prstDash val="solid"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'Report 1'!$E$12:$E$15</c:f>
                <c:numCache>
                  <c:formatCode>General</c:formatCode>
                  <c:ptCount val="4"/>
                  <c:pt idx="0">
                    <c:v>30.054382637069033</c:v>
                  </c:pt>
                  <c:pt idx="1">
                    <c:v>18.467477940534657</c:v>
                  </c:pt>
                  <c:pt idx="2">
                    <c:v>25.019238549156288</c:v>
                  </c:pt>
                  <c:pt idx="3">
                    <c:v>17.876477090414447</c:v>
                  </c:pt>
                </c:numCache>
              </c:numRef>
            </c:plus>
            <c:minus>
              <c:numRef>
                <c:f>'Report 1'!$E$12:$E$15</c:f>
                <c:numCache>
                  <c:formatCode>General</c:formatCode>
                  <c:ptCount val="4"/>
                  <c:pt idx="0">
                    <c:v>30.054382637069033</c:v>
                  </c:pt>
                  <c:pt idx="1">
                    <c:v>18.467477940534657</c:v>
                  </c:pt>
                  <c:pt idx="2">
                    <c:v>25.019238549156288</c:v>
                  </c:pt>
                  <c:pt idx="3">
                    <c:v>17.876477090414447</c:v>
                  </c:pt>
                </c:numCache>
              </c:numRef>
            </c:minus>
            <c:spPr>
              <a:noFill/>
              <a:ln w="6350" cap="flat" cmpd="sng" algn="ctr">
                <a:solidFill>
                  <a:srgbClr val="000000"/>
                </a:solidFill>
                <a:prstDash val="solid"/>
                <a:round/>
              </a:ln>
              <a:effectLst/>
            </c:spPr>
          </c:errBars>
          <c:cat>
            <c:strRef>
              <c:f>'Report 1'!$G$12:$G$15</c:f>
              <c:strCache>
                <c:ptCount val="4"/>
                <c:pt idx="0">
                  <c:v>WT</c:v>
                </c:pt>
                <c:pt idx="1">
                  <c:v>OE-B37-27</c:v>
                </c:pt>
                <c:pt idx="2">
                  <c:v>OE-B37-25</c:v>
                </c:pt>
                <c:pt idx="3">
                  <c:v>OE-B37-13</c:v>
                </c:pt>
              </c:strCache>
            </c:strRef>
          </c:cat>
          <c:val>
            <c:numRef>
              <c:f>'Report 1'!$H$12:$H$15</c:f>
              <c:numCache>
                <c:formatCode>General</c:formatCode>
                <c:ptCount val="4"/>
                <c:pt idx="0">
                  <c:v>416.34044224292467</c:v>
                </c:pt>
                <c:pt idx="1">
                  <c:v>467.29388514210876</c:v>
                </c:pt>
                <c:pt idx="2">
                  <c:v>460.88169675799122</c:v>
                </c:pt>
                <c:pt idx="3">
                  <c:v>426.89117714287829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FD-48F7-9C36-40375727D2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overlap val="10"/>
        <c:axId val="908993296"/>
        <c:axId val="908994608"/>
      </c:barChart>
      <c:catAx>
        <c:axId val="908993296"/>
        <c:scaling>
          <c:orientation val="minMax"/>
        </c:scaling>
        <c:delete val="0"/>
        <c:axPos val="b"/>
        <c:numFmt formatCode="0\.0" sourceLinked="0"/>
        <c:majorTickMark val="out"/>
        <c:minorTickMark val="none"/>
        <c:tickLblPos val="nextTo"/>
        <c:spPr>
          <a:noFill/>
          <a:ln w="6350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 algn="ctr"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Arial"/>
                <a:cs typeface="Arial"/>
              </a:defRPr>
            </a:pPr>
            <a:endParaRPr lang="fr-FR"/>
          </a:p>
        </c:txPr>
        <c:crossAx val="908994608"/>
        <c:crosses val="autoZero"/>
        <c:auto val="1"/>
        <c:lblAlgn val="ctr"/>
        <c:lblOffset val="100"/>
        <c:noMultiLvlLbl val="0"/>
      </c:catAx>
      <c:valAx>
        <c:axId val="90899460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 algn="ctr" rtl="0">
                  <a:defRPr sz="1200" b="0" i="0" u="none" strike="noStrike" kern="1200" baseline="0">
                    <a:solidFill>
                      <a:schemeClr val="tx1"/>
                    </a:solidFill>
                    <a:latin typeface="Palatino Linotype" panose="02040502050505030304" pitchFamily="18" charset="0"/>
                    <a:ea typeface="Arial"/>
                    <a:cs typeface="Arial"/>
                  </a:defRPr>
                </a:pPr>
                <a:r>
                  <a:rPr lang="en-US" sz="1200" dirty="0"/>
                  <a:t>D-glucose (µg/mg CWR)</a:t>
                </a:r>
              </a:p>
              <a:p>
                <a:pPr algn="ctr" rtl="0">
                  <a:defRPr sz="1200"/>
                </a:pPr>
                <a:endParaRPr lang="en-US" sz="1200" dirty="0"/>
              </a:p>
            </c:rich>
          </c:tx>
          <c:layout>
            <c:manualLayout>
              <c:xMode val="edge"/>
              <c:yMode val="edge"/>
              <c:x val="6.1369369214910131E-2"/>
              <c:y val="0.161922243810638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algn="ctr" rtl="0">
                <a:defRPr sz="1200" b="0" i="0" u="none" strike="noStrike" kern="1200" baseline="0">
                  <a:solidFill>
                    <a:schemeClr val="tx1"/>
                  </a:solidFill>
                  <a:latin typeface="Palatino Linotype" panose="02040502050505030304" pitchFamily="18" charset="0"/>
                  <a:ea typeface="Arial"/>
                  <a:cs typeface="Arial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6350">
            <a:solidFill>
              <a:srgbClr val="000000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sz="1100" b="0" i="0" u="none" strike="noStrike" kern="1200" baseline="0">
                <a:solidFill>
                  <a:schemeClr val="tx1"/>
                </a:solidFill>
                <a:latin typeface="Palatino Linotype" panose="02040502050505030304" pitchFamily="18" charset="0"/>
                <a:ea typeface="Arial"/>
                <a:cs typeface="Arial"/>
              </a:defRPr>
            </a:pPr>
            <a:endParaRPr lang="fr-FR"/>
          </a:p>
        </c:txPr>
        <c:crossAx val="908993296"/>
        <c:crosses val="autoZero"/>
        <c:crossBetween val="between"/>
      </c:valAx>
      <c:spPr>
        <a:noFill/>
        <a:ln w="6350">
          <a:noFill/>
          <a:prstDash val="solid"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round/>
    </a:ln>
    <a:effectLst/>
  </c:spPr>
  <c:txPr>
    <a:bodyPr rot="5400000" vert="horz"/>
    <a:lstStyle/>
    <a:p>
      <a:pPr>
        <a:defRPr sz="1100">
          <a:solidFill>
            <a:schemeClr val="tx1"/>
          </a:solidFill>
          <a:latin typeface="Palatino Linotype" panose="02040502050505030304" pitchFamily="18" charset="0"/>
          <a:ea typeface="Arial"/>
          <a:cs typeface="Arial"/>
        </a:defRPr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7017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755974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99144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47500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33412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8744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96798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7880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9211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99412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25888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B153D-984C-4CB0-86B0-E4239F2B650F}" type="datetimeFigureOut">
              <a:rPr lang="fr-BE" smtClean="0"/>
              <a:t>05-12-22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8B4D96-04B6-43A4-8A2C-1037D7B594BD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63063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E3C048C-59D6-B778-8E09-1D203200871E}"/>
              </a:ext>
            </a:extLst>
          </p:cNvPr>
          <p:cNvSpPr txBox="1"/>
          <p:nvPr/>
        </p:nvSpPr>
        <p:spPr>
          <a:xfrm>
            <a:off x="436903" y="4786186"/>
            <a:ext cx="60946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Palatino Linotype" panose="02040502050505030304" pitchFamily="18" charset="0"/>
              </a:rPr>
              <a:t>Figure S2. </a:t>
            </a:r>
            <a:r>
              <a:rPr lang="en-US" sz="1100" dirty="0">
                <a:latin typeface="Palatino Linotype" panose="02040502050505030304" pitchFamily="18" charset="0"/>
              </a:rPr>
              <a:t>Characterization of 4-month-old transgenic poplars overexpressing </a:t>
            </a:r>
            <a:r>
              <a:rPr lang="en-US" sz="1100" i="1" dirty="0">
                <a:latin typeface="Palatino Linotype" panose="02040502050505030304" pitchFamily="18" charset="0"/>
              </a:rPr>
              <a:t>UGT72B37</a:t>
            </a:r>
            <a:r>
              <a:rPr lang="en-US" sz="1100" dirty="0">
                <a:latin typeface="Palatino Linotype" panose="02040502050505030304" pitchFamily="18" charset="0"/>
              </a:rPr>
              <a:t> and WT. </a:t>
            </a:r>
            <a:r>
              <a:rPr lang="en-US" sz="1100" b="1" dirty="0">
                <a:latin typeface="Palatino Linotype" panose="02040502050505030304" pitchFamily="18" charset="0"/>
              </a:rPr>
              <a:t>A. </a:t>
            </a:r>
            <a:r>
              <a:rPr lang="en-US" sz="1100" dirty="0">
                <a:latin typeface="Palatino Linotype" panose="02040502050505030304" pitchFamily="18" charset="0"/>
              </a:rPr>
              <a:t>CASA l</a:t>
            </a:r>
            <a:r>
              <a:rPr lang="en-US" sz="1100" i="0" u="none" strike="noStrike" kern="1200" baseline="0" dirty="0">
                <a:solidFill>
                  <a:schemeClr val="tx1"/>
                </a:solidFill>
                <a:latin typeface="Palatino Linotype" panose="02040502050505030304" pitchFamily="18" charset="0"/>
                <a:ea typeface="Arial"/>
                <a:cs typeface="Arial" panose="020B0604020202020204" pitchFamily="34" charset="0"/>
              </a:rPr>
              <a:t>ignin </a:t>
            </a:r>
            <a:r>
              <a:rPr lang="en-US" sz="1100" b="0" i="0" u="none" strike="noStrike" kern="1200" baseline="0" dirty="0">
                <a:solidFill>
                  <a:schemeClr val="tx1"/>
                </a:solidFill>
                <a:latin typeface="Palatino Linotype" panose="02040502050505030304" pitchFamily="18" charset="0"/>
                <a:ea typeface="Arial"/>
                <a:cs typeface="Arial" panose="020B0604020202020204" pitchFamily="34" charset="0"/>
              </a:rPr>
              <a:t>content of CWR.</a:t>
            </a:r>
            <a:r>
              <a:rPr lang="en-US" sz="1100" dirty="0">
                <a:latin typeface="Palatino Linotype" panose="02040502050505030304" pitchFamily="18" charset="0"/>
              </a:rPr>
              <a:t> </a:t>
            </a:r>
            <a:r>
              <a:rPr lang="en-US" sz="1100" b="1" dirty="0">
                <a:latin typeface="Palatino Linotype" panose="02040502050505030304" pitchFamily="18" charset="0"/>
              </a:rPr>
              <a:t>B. </a:t>
            </a:r>
            <a:r>
              <a:rPr lang="en-US" sz="1100" dirty="0">
                <a:latin typeface="Palatino Linotype" panose="02040502050505030304" pitchFamily="18" charset="0"/>
              </a:rPr>
              <a:t>Saccharification efficiency determined by analyzing the glucose content of the CWR after soft acid treatment with HCl 1M. Values are means of 5 biological replicates for WT, OE-B37-27 and OE-B37-13 lines and 3 biological replicates for OE-B37-25 (± SE). No significant difference between the WT and the OE-B37 lines were identified using ANOVA (p&lt; 0.05).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BCA98DB-280F-75F3-2820-5ED7E0AB9043}"/>
              </a:ext>
            </a:extLst>
          </p:cNvPr>
          <p:cNvGrpSpPr/>
          <p:nvPr/>
        </p:nvGrpSpPr>
        <p:grpSpPr>
          <a:xfrm>
            <a:off x="491493" y="1195388"/>
            <a:ext cx="6094608" cy="3154986"/>
            <a:chOff x="3417573" y="973108"/>
            <a:chExt cx="6094608" cy="3154986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78ED7D9-1EE0-090B-22E9-ACC20912E086}"/>
                </a:ext>
              </a:extLst>
            </p:cNvPr>
            <p:cNvGrpSpPr/>
            <p:nvPr/>
          </p:nvGrpSpPr>
          <p:grpSpPr>
            <a:xfrm>
              <a:off x="3417573" y="973108"/>
              <a:ext cx="6094608" cy="3154324"/>
              <a:chOff x="3417573" y="973108"/>
              <a:chExt cx="6094608" cy="3154324"/>
            </a:xfrm>
          </p:grpSpPr>
          <p:graphicFrame>
            <p:nvGraphicFramePr>
              <p:cNvPr id="9" name="Graphique 8">
                <a:extLst>
                  <a:ext uri="{FF2B5EF4-FFF2-40B4-BE49-F238E27FC236}">
                    <a16:creationId xmlns:a16="http://schemas.microsoft.com/office/drawing/2014/main" id="{BD08CF56-02C2-8584-5264-9D6679A05D89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09040257"/>
                  </p:ext>
                </p:extLst>
              </p:nvPr>
            </p:nvGraphicFramePr>
            <p:xfrm>
              <a:off x="3822294" y="1262076"/>
              <a:ext cx="2799654" cy="28502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10" name="Graphique 9">
                <a:extLst>
                  <a:ext uri="{FF2B5EF4-FFF2-40B4-BE49-F238E27FC236}">
                    <a16:creationId xmlns:a16="http://schemas.microsoft.com/office/drawing/2014/main" id="{49354914-EDD0-AFC8-A96B-58D47C70995F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66326845"/>
                  </p:ext>
                </p:extLst>
              </p:nvPr>
            </p:nvGraphicFramePr>
            <p:xfrm>
              <a:off x="6712527" y="1277138"/>
              <a:ext cx="2799654" cy="28502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014865B3-02D3-F729-5339-66231A3E2733}"/>
                  </a:ext>
                </a:extLst>
              </p:cNvPr>
              <p:cNvSpPr txBox="1"/>
              <p:nvPr/>
            </p:nvSpPr>
            <p:spPr>
              <a:xfrm>
                <a:off x="3417573" y="973108"/>
                <a:ext cx="3429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latin typeface="Palatino Linotype" panose="02040502050505030304" pitchFamily="18" charset="0"/>
                  </a:rPr>
                  <a:t>A</a:t>
                </a:r>
              </a:p>
            </p:txBody>
          </p:sp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BCEFE99A-437E-D9E3-DDCC-481FDB9EC3F3}"/>
                  </a:ext>
                </a:extLst>
              </p:cNvPr>
              <p:cNvSpPr txBox="1"/>
              <p:nvPr/>
            </p:nvSpPr>
            <p:spPr>
              <a:xfrm>
                <a:off x="6560127" y="973108"/>
                <a:ext cx="4286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>
                    <a:latin typeface="Palatino Linotype" panose="02040502050505030304" pitchFamily="18" charset="0"/>
                  </a:rPr>
                  <a:t>B</a:t>
                </a:r>
              </a:p>
            </p:txBody>
          </p:sp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29E4BA8-6E8A-09A0-7C05-4D90C51D0A4E}"/>
                  </a:ext>
                </a:extLst>
              </p:cNvPr>
              <p:cNvSpPr txBox="1"/>
              <p:nvPr/>
            </p:nvSpPr>
            <p:spPr>
              <a:xfrm rot="16200000">
                <a:off x="2800991" y="2340641"/>
                <a:ext cx="1908240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1200" b="0" i="0" u="none" strike="noStrike" kern="1200" baseline="0" dirty="0" err="1">
                    <a:solidFill>
                      <a:schemeClr val="tx1"/>
                    </a:solidFill>
                    <a:latin typeface="Palatino Linotype" panose="02040502050505030304" pitchFamily="18" charset="0"/>
                    <a:ea typeface="Arial"/>
                    <a:cs typeface="Arial" panose="020B0604020202020204" pitchFamily="34" charset="0"/>
                  </a:rPr>
                  <a:t>Lignin</a:t>
                </a:r>
                <a:r>
                  <a:rPr lang="fr-FR" sz="1200" b="0" i="0" u="none" strike="noStrike" kern="1200" baseline="0" dirty="0">
                    <a:solidFill>
                      <a:schemeClr val="tx1"/>
                    </a:solidFill>
                    <a:latin typeface="Palatino Linotype" panose="02040502050505030304" pitchFamily="18" charset="0"/>
                    <a:ea typeface="Arial"/>
                    <a:cs typeface="Arial" panose="020B0604020202020204" pitchFamily="34" charset="0"/>
                  </a:rPr>
                  <a:t> content </a:t>
                </a:r>
                <a:r>
                  <a:rPr lang="fr-FR" sz="1200" dirty="0">
                    <a:latin typeface="Palatino Linotype" panose="02040502050505030304" pitchFamily="18" charset="0"/>
                    <a:ea typeface="Arial"/>
                    <a:cs typeface="Arial" panose="020B0604020202020204" pitchFamily="34" charset="0"/>
                  </a:rPr>
                  <a:t> (</a:t>
                </a:r>
                <a:r>
                  <a:rPr lang="fr-FR" sz="1200" b="0" i="0" u="none" strike="noStrike" kern="1200" baseline="0" dirty="0">
                    <a:solidFill>
                      <a:schemeClr val="tx1"/>
                    </a:solidFill>
                    <a:latin typeface="Palatino Linotype" panose="02040502050505030304" pitchFamily="18" charset="0"/>
                    <a:ea typeface="Arial"/>
                    <a:cs typeface="Arial" panose="020B0604020202020204" pitchFamily="34" charset="0"/>
                  </a:rPr>
                  <a:t>% </a:t>
                </a:r>
                <a:r>
                  <a:rPr lang="fr-BE" sz="1200" b="0" i="0" u="none" strike="noStrike" kern="1200" baseline="0" dirty="0">
                    <a:solidFill>
                      <a:schemeClr val="tx1"/>
                    </a:solidFill>
                    <a:latin typeface="Palatino Linotype" panose="02040502050505030304" pitchFamily="18" charset="0"/>
                    <a:ea typeface="Arial"/>
                    <a:cs typeface="Arial" panose="020B0604020202020204" pitchFamily="34" charset="0"/>
                  </a:rPr>
                  <a:t>CWR)</a:t>
                </a:r>
                <a:endParaRPr lang="fr-BE" sz="1200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42CD4AA-ECE7-D8F7-CF8F-AFF4996B21E5}"/>
                </a:ext>
              </a:extLst>
            </p:cNvPr>
            <p:cNvSpPr/>
            <p:nvPr/>
          </p:nvSpPr>
          <p:spPr>
            <a:xfrm>
              <a:off x="3851052" y="1277138"/>
              <a:ext cx="312447" cy="22852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BE"/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2E2CBE3-246C-3D68-5579-C1CEF8DBFA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91867"/>
            <a:stretch/>
          </p:blipFill>
          <p:spPr>
            <a:xfrm>
              <a:off x="3964925" y="1274919"/>
              <a:ext cx="227578" cy="28531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20245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AEDFC2A983CD4D9FBCC35C13383D66" ma:contentTypeVersion="16" ma:contentTypeDescription="Crée un document." ma:contentTypeScope="" ma:versionID="a550a6ceeadc093bfe9cbae54cec3dc5">
  <xsd:schema xmlns:xsd="http://www.w3.org/2001/XMLSchema" xmlns:xs="http://www.w3.org/2001/XMLSchema" xmlns:p="http://schemas.microsoft.com/office/2006/metadata/properties" xmlns:ns2="bfc9e031-b760-4542-9df1-7f33cde8ffda" xmlns:ns3="0761fc11-4eee-48f5-ba0d-91c63777a8ea" targetNamespace="http://schemas.microsoft.com/office/2006/metadata/properties" ma:root="true" ma:fieldsID="2fb1ef5281e94e5977b207b28097e61f" ns2:_="" ns3:_="">
    <xsd:import namespace="bfc9e031-b760-4542-9df1-7f33cde8ffda"/>
    <xsd:import namespace="0761fc11-4eee-48f5-ba0d-91c63777a8e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c9e031-b760-4542-9df1-7f33cde8ff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a574ef16-3a30-4beb-bd52-58ad4342100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61fc11-4eee-48f5-ba0d-91c63777a8ea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d1adc254-4d1e-4b86-a434-e1c85565af20}" ma:internalName="TaxCatchAll" ma:showField="CatchAllData" ma:web="0761fc11-4eee-48f5-ba0d-91c63777a8e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329681-6DF0-41A0-9A2A-39EBACCB5A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c9e031-b760-4542-9df1-7f33cde8ffda"/>
    <ds:schemaRef ds:uri="0761fc11-4eee-48f5-ba0d-91c63777a8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2EB0ACB-58FF-4D0C-B16C-8BB47F66AE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98</Words>
  <Application>Microsoft Office PowerPoint</Application>
  <PresentationFormat>Format A4 (210 x 297 mm)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Thème Office</vt:lpstr>
      <vt:lpstr>Présentation PowerPoint</vt:lpstr>
    </vt:vector>
  </TitlesOfParts>
  <Company>U.L.B.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GUÉRIN Claire</dc:creator>
  <cp:lastModifiedBy>GUÉRIN Claire</cp:lastModifiedBy>
  <cp:revision>3</cp:revision>
  <dcterms:created xsi:type="dcterms:W3CDTF">2022-09-23T07:46:02Z</dcterms:created>
  <dcterms:modified xsi:type="dcterms:W3CDTF">2022-12-05T15:20:51Z</dcterms:modified>
</cp:coreProperties>
</file>