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2" r:id="rId2"/>
    <p:sldId id="270" r:id="rId3"/>
    <p:sldId id="271" r:id="rId4"/>
  </p:sldIdLst>
  <p:sldSz cx="6858000" cy="9144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99FF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680" autoAdjust="0"/>
    <p:restoredTop sz="94660"/>
  </p:normalViewPr>
  <p:slideViewPr>
    <p:cSldViewPr snapToGrid="0">
      <p:cViewPr>
        <p:scale>
          <a:sx n="100" d="100"/>
          <a:sy n="100" d="100"/>
        </p:scale>
        <p:origin x="3336" y="-144"/>
      </p:cViewPr>
      <p:guideLst>
        <p:guide orient="horz" pos="2880"/>
        <p:guide pos="216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Zhao\Documents\Dr.%20Zhao\GRANTS\NIH%20Grants\Funded%20NIH%20grants\Zika%20Virus%202017-2019\Zika%20projects\Zika%20prM-M%20project\French%20data\ZIKV%20prM%20-%20Data%20SB_03282018_re-graphed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923665791776028"/>
          <c:y val="0.19155092592592596"/>
          <c:w val="0.76298556430446196"/>
          <c:h val="0.6638888888888888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D91-4DD1-8423-30C682871118}"/>
              </c:ext>
            </c:extLst>
          </c:dPt>
          <c:dPt>
            <c:idx val="2"/>
            <c:invertIfNegative val="0"/>
            <c:bubble3D val="0"/>
            <c:spPr>
              <a:pattFill prst="dkUpDiag">
                <a:fgClr>
                  <a:schemeClr val="accent1">
                    <a:lumMod val="40000"/>
                    <a:lumOff val="60000"/>
                  </a:schemeClr>
                </a:fgClr>
                <a:bgClr>
                  <a:schemeClr val="bg1"/>
                </a:bgClr>
              </a:patt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D91-4DD1-8423-30C682871118}"/>
              </c:ext>
            </c:extLst>
          </c:dPt>
          <c:dPt>
            <c:idx val="3"/>
            <c:invertIfNegative val="0"/>
            <c:bubble3D val="0"/>
            <c:spPr>
              <a:pattFill prst="pct80">
                <a:fgClr>
                  <a:srgbClr val="FFC000"/>
                </a:fgClr>
                <a:bgClr>
                  <a:schemeClr val="bg1"/>
                </a:bgClr>
              </a:patt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D91-4DD1-8423-30C682871118}"/>
              </c:ext>
            </c:extLst>
          </c:dPt>
          <c:errBars>
            <c:errBarType val="both"/>
            <c:errValType val="cust"/>
            <c:noEndCap val="0"/>
            <c:plus>
              <c:numRef>
                <c:f>'Binding rate (MR766 = 100%)'!$G$13:$J$13</c:f>
                <c:numCache>
                  <c:formatCode>General</c:formatCode>
                  <c:ptCount val="4"/>
                  <c:pt idx="0">
                    <c:v>0</c:v>
                  </c:pt>
                  <c:pt idx="1">
                    <c:v>5.8594652770823199</c:v>
                  </c:pt>
                  <c:pt idx="2">
                    <c:v>3.05505046330389</c:v>
                  </c:pt>
                  <c:pt idx="3">
                    <c:v>32.787192621510002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'Binding rate (MR766 = 100%)'!$C$12:$F$12</c:f>
              <c:strCache>
                <c:ptCount val="4"/>
                <c:pt idx="0">
                  <c:v>MR766</c:v>
                </c:pt>
                <c:pt idx="1">
                  <c:v>BR15</c:v>
                </c:pt>
                <c:pt idx="2">
                  <c:v>CHIM-1</c:v>
                </c:pt>
                <c:pt idx="3">
                  <c:v>CHIM-2</c:v>
                </c:pt>
              </c:strCache>
            </c:strRef>
          </c:cat>
          <c:val>
            <c:numRef>
              <c:f>'Binding rate (MR766 = 100%)'!$C$13:$F$13</c:f>
              <c:numCache>
                <c:formatCode>0.00</c:formatCode>
                <c:ptCount val="4"/>
                <c:pt idx="0">
                  <c:v>100</c:v>
                </c:pt>
                <c:pt idx="1">
                  <c:v>27.3333333333333</c:v>
                </c:pt>
                <c:pt idx="2">
                  <c:v>12.6666666666667</c:v>
                </c:pt>
                <c:pt idx="3">
                  <c:v>124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D91-4DD1-8423-30C6828711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3515480"/>
        <c:axId val="323517120"/>
      </c:barChart>
      <c:catAx>
        <c:axId val="323515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23517120"/>
        <c:crosses val="autoZero"/>
        <c:auto val="1"/>
        <c:lblAlgn val="ctr"/>
        <c:lblOffset val="100"/>
        <c:noMultiLvlLbl val="0"/>
      </c:catAx>
      <c:valAx>
        <c:axId val="323517120"/>
        <c:scaling>
          <c:orientation val="minMax"/>
          <c:max val="16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dirty="0"/>
                  <a:t>Relative </a:t>
                </a:r>
                <a:r>
                  <a:rPr lang="en-US" dirty="0" err="1"/>
                  <a:t>vRNA</a:t>
                </a:r>
                <a:r>
                  <a:rPr lang="en-US" dirty="0"/>
                  <a:t> Level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0.0" sourceLinked="0"/>
        <c:majorTickMark val="out"/>
        <c:minorTickMark val="out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23515480"/>
        <c:crosses val="autoZero"/>
        <c:crossBetween val="between"/>
        <c:majorUnit val="40"/>
        <c:min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5475887261013119"/>
          <c:y val="4.1509432591840985E-2"/>
          <c:w val="0.70073854275105141"/>
          <c:h val="0.74665627538730339"/>
        </c:manualLayout>
      </c:layout>
      <c:lineChart>
        <c:grouping val="standard"/>
        <c:varyColors val="0"/>
        <c:ser>
          <c:idx val="1"/>
          <c:order val="1"/>
          <c:tx>
            <c:strRef>
              <c:f>Feuil1!$B$5</c:f>
              <c:strCache>
                <c:ptCount val="1"/>
                <c:pt idx="0">
                  <c:v>MR766</c:v>
                </c:pt>
              </c:strCache>
            </c:strRef>
          </c:tx>
          <c:spPr>
            <a:ln w="25400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rgbClr val="0070C0"/>
              </a:solidFill>
              <a:ln w="9525">
                <a:solidFill>
                  <a:srgbClr val="0070C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Feuil1!$G$6:$G$8</c:f>
                <c:numCache>
                  <c:formatCode>General</c:formatCode>
                  <c:ptCount val="3"/>
                  <c:pt idx="0">
                    <c:v>60277.137733417039</c:v>
                  </c:pt>
                  <c:pt idx="1">
                    <c:v>6350852.961085882</c:v>
                  </c:pt>
                  <c:pt idx="2">
                    <c:v>5773502.6918962589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Feuil1!$A$6:$A$8</c:f>
              <c:numCache>
                <c:formatCode>General</c:formatCode>
                <c:ptCount val="3"/>
                <c:pt idx="0">
                  <c:v>24</c:v>
                </c:pt>
                <c:pt idx="1">
                  <c:v>48</c:v>
                </c:pt>
                <c:pt idx="2">
                  <c:v>72</c:v>
                </c:pt>
              </c:numCache>
            </c:numRef>
          </c:cat>
          <c:val>
            <c:numRef>
              <c:f>Feuil1!$B$6:$B$8</c:f>
              <c:numCache>
                <c:formatCode>0.00E+00</c:formatCode>
                <c:ptCount val="3"/>
                <c:pt idx="0">
                  <c:v>236666.66666666666</c:v>
                </c:pt>
                <c:pt idx="1">
                  <c:v>16333333.333333334</c:v>
                </c:pt>
                <c:pt idx="2">
                  <c:v>13333333.333333334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13C-4677-856C-42CE74474251}"/>
            </c:ext>
          </c:extLst>
        </c:ser>
        <c:ser>
          <c:idx val="2"/>
          <c:order val="2"/>
          <c:tx>
            <c:strRef>
              <c:f>Feuil1!$C$5</c:f>
              <c:strCache>
                <c:ptCount val="1"/>
                <c:pt idx="0">
                  <c:v>BR15</c:v>
                </c:pt>
              </c:strCache>
            </c:strRef>
          </c:tx>
          <c:spPr>
            <a:ln w="25400" cap="rnd">
              <a:solidFill>
                <a:srgbClr val="FF0000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rgbClr val="FF0000"/>
              </a:solidFill>
              <a:ln w="9525">
                <a:solidFill>
                  <a:schemeClr val="accent3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Feuil1!$H$6:$H$8</c:f>
                <c:numCache>
                  <c:formatCode>General</c:formatCode>
                  <c:ptCount val="3"/>
                  <c:pt idx="0">
                    <c:v>20816.659994661331</c:v>
                  </c:pt>
                  <c:pt idx="1">
                    <c:v>707106.78118654748</c:v>
                  </c:pt>
                  <c:pt idx="2">
                    <c:v>25166114.784235835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Feuil1!$A$6:$A$8</c:f>
              <c:numCache>
                <c:formatCode>General</c:formatCode>
                <c:ptCount val="3"/>
                <c:pt idx="0">
                  <c:v>24</c:v>
                </c:pt>
                <c:pt idx="1">
                  <c:v>48</c:v>
                </c:pt>
                <c:pt idx="2">
                  <c:v>72</c:v>
                </c:pt>
              </c:numCache>
            </c:numRef>
          </c:cat>
          <c:val>
            <c:numRef>
              <c:f>Feuil1!$C$6:$C$8</c:f>
              <c:numCache>
                <c:formatCode>0.00E+00</c:formatCode>
                <c:ptCount val="3"/>
                <c:pt idx="0">
                  <c:v>43333.333333333336</c:v>
                </c:pt>
                <c:pt idx="1">
                  <c:v>2500000</c:v>
                </c:pt>
                <c:pt idx="2">
                  <c:v>43333333.333333336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13C-4677-856C-42CE74474251}"/>
            </c:ext>
          </c:extLst>
        </c:ser>
        <c:ser>
          <c:idx val="3"/>
          <c:order val="3"/>
          <c:tx>
            <c:strRef>
              <c:f>Feuil1!$D$5</c:f>
              <c:strCache>
                <c:ptCount val="1"/>
                <c:pt idx="0">
                  <c:v>B/M</c:v>
                </c:pt>
              </c:strCache>
            </c:strRef>
          </c:tx>
          <c:spPr>
            <a:ln w="25400" cap="rnd">
              <a:solidFill>
                <a:schemeClr val="accent4"/>
              </a:solidFill>
              <a:prstDash val="sysDash"/>
              <a:round/>
            </a:ln>
            <a:effectLst/>
          </c:spPr>
          <c:marker>
            <c:symbol val="square"/>
            <c:size val="8"/>
            <c:spPr>
              <a:noFill/>
              <a:ln w="9525">
                <a:solidFill>
                  <a:schemeClr val="accent4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Feuil1!$I$6:$I$8</c:f>
                <c:numCache>
                  <c:formatCode>General</c:formatCode>
                  <c:ptCount val="3"/>
                  <c:pt idx="0">
                    <c:v>26457.513110645905</c:v>
                  </c:pt>
                  <c:pt idx="1">
                    <c:v>577350.26918962551</c:v>
                  </c:pt>
                  <c:pt idx="2">
                    <c:v>26000000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Feuil1!$A$6:$A$8</c:f>
              <c:numCache>
                <c:formatCode>General</c:formatCode>
                <c:ptCount val="3"/>
                <c:pt idx="0">
                  <c:v>24</c:v>
                </c:pt>
                <c:pt idx="1">
                  <c:v>48</c:v>
                </c:pt>
                <c:pt idx="2">
                  <c:v>72</c:v>
                </c:pt>
              </c:numCache>
            </c:numRef>
          </c:cat>
          <c:val>
            <c:numRef>
              <c:f>Feuil1!$D$6:$D$8</c:f>
              <c:numCache>
                <c:formatCode>0.00E+00</c:formatCode>
                <c:ptCount val="3"/>
                <c:pt idx="0">
                  <c:v>90000</c:v>
                </c:pt>
                <c:pt idx="1">
                  <c:v>2333333.3333333335</c:v>
                </c:pt>
                <c:pt idx="2">
                  <c:v>20000000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13C-4677-856C-42CE74474251}"/>
            </c:ext>
          </c:extLst>
        </c:ser>
        <c:ser>
          <c:idx val="4"/>
          <c:order val="4"/>
          <c:tx>
            <c:strRef>
              <c:f>Feuil1!$E$5</c:f>
              <c:strCache>
                <c:ptCount val="1"/>
                <c:pt idx="0">
                  <c:v>M/B</c:v>
                </c:pt>
              </c:strCache>
            </c:strRef>
          </c:tx>
          <c:spPr>
            <a:ln w="25400" cap="rnd">
              <a:solidFill>
                <a:schemeClr val="accent5"/>
              </a:solidFill>
              <a:prstDash val="sysDash"/>
              <a:round/>
            </a:ln>
            <a:effectLst/>
          </c:spPr>
          <c:marker>
            <c:symbol val="circle"/>
            <c:size val="8"/>
            <c:spPr>
              <a:noFill/>
              <a:ln w="9525">
                <a:solidFill>
                  <a:schemeClr val="accent5"/>
                </a:solidFill>
              </a:ln>
              <a:effectLst/>
            </c:spPr>
          </c:marker>
          <c:cat>
            <c:numRef>
              <c:f>Feuil1!$A$6:$A$8</c:f>
              <c:numCache>
                <c:formatCode>General</c:formatCode>
                <c:ptCount val="3"/>
                <c:pt idx="0">
                  <c:v>24</c:v>
                </c:pt>
                <c:pt idx="1">
                  <c:v>48</c:v>
                </c:pt>
                <c:pt idx="2">
                  <c:v>72</c:v>
                </c:pt>
              </c:numCache>
            </c:numRef>
          </c:cat>
          <c:val>
            <c:numRef>
              <c:f>Feuil1!$E$6:$E$8</c:f>
              <c:numCache>
                <c:formatCode>0.00E+00</c:formatCode>
                <c:ptCount val="3"/>
                <c:pt idx="0">
                  <c:v>90000</c:v>
                </c:pt>
                <c:pt idx="1">
                  <c:v>30000000</c:v>
                </c:pt>
                <c:pt idx="2">
                  <c:v>100000000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13C-4677-856C-42CE744742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2714088"/>
        <c:axId val="402717040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Feuil1!$A$5</c15:sqref>
                        </c15:formulaRef>
                      </c:ext>
                    </c:extLst>
                    <c:strCache>
                      <c:ptCount val="1"/>
                      <c:pt idx="0">
                        <c:v>Ave</c:v>
                      </c:pt>
                    </c:strCache>
                  </c:strRef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1"/>
                    </a:solidFill>
                    <a:ln w="9525">
                      <a:solidFill>
                        <a:schemeClr val="accent1"/>
                      </a:solidFill>
                    </a:ln>
                    <a:effectLst/>
                  </c:spPr>
                </c:marker>
                <c:cat>
                  <c:numRef>
                    <c:extLst>
                      <c:ext uri="{02D57815-91ED-43cb-92C2-25804820EDAC}">
                        <c15:formulaRef>
                          <c15:sqref>Feuil1!$A$6:$A$8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24</c:v>
                      </c:pt>
                      <c:pt idx="1">
                        <c:v>48</c:v>
                      </c:pt>
                      <c:pt idx="2">
                        <c:v>72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Feuil1!$A$6:$A$8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24</c:v>
                      </c:pt>
                      <c:pt idx="1">
                        <c:v>48</c:v>
                      </c:pt>
                      <c:pt idx="2">
                        <c:v>72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4-F13C-4677-856C-42CE74474251}"/>
                  </c:ext>
                </c:extLst>
              </c15:ser>
            </c15:filteredLineSeries>
          </c:ext>
        </c:extLst>
      </c:lineChart>
      <c:catAx>
        <c:axId val="40271408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Hours post-infection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02717040"/>
        <c:crosses val="autoZero"/>
        <c:auto val="1"/>
        <c:lblAlgn val="ctr"/>
        <c:lblOffset val="100"/>
        <c:noMultiLvlLbl val="0"/>
      </c:catAx>
      <c:valAx>
        <c:axId val="402717040"/>
        <c:scaling>
          <c:logBase val="10"/>
          <c:orientation val="minMax"/>
          <c:min val="1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Viral progeny production </a:t>
                </a:r>
              </a:p>
              <a:p>
                <a:pPr>
                  <a:defRPr/>
                </a:pPr>
                <a:r>
                  <a:rPr lang="en-US"/>
                  <a:t>(PFU/mL)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0.0E+0" sourceLinked="0"/>
        <c:majorTickMark val="out"/>
        <c:minorTickMark val="out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02714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9771165088115554"/>
          <c:y val="0.47444664076836401"/>
          <c:w val="0.4492729125867766"/>
          <c:h val="0.2442116494424916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957929171896992"/>
          <c:y val="0.16150793650793652"/>
          <c:w val="0.82603065921107688"/>
          <c:h val="0.630462129733783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 cell lines comparasion'!$H$2</c:f>
              <c:strCache>
                <c:ptCount val="1"/>
                <c:pt idx="0">
                  <c:v>3 days</c:v>
                </c:pt>
              </c:strCache>
            </c:strRef>
          </c:tx>
          <c:spPr>
            <a:solidFill>
              <a:srgbClr val="4472C4"/>
            </a:solidFill>
          </c:spPr>
          <c:invertIfNegative val="0"/>
          <c:cat>
            <c:multiLvlStrRef>
              <c:f>' cell lines comparasion'!$F$3:$G$14</c:f>
              <c:multiLvlStrCache>
                <c:ptCount val="9"/>
                <c:lvl>
                  <c:pt idx="0">
                    <c:v>100</c:v>
                  </c:pt>
                  <c:pt idx="1">
                    <c:v>500</c:v>
                  </c:pt>
                  <c:pt idx="2">
                    <c:v>1000</c:v>
                  </c:pt>
                  <c:pt idx="3">
                    <c:v>100</c:v>
                  </c:pt>
                  <c:pt idx="4">
                    <c:v>500</c:v>
                  </c:pt>
                  <c:pt idx="5">
                    <c:v>1000</c:v>
                  </c:pt>
                  <c:pt idx="6">
                    <c:v>100</c:v>
                  </c:pt>
                  <c:pt idx="7">
                    <c:v>500</c:v>
                  </c:pt>
                  <c:pt idx="8">
                    <c:v>1000</c:v>
                  </c:pt>
                </c:lvl>
                <c:lvl>
                  <c:pt idx="0">
                    <c:v>SNB-19</c:v>
                  </c:pt>
                  <c:pt idx="3">
                    <c:v>HBMEC</c:v>
                  </c:pt>
                  <c:pt idx="6">
                    <c:v>SH-SY5Y</c:v>
                  </c:pt>
                </c:lvl>
              </c:multiLvlStrCache>
            </c:multiLvlStrRef>
          </c:cat>
          <c:val>
            <c:numRef>
              <c:f>' cell lines comparasion'!$H$3:$H$14</c:f>
              <c:numCache>
                <c:formatCode>General</c:formatCode>
                <c:ptCount val="9"/>
                <c:pt idx="0">
                  <c:v>0.93752033843150018</c:v>
                </c:pt>
                <c:pt idx="1">
                  <c:v>0.88548448870164687</c:v>
                </c:pt>
                <c:pt idx="2">
                  <c:v>0.78055447090980079</c:v>
                </c:pt>
                <c:pt idx="3">
                  <c:v>0.98681148176881306</c:v>
                </c:pt>
                <c:pt idx="4">
                  <c:v>0.94947121034077553</c:v>
                </c:pt>
                <c:pt idx="5">
                  <c:v>0.90429042904290446</c:v>
                </c:pt>
                <c:pt idx="6">
                  <c:v>0.81464737793851727</c:v>
                </c:pt>
                <c:pt idx="7">
                  <c:v>0.54993678887484199</c:v>
                </c:pt>
                <c:pt idx="8">
                  <c:v>0.51976284584980237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38-4EA0-9929-5C4C5BBF3BE0}"/>
            </c:ext>
          </c:extLst>
        </c:ser>
        <c:ser>
          <c:idx val="1"/>
          <c:order val="1"/>
          <c:tx>
            <c:strRef>
              <c:f>' cell lines comparasion'!$I$2</c:f>
              <c:strCache>
                <c:ptCount val="1"/>
                <c:pt idx="0">
                  <c:v>5 days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multiLvlStrRef>
              <c:f>' cell lines comparasion'!$F$3:$G$14</c:f>
              <c:multiLvlStrCache>
                <c:ptCount val="9"/>
                <c:lvl>
                  <c:pt idx="0">
                    <c:v>100</c:v>
                  </c:pt>
                  <c:pt idx="1">
                    <c:v>500</c:v>
                  </c:pt>
                  <c:pt idx="2">
                    <c:v>1000</c:v>
                  </c:pt>
                  <c:pt idx="3">
                    <c:v>100</c:v>
                  </c:pt>
                  <c:pt idx="4">
                    <c:v>500</c:v>
                  </c:pt>
                  <c:pt idx="5">
                    <c:v>1000</c:v>
                  </c:pt>
                  <c:pt idx="6">
                    <c:v>100</c:v>
                  </c:pt>
                  <c:pt idx="7">
                    <c:v>500</c:v>
                  </c:pt>
                  <c:pt idx="8">
                    <c:v>1000</c:v>
                  </c:pt>
                </c:lvl>
                <c:lvl>
                  <c:pt idx="0">
                    <c:v>SNB-19</c:v>
                  </c:pt>
                  <c:pt idx="3">
                    <c:v>HBMEC</c:v>
                  </c:pt>
                  <c:pt idx="6">
                    <c:v>SH-SY5Y</c:v>
                  </c:pt>
                </c:lvl>
              </c:multiLvlStrCache>
            </c:multiLvlStrRef>
          </c:cat>
          <c:val>
            <c:numRef>
              <c:f>' cell lines comparasion'!$I$3:$I$14</c:f>
              <c:numCache>
                <c:formatCode>General</c:formatCode>
                <c:ptCount val="9"/>
                <c:pt idx="0">
                  <c:v>0.88300492610837444</c:v>
                </c:pt>
                <c:pt idx="1">
                  <c:v>0.55770470664087679</c:v>
                </c:pt>
                <c:pt idx="2">
                  <c:v>0.33357771260997066</c:v>
                </c:pt>
                <c:pt idx="3">
                  <c:v>0.81803499327052487</c:v>
                </c:pt>
                <c:pt idx="4">
                  <c:v>0.68361059765865673</c:v>
                </c:pt>
                <c:pt idx="5">
                  <c:v>0.65288611544461772</c:v>
                </c:pt>
                <c:pt idx="6">
                  <c:v>0.49294947121034077</c:v>
                </c:pt>
                <c:pt idx="7">
                  <c:v>0.3537604456824513</c:v>
                </c:pt>
                <c:pt idx="8">
                  <c:v>0.50285714285714289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E38-4EA0-9929-5C4C5BBF3B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14224656"/>
        <c:axId val="294413296"/>
      </c:barChart>
      <c:catAx>
        <c:axId val="5142246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94413296"/>
        <c:crosses val="autoZero"/>
        <c:auto val="1"/>
        <c:lblAlgn val="ctr"/>
        <c:lblOffset val="100"/>
        <c:noMultiLvlLbl val="0"/>
      </c:catAx>
      <c:valAx>
        <c:axId val="294413296"/>
        <c:scaling>
          <c:orientation val="minMax"/>
          <c:max val="1.2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000" b="0"/>
                </a:pPr>
                <a:r>
                  <a:rPr lang="en-US" sz="1000" b="0"/>
                  <a:t>Relative effect to GFP control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5142246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72595001711742"/>
          <c:y val="0.18811336082989627"/>
          <c:w val="0.10336851915249724"/>
          <c:h val="0.14351518560179977"/>
        </c:manualLayout>
      </c:layout>
      <c:overlay val="0"/>
    </c:legend>
    <c:plotVisOnly val="1"/>
    <c:dispBlanksAs val="gap"/>
    <c:showDLblsOverMax val="0"/>
  </c:chart>
  <c:spPr>
    <a:ln w="12700">
      <a:noFill/>
    </a:ln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CC8BB-C3F7-44B4-B20F-93BED0B45E47}" type="datetimeFigureOut">
              <a:rPr lang="en-US" smtClean="0"/>
              <a:pPr/>
              <a:t>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D94EA-DD99-4E69-9C4B-C6F196A8A8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173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CC8BB-C3F7-44B4-B20F-93BED0B45E47}" type="datetimeFigureOut">
              <a:rPr lang="en-US" smtClean="0"/>
              <a:pPr/>
              <a:t>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D94EA-DD99-4E69-9C4B-C6F196A8A8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428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CC8BB-C3F7-44B4-B20F-93BED0B45E47}" type="datetimeFigureOut">
              <a:rPr lang="en-US" smtClean="0"/>
              <a:pPr/>
              <a:t>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D94EA-DD99-4E69-9C4B-C6F196A8A8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032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CC8BB-C3F7-44B4-B20F-93BED0B45E47}" type="datetimeFigureOut">
              <a:rPr lang="en-US" smtClean="0"/>
              <a:pPr/>
              <a:t>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D94EA-DD99-4E69-9C4B-C6F196A8A8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558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CC8BB-C3F7-44B4-B20F-93BED0B45E47}" type="datetimeFigureOut">
              <a:rPr lang="en-US" smtClean="0"/>
              <a:pPr/>
              <a:t>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D94EA-DD99-4E69-9C4B-C6F196A8A8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849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CC8BB-C3F7-44B4-B20F-93BED0B45E47}" type="datetimeFigureOut">
              <a:rPr lang="en-US" smtClean="0"/>
              <a:pPr/>
              <a:t>2/11/2019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D94EA-DD99-4E69-9C4B-C6F196A8A8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709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CC8BB-C3F7-44B4-B20F-93BED0B45E47}" type="datetimeFigureOut">
              <a:rPr lang="en-US" smtClean="0"/>
              <a:pPr/>
              <a:t>2/11/2019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D94EA-DD99-4E69-9C4B-C6F196A8A8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128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CC8BB-C3F7-44B4-B20F-93BED0B45E47}" type="datetimeFigureOut">
              <a:rPr lang="en-US" smtClean="0"/>
              <a:pPr/>
              <a:t>2/11/2019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D94EA-DD99-4E69-9C4B-C6F196A8A8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177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CC8BB-C3F7-44B4-B20F-93BED0B45E47}" type="datetimeFigureOut">
              <a:rPr lang="en-US" smtClean="0"/>
              <a:pPr/>
              <a:t>2/11/2019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D94EA-DD99-4E69-9C4B-C6F196A8A8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401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CC8BB-C3F7-44B4-B20F-93BED0B45E47}" type="datetimeFigureOut">
              <a:rPr lang="en-US" smtClean="0"/>
              <a:pPr/>
              <a:t>2/11/2019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D94EA-DD99-4E69-9C4B-C6F196A8A8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468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CC8BB-C3F7-44B4-B20F-93BED0B45E47}" type="datetimeFigureOut">
              <a:rPr lang="en-US" smtClean="0"/>
              <a:pPr/>
              <a:t>2/11/2019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D94EA-DD99-4E69-9C4B-C6F196A8A8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114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BCC8BB-C3F7-44B4-B20F-93BED0B45E47}" type="datetimeFigureOut">
              <a:rPr lang="en-US" smtClean="0"/>
              <a:pPr/>
              <a:t>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D94EA-DD99-4E69-9C4B-C6F196A8A8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3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8.jpg"/><Relationship Id="rId18" Type="http://schemas.microsoft.com/office/2007/relationships/hdphoto" Target="../media/hdphoto6.wdp"/><Relationship Id="rId3" Type="http://schemas.microsoft.com/office/2007/relationships/hdphoto" Target="../media/hdphoto1.wdp"/><Relationship Id="rId7" Type="http://schemas.openxmlformats.org/officeDocument/2006/relationships/image" Target="../media/image4.jpg"/><Relationship Id="rId12" Type="http://schemas.microsoft.com/office/2007/relationships/hdphoto" Target="../media/hdphoto4.wdp"/><Relationship Id="rId17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7.png"/><Relationship Id="rId5" Type="http://schemas.openxmlformats.org/officeDocument/2006/relationships/image" Target="../media/image3.png"/><Relationship Id="rId15" Type="http://schemas.microsoft.com/office/2007/relationships/hdphoto" Target="../media/hdphoto5.wdp"/><Relationship Id="rId10" Type="http://schemas.openxmlformats.org/officeDocument/2006/relationships/image" Target="../media/image6.jpg"/><Relationship Id="rId19" Type="http://schemas.openxmlformats.org/officeDocument/2006/relationships/image" Target="../media/image12.jpg"/><Relationship Id="rId4" Type="http://schemas.openxmlformats.org/officeDocument/2006/relationships/image" Target="../media/image2.jpg"/><Relationship Id="rId9" Type="http://schemas.microsoft.com/office/2007/relationships/hdphoto" Target="../media/hdphoto3.wdp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375C37-CA64-4462-AD45-51C059FE394B}"/>
              </a:ext>
            </a:extLst>
          </p:cNvPr>
          <p:cNvSpPr txBox="1"/>
          <p:nvPr/>
        </p:nvSpPr>
        <p:spPr>
          <a:xfrm>
            <a:off x="97569" y="122098"/>
            <a:ext cx="1072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Figure S1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184979FE-D1A4-4F28-91BA-CBD846C44099}"/>
              </a:ext>
            </a:extLst>
          </p:cNvPr>
          <p:cNvGrpSpPr/>
          <p:nvPr/>
        </p:nvGrpSpPr>
        <p:grpSpPr>
          <a:xfrm>
            <a:off x="1105849" y="1215570"/>
            <a:ext cx="3818784" cy="6703336"/>
            <a:chOff x="1105849" y="1215570"/>
            <a:chExt cx="3818784" cy="6703336"/>
          </a:xfrm>
        </p:grpSpPr>
        <p:pic>
          <p:nvPicPr>
            <p:cNvPr id="28" name="Picture 27" descr="A picture containing animal&#10;&#10;Description generated with high confidence">
              <a:extLst>
                <a:ext uri="{FF2B5EF4-FFF2-40B4-BE49-F238E27FC236}">
                  <a16:creationId xmlns:a16="http://schemas.microsoft.com/office/drawing/2014/main" id="{C010E9AD-1582-4F80-80A8-B66980FF0C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5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1593" y="1215570"/>
              <a:ext cx="1463040" cy="1097280"/>
            </a:xfrm>
            <a:prstGeom prst="rect">
              <a:avLst/>
            </a:prstGeom>
          </p:spPr>
        </p:pic>
        <p:pic>
          <p:nvPicPr>
            <p:cNvPr id="30" name="Picture 29" descr="A picture containing blue, keyboard, indoor, computer&#10;&#10;Description generated with high confidence">
              <a:extLst>
                <a:ext uri="{FF2B5EF4-FFF2-40B4-BE49-F238E27FC236}">
                  <a16:creationId xmlns:a16="http://schemas.microsoft.com/office/drawing/2014/main" id="{2A010024-B8F8-4313-8D8B-F73EE9F607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4426" y="1215570"/>
              <a:ext cx="1463040" cy="1097280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6292F64-398C-4432-A698-780EC28B34AF}"/>
                </a:ext>
              </a:extLst>
            </p:cNvPr>
            <p:cNvSpPr txBox="1"/>
            <p:nvPr/>
          </p:nvSpPr>
          <p:spPr>
            <a:xfrm>
              <a:off x="1258134" y="1579544"/>
              <a:ext cx="67518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Mock</a:t>
              </a:r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4D8E670E-5AA9-4105-BC63-EC71539953A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1593" y="2335066"/>
              <a:ext cx="1463040" cy="1097280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89850741-9CA3-49AB-9769-26C965EC492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4426" y="2335066"/>
              <a:ext cx="1463040" cy="1097280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0B206C6-D474-4BE1-A121-E91E7DA0F500}"/>
                </a:ext>
              </a:extLst>
            </p:cNvPr>
            <p:cNvSpPr txBox="1"/>
            <p:nvPr/>
          </p:nvSpPr>
          <p:spPr>
            <a:xfrm>
              <a:off x="1105849" y="2699040"/>
              <a:ext cx="8451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MR766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04D2D7F-250F-4BD4-AAFB-1AD52A142C71}"/>
                </a:ext>
              </a:extLst>
            </p:cNvPr>
            <p:cNvSpPr txBox="1"/>
            <p:nvPr/>
          </p:nvSpPr>
          <p:spPr>
            <a:xfrm>
              <a:off x="1295003" y="3818650"/>
              <a:ext cx="69602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BR15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48FD319-13BD-4B8B-B5AC-358F0FDFB887}"/>
                </a:ext>
              </a:extLst>
            </p:cNvPr>
            <p:cNvSpPr txBox="1"/>
            <p:nvPr/>
          </p:nvSpPr>
          <p:spPr>
            <a:xfrm>
              <a:off x="1367138" y="6064383"/>
              <a:ext cx="55015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M/B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74081AE-D1E5-47DD-9FE5-69C9745BB668}"/>
                </a:ext>
              </a:extLst>
            </p:cNvPr>
            <p:cNvSpPr txBox="1"/>
            <p:nvPr/>
          </p:nvSpPr>
          <p:spPr>
            <a:xfrm>
              <a:off x="1367138" y="7185600"/>
              <a:ext cx="55015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B/M</a:t>
              </a:r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59B82F06-1532-4FED-BECD-5E7D2D870FF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1593" y="3454676"/>
              <a:ext cx="1463040" cy="1097280"/>
            </a:xfrm>
            <a:prstGeom prst="rect">
              <a:avLst/>
            </a:prstGeom>
          </p:spPr>
        </p:pic>
        <p:pic>
          <p:nvPicPr>
            <p:cNvPr id="43" name="Picture 42" descr="A close up of a hand&#10;&#10;Description generated with high confidence">
              <a:extLst>
                <a:ext uri="{FF2B5EF4-FFF2-40B4-BE49-F238E27FC236}">
                  <a16:creationId xmlns:a16="http://schemas.microsoft.com/office/drawing/2014/main" id="{BF805A55-40D6-4572-A9CA-B6F26D275C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4426" y="3454676"/>
              <a:ext cx="1463040" cy="1097280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5F42763-5CCB-46F9-9D62-A46CF40F3A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1593" y="5700409"/>
              <a:ext cx="1463040" cy="1097280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CA83DA5A-0818-4030-BBB9-E3594458A7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4426" y="5700409"/>
              <a:ext cx="1463040" cy="1097280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3BBC36ED-C9B8-4F55-8AB9-AA26837063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1593" y="6821626"/>
              <a:ext cx="1463040" cy="1097280"/>
            </a:xfrm>
            <a:prstGeom prst="rect">
              <a:avLst/>
            </a:prstGeom>
          </p:spPr>
        </p:pic>
        <p:pic>
          <p:nvPicPr>
            <p:cNvPr id="51" name="Picture 50" descr="A close up of a keyboard&#10;&#10;Description generated with high confidence">
              <a:extLst>
                <a:ext uri="{FF2B5EF4-FFF2-40B4-BE49-F238E27FC236}">
                  <a16:creationId xmlns:a16="http://schemas.microsoft.com/office/drawing/2014/main" id="{D71721D0-2DDE-4E69-9157-2C0FFF0A6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4426" y="6821626"/>
              <a:ext cx="1463040" cy="1097280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EA2D6F42-C89D-4317-BB43-A3C9FEDDB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1593" y="4575236"/>
              <a:ext cx="1463040" cy="1097280"/>
            </a:xfrm>
            <a:prstGeom prst="rect">
              <a:avLst/>
            </a:prstGeom>
          </p:spPr>
        </p:pic>
        <p:pic>
          <p:nvPicPr>
            <p:cNvPr id="67" name="Picture 66" descr="A close up of a keyboard&#10;&#10;Description generated with high confidence">
              <a:extLst>
                <a:ext uri="{FF2B5EF4-FFF2-40B4-BE49-F238E27FC236}">
                  <a16:creationId xmlns:a16="http://schemas.microsoft.com/office/drawing/2014/main" id="{CC78562D-1992-4985-AE6C-B509E2D68C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4426" y="4575236"/>
              <a:ext cx="1463040" cy="1097280"/>
            </a:xfrm>
            <a:prstGeom prst="rect">
              <a:avLst/>
            </a:prstGeom>
          </p:spPr>
        </p:pic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BB9234CE-AD75-4A55-BE07-B09F024228E8}"/>
                </a:ext>
              </a:extLst>
            </p:cNvPr>
            <p:cNvSpPr txBox="1"/>
            <p:nvPr/>
          </p:nvSpPr>
          <p:spPr>
            <a:xfrm>
              <a:off x="1455303" y="4939210"/>
              <a:ext cx="53732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ICD</a:t>
              </a:r>
            </a:p>
          </p:txBody>
        </p:sp>
      </p:grpSp>
      <p:sp>
        <p:nvSpPr>
          <p:cNvPr id="71" name="Rectangle 70">
            <a:extLst>
              <a:ext uri="{FF2B5EF4-FFF2-40B4-BE49-F238E27FC236}">
                <a16:creationId xmlns:a16="http://schemas.microsoft.com/office/drawing/2014/main" id="{1BE9757D-5BAC-48A8-B00F-F2AC8EF552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0057" y="827294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cs typeface="Arial" panose="020B0604020202020204" pitchFamily="34" charset="0"/>
              </a:rPr>
              <a:t>A</a:t>
            </a:r>
            <a:endParaRPr lang="en-US" altLang="en-US" sz="18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95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5E4295D7-6838-4690-BEB6-7BE1CEC747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633113"/>
              </p:ext>
            </p:extLst>
          </p:nvPr>
        </p:nvGraphicFramePr>
        <p:xfrm>
          <a:off x="1270000" y="1732532"/>
          <a:ext cx="3657600" cy="2194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4D1BCD6C-5128-43D0-AE2F-29D4EFBA9D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036" y="1731063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cs typeface="Arial" panose="020B0604020202020204" pitchFamily="34" charset="0"/>
              </a:rPr>
              <a:t>A</a:t>
            </a:r>
            <a:endParaRPr lang="en-US" altLang="en-US" sz="1800" dirty="0">
              <a:cs typeface="Arial" panose="020B0604020202020204" pitchFamily="34" charset="0"/>
            </a:endParaRPr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9AE68B69-2DC4-4E25-BEAC-B9AA379779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036" y="3913876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cs typeface="Arial" panose="020B0604020202020204" pitchFamily="34" charset="0"/>
              </a:rPr>
              <a:t>B</a:t>
            </a:r>
            <a:endParaRPr lang="en-US" altLang="en-US" sz="1800" dirty="0">
              <a:cs typeface="Arial" panose="020B0604020202020204" pitchFamily="34" charset="0"/>
            </a:endParaRP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3CCDE7D9-DE2C-4C39-A569-BD1A97E06D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7630092"/>
              </p:ext>
            </p:extLst>
          </p:nvPr>
        </p:nvGraphicFramePr>
        <p:xfrm>
          <a:off x="990598" y="4316497"/>
          <a:ext cx="4025901" cy="2442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56B3847-F65B-4332-B4B5-DD00B0B2A6BC}"/>
              </a:ext>
            </a:extLst>
          </p:cNvPr>
          <p:cNvSpPr txBox="1"/>
          <p:nvPr/>
        </p:nvSpPr>
        <p:spPr>
          <a:xfrm>
            <a:off x="97569" y="122098"/>
            <a:ext cx="1072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Figure S2</a:t>
            </a:r>
          </a:p>
        </p:txBody>
      </p:sp>
    </p:spTree>
    <p:extLst>
      <p:ext uri="{BB962C8B-B14F-4D97-AF65-F5344CB8AC3E}">
        <p14:creationId xmlns:p14="http://schemas.microsoft.com/office/powerpoint/2010/main" val="1520821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552D2EC-B5A5-4F6B-B4DD-D3F912AA67D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7105986"/>
              </p:ext>
            </p:extLst>
          </p:nvPr>
        </p:nvGraphicFramePr>
        <p:xfrm>
          <a:off x="638173" y="2040840"/>
          <a:ext cx="52578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5043ABE0-9033-499F-A58E-EFB2C8B9B4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036" y="1731063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cs typeface="Arial" panose="020B0604020202020204" pitchFamily="34" charset="0"/>
              </a:rPr>
              <a:t>A</a:t>
            </a:r>
            <a:endParaRPr lang="en-US" altLang="en-US" sz="1800" dirty="0"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974702-9058-4298-9691-647FC1F93786}"/>
              </a:ext>
            </a:extLst>
          </p:cNvPr>
          <p:cNvCxnSpPr>
            <a:cxnSpLocks/>
          </p:cNvCxnSpPr>
          <p:nvPr/>
        </p:nvCxnSpPr>
        <p:spPr>
          <a:xfrm>
            <a:off x="1454459" y="3606007"/>
            <a:ext cx="1098241" cy="64770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D48B0F6-BF6C-4BA7-8A76-6A3463C6A62B}"/>
              </a:ext>
            </a:extLst>
          </p:cNvPr>
          <p:cNvCxnSpPr>
            <a:cxnSpLocks/>
          </p:cNvCxnSpPr>
          <p:nvPr/>
        </p:nvCxnSpPr>
        <p:spPr>
          <a:xfrm>
            <a:off x="2940359" y="3606007"/>
            <a:ext cx="1098241" cy="64770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462A1AD-98BC-429F-940B-97129E76F671}"/>
              </a:ext>
            </a:extLst>
          </p:cNvPr>
          <p:cNvCxnSpPr>
            <a:cxnSpLocks/>
          </p:cNvCxnSpPr>
          <p:nvPr/>
        </p:nvCxnSpPr>
        <p:spPr>
          <a:xfrm>
            <a:off x="4324812" y="3606007"/>
            <a:ext cx="1098241" cy="64770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233BE74-8C30-4DBE-BCF8-6DE626BFD6C4}"/>
              </a:ext>
            </a:extLst>
          </p:cNvPr>
          <p:cNvSpPr txBox="1"/>
          <p:nvPr/>
        </p:nvSpPr>
        <p:spPr>
          <a:xfrm>
            <a:off x="97569" y="122098"/>
            <a:ext cx="1072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Figure S3</a:t>
            </a:r>
          </a:p>
        </p:txBody>
      </p:sp>
    </p:spTree>
    <p:extLst>
      <p:ext uri="{BB962C8B-B14F-4D97-AF65-F5344CB8AC3E}">
        <p14:creationId xmlns:p14="http://schemas.microsoft.com/office/powerpoint/2010/main" val="37024395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14773</TotalTime>
  <Words>38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Zhao, Richard</dc:creator>
  <cp:lastModifiedBy>Zhao, Richard</cp:lastModifiedBy>
  <cp:revision>528</cp:revision>
  <cp:lastPrinted>2019-02-01T20:42:59Z</cp:lastPrinted>
  <dcterms:created xsi:type="dcterms:W3CDTF">2018-06-13T14:08:05Z</dcterms:created>
  <dcterms:modified xsi:type="dcterms:W3CDTF">2019-02-11T23:48:17Z</dcterms:modified>
</cp:coreProperties>
</file>