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704" r:id="rId1"/>
  </p:sldMasterIdLst>
  <p:notesMasterIdLst>
    <p:notesMasterId r:id="rId3"/>
  </p:notesMasterIdLst>
  <p:handoutMasterIdLst>
    <p:handoutMasterId r:id="rId4"/>
  </p:handoutMasterIdLst>
  <p:sldIdLst>
    <p:sldId id="615" r:id="rId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3366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8" autoAdjust="0"/>
    <p:restoredTop sz="90584" autoAdjust="0"/>
  </p:normalViewPr>
  <p:slideViewPr>
    <p:cSldViewPr>
      <p:cViewPr varScale="1">
        <p:scale>
          <a:sx n="107" d="100"/>
          <a:sy n="107" d="100"/>
        </p:scale>
        <p:origin x="1024" y="160"/>
      </p:cViewPr>
      <p:guideLst>
        <p:guide orient="horz" pos="2064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4BDBF0-9F7E-4B4E-8E8B-2753F4320C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833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31086F7E-CD1C-C54C-B13D-861FBFF4EC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060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0C368-AFD3-3440-99E4-3169435054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84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096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8382000" cy="5257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C2A17-B066-9443-B264-FA7FD9316D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2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095500" cy="60960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34100" cy="6096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0EE01-FD0A-6B42-B5D1-9980D2C91B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35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096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838200"/>
            <a:ext cx="4114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114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36192-4A2A-1F46-A144-7684B94EEF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99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096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92D74-200A-C540-BAEC-EEB90DCFC7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93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3A357-D38C-6045-B213-CA2EF0341B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03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096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1148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1148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5D88D-EB49-B843-80F6-617C726EB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60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A7B0C-DEB6-2241-BEA9-FADD61272C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06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096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7FE48-68D2-C143-A2D1-67AAFF54AB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50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8A175-E6B4-744F-A1A8-E0D57717D7E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75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76FDC-14FD-814D-A297-76E1AA02DD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813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F8D90-390D-4A48-B5E1-11FDE8FDFC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38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52400" y="6591300"/>
            <a:ext cx="11095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800" dirty="0">
                <a:solidFill>
                  <a:schemeClr val="bg2"/>
                </a:solidFill>
                <a:latin typeface="Times New Roman" charset="0"/>
              </a:rPr>
              <a:t>P Roques 5 juin 2019</a:t>
            </a:r>
            <a:endParaRPr lang="fr-FR" sz="800" baseline="30000" dirty="0">
              <a:solidFill>
                <a:schemeClr val="bg2"/>
              </a:solidFill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0D7D2A0-B7BF-4449-8419-05769BFA4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8A175-E6B4-744F-A1A8-E0D57717D7E3}" type="slidenum">
              <a:rPr lang="fr-FR" smtClean="0"/>
              <a:pPr>
                <a:defRPr/>
              </a:pPr>
              <a:t>0</a:t>
            </a:fld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BE32A1D-87F2-E14F-B644-497F4A894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503" y="677899"/>
            <a:ext cx="4123184" cy="254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1B3773C-0BAF-2345-85C1-3EE78065A9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672"/>
          <a:stretch/>
        </p:blipFill>
        <p:spPr>
          <a:xfrm>
            <a:off x="467544" y="692696"/>
            <a:ext cx="3312368" cy="254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3D396A-3D99-6E48-8BFD-AE36BC22CEF2}"/>
              </a:ext>
            </a:extLst>
          </p:cNvPr>
          <p:cNvSpPr/>
          <p:nvPr/>
        </p:nvSpPr>
        <p:spPr>
          <a:xfrm>
            <a:off x="4665875" y="3127089"/>
            <a:ext cx="42213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u="sng" dirty="0">
                <a:latin typeface="Arial" panose="020B0604020202020204" pitchFamily="34" charset="0"/>
              </a:rPr>
              <a:t>Deming </a:t>
            </a:r>
            <a:r>
              <a:rPr lang="fr-FR" sz="1200" u="sng" dirty="0" err="1">
                <a:latin typeface="Arial" panose="020B0604020202020204" pitchFamily="34" charset="0"/>
              </a:rPr>
              <a:t>analysis</a:t>
            </a:r>
            <a:r>
              <a:rPr lang="fr-FR" sz="1200" u="sng" dirty="0">
                <a:latin typeface="Arial" panose="020B0604020202020204" pitchFamily="34" charset="0"/>
              </a:rPr>
              <a:t>:</a:t>
            </a:r>
            <a:endParaRPr lang="fr-FR" sz="1200" dirty="0">
              <a:latin typeface="Arial" panose="020B0604020202020204" pitchFamily="34" charset="0"/>
            </a:endParaRPr>
          </a:p>
          <a:p>
            <a:r>
              <a:rPr lang="fr-FR" sz="1200" dirty="0"/>
              <a:t>F = 3.902. </a:t>
            </a:r>
            <a:r>
              <a:rPr lang="fr-FR" sz="1200" dirty="0" err="1"/>
              <a:t>DFn</a:t>
            </a:r>
            <a:r>
              <a:rPr lang="fr-FR" sz="1200" dirty="0"/>
              <a:t> = 1, </a:t>
            </a:r>
            <a:r>
              <a:rPr lang="fr-FR" sz="1200" dirty="0" err="1"/>
              <a:t>DFd</a:t>
            </a:r>
            <a:r>
              <a:rPr lang="fr-FR" sz="1200" dirty="0"/>
              <a:t> = 4</a:t>
            </a:r>
          </a:p>
          <a:p>
            <a:r>
              <a:rPr lang="fr-FR" sz="1200" dirty="0"/>
              <a:t>P=0.1194</a:t>
            </a:r>
          </a:p>
          <a:p>
            <a:endParaRPr lang="fr-FR" sz="1200" dirty="0">
              <a:latin typeface="Arial" panose="020B0604020202020204" pitchFamily="34" charset="0"/>
            </a:endParaRPr>
          </a:p>
          <a:p>
            <a:r>
              <a:rPr lang="fr-FR" sz="1200" b="0" dirty="0">
                <a:latin typeface="Arial" panose="020B0604020202020204" pitchFamily="34" charset="0"/>
              </a:rPr>
              <a:t>If the </a:t>
            </a:r>
            <a:r>
              <a:rPr lang="fr-FR" sz="1200" b="0" dirty="0" err="1">
                <a:latin typeface="Arial" panose="020B0604020202020204" pitchFamily="34" charset="0"/>
              </a:rPr>
              <a:t>overall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slopes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were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identical</a:t>
            </a:r>
            <a:r>
              <a:rPr lang="fr-FR" sz="1200" b="0" dirty="0">
                <a:latin typeface="Arial" panose="020B0604020202020204" pitchFamily="34" charset="0"/>
              </a:rPr>
              <a:t>, </a:t>
            </a:r>
            <a:r>
              <a:rPr lang="fr-FR" sz="1200" b="0" dirty="0" err="1">
                <a:latin typeface="Arial" panose="020B0604020202020204" pitchFamily="34" charset="0"/>
              </a:rPr>
              <a:t>there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is</a:t>
            </a:r>
            <a:r>
              <a:rPr lang="fr-FR" sz="1200" b="0" dirty="0">
                <a:latin typeface="Arial" panose="020B0604020202020204" pitchFamily="34" charset="0"/>
              </a:rPr>
              <a:t> a 11.94% chance of </a:t>
            </a:r>
            <a:r>
              <a:rPr lang="fr-FR" sz="1200" b="0" dirty="0" err="1">
                <a:latin typeface="Arial" panose="020B0604020202020204" pitchFamily="34" charset="0"/>
              </a:rPr>
              <a:t>randomly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choosing</a:t>
            </a:r>
            <a:r>
              <a:rPr lang="fr-FR" sz="1200" b="0" dirty="0">
                <a:latin typeface="Arial" panose="020B0604020202020204" pitchFamily="34" charset="0"/>
              </a:rPr>
              <a:t> data points </a:t>
            </a:r>
            <a:r>
              <a:rPr lang="fr-FR" sz="1200" b="0" dirty="0" err="1">
                <a:latin typeface="Arial" panose="020B0604020202020204" pitchFamily="34" charset="0"/>
              </a:rPr>
              <a:t>with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slopes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this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different</a:t>
            </a:r>
            <a:r>
              <a:rPr lang="fr-FR" sz="1200" b="0" dirty="0">
                <a:latin typeface="Arial" panose="020B0604020202020204" pitchFamily="34" charset="0"/>
              </a:rPr>
              <a:t>.</a:t>
            </a:r>
          </a:p>
          <a:p>
            <a:r>
              <a:rPr lang="fr-FR" sz="1200" b="0" dirty="0">
                <a:latin typeface="Arial" panose="020B0604020202020204" pitchFamily="34" charset="0"/>
              </a:rPr>
              <a:t> </a:t>
            </a:r>
          </a:p>
          <a:p>
            <a:r>
              <a:rPr lang="fr-FR" sz="1200" dirty="0">
                <a:latin typeface="Arial" panose="020B0604020202020204" pitchFamily="34" charset="0"/>
              </a:rPr>
              <a:t>The </a:t>
            </a:r>
            <a:r>
              <a:rPr lang="fr-FR" sz="1200" dirty="0" err="1">
                <a:latin typeface="Arial" panose="020B0604020202020204" pitchFamily="34" charset="0"/>
              </a:rPr>
              <a:t>differences</a:t>
            </a:r>
            <a:r>
              <a:rPr lang="fr-FR" sz="1200" dirty="0">
                <a:latin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</a:rPr>
              <a:t>between</a:t>
            </a:r>
            <a:r>
              <a:rPr lang="fr-FR" sz="1200" dirty="0">
                <a:latin typeface="Arial" panose="020B0604020202020204" pitchFamily="34" charset="0"/>
              </a:rPr>
              <a:t> the </a:t>
            </a:r>
            <a:r>
              <a:rPr lang="fr-FR" sz="1200" dirty="0" err="1">
                <a:latin typeface="Arial" panose="020B0604020202020204" pitchFamily="34" charset="0"/>
              </a:rPr>
              <a:t>slopes</a:t>
            </a:r>
            <a:r>
              <a:rPr lang="fr-FR" sz="1200" dirty="0">
                <a:latin typeface="Arial" panose="020B0604020202020204" pitchFamily="34" charset="0"/>
              </a:rPr>
              <a:t> are not </a:t>
            </a:r>
            <a:r>
              <a:rPr lang="fr-FR" sz="1200" dirty="0" err="1">
                <a:latin typeface="Arial" panose="020B0604020202020204" pitchFamily="34" charset="0"/>
              </a:rPr>
              <a:t>significant</a:t>
            </a:r>
            <a:r>
              <a:rPr lang="fr-FR" sz="120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109721-B9F5-324F-9739-5A5BBEF07529}"/>
              </a:ext>
            </a:extLst>
          </p:cNvPr>
          <p:cNvSpPr/>
          <p:nvPr/>
        </p:nvSpPr>
        <p:spPr>
          <a:xfrm>
            <a:off x="480842" y="3101890"/>
            <a:ext cx="3851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u="sng" dirty="0">
                <a:latin typeface="Arial" panose="020B0604020202020204" pitchFamily="34" charset="0"/>
              </a:rPr>
              <a:t>Deming </a:t>
            </a:r>
            <a:r>
              <a:rPr lang="fr-FR" sz="1200" u="sng" dirty="0" err="1">
                <a:latin typeface="Arial" panose="020B0604020202020204" pitchFamily="34" charset="0"/>
              </a:rPr>
              <a:t>analysis</a:t>
            </a:r>
            <a:r>
              <a:rPr lang="fr-FR" sz="1200" u="sng" dirty="0">
                <a:latin typeface="Arial" panose="020B0604020202020204" pitchFamily="34" charset="0"/>
              </a:rPr>
              <a:t>:</a:t>
            </a:r>
            <a:endParaRPr lang="fr-FR" sz="1200" dirty="0">
              <a:latin typeface="Arial" panose="020B0604020202020204" pitchFamily="34" charset="0"/>
            </a:endParaRPr>
          </a:p>
          <a:p>
            <a:r>
              <a:rPr lang="fr-FR" sz="1200" dirty="0">
                <a:latin typeface="Arial" panose="020B0604020202020204" pitchFamily="34" charset="0"/>
              </a:rPr>
              <a:t>F = 0.3915. </a:t>
            </a:r>
            <a:r>
              <a:rPr lang="fr-FR" sz="1200" dirty="0" err="1">
                <a:latin typeface="Arial" panose="020B0604020202020204" pitchFamily="34" charset="0"/>
              </a:rPr>
              <a:t>DFn</a:t>
            </a:r>
            <a:r>
              <a:rPr lang="fr-FR" sz="1200" dirty="0">
                <a:latin typeface="Arial" panose="020B0604020202020204" pitchFamily="34" charset="0"/>
              </a:rPr>
              <a:t> = 1, </a:t>
            </a:r>
            <a:r>
              <a:rPr lang="fr-FR" sz="1200" dirty="0" err="1">
                <a:latin typeface="Arial" panose="020B0604020202020204" pitchFamily="34" charset="0"/>
              </a:rPr>
              <a:t>DFd</a:t>
            </a:r>
            <a:r>
              <a:rPr lang="fr-FR" sz="1200" dirty="0">
                <a:latin typeface="Arial" panose="020B0604020202020204" pitchFamily="34" charset="0"/>
              </a:rPr>
              <a:t> = 6</a:t>
            </a:r>
          </a:p>
          <a:p>
            <a:r>
              <a:rPr lang="fr-FR" sz="1200" dirty="0">
                <a:latin typeface="Arial" panose="020B0604020202020204" pitchFamily="34" charset="0"/>
              </a:rPr>
              <a:t>P=0.5545</a:t>
            </a:r>
          </a:p>
          <a:p>
            <a:endParaRPr lang="fr-FR" sz="1200" dirty="0">
              <a:latin typeface="Arial" panose="020B0604020202020204" pitchFamily="34" charset="0"/>
            </a:endParaRPr>
          </a:p>
          <a:p>
            <a:r>
              <a:rPr lang="fr-FR" sz="1200" b="0" dirty="0">
                <a:latin typeface="Arial" panose="020B0604020202020204" pitchFamily="34" charset="0"/>
              </a:rPr>
              <a:t>If the </a:t>
            </a:r>
            <a:r>
              <a:rPr lang="fr-FR" sz="1200" b="0" dirty="0" err="1">
                <a:latin typeface="Arial" panose="020B0604020202020204" pitchFamily="34" charset="0"/>
              </a:rPr>
              <a:t>overall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slopes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were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identical</a:t>
            </a:r>
            <a:r>
              <a:rPr lang="fr-FR" sz="1200" b="0" dirty="0">
                <a:latin typeface="Arial" panose="020B0604020202020204" pitchFamily="34" charset="0"/>
              </a:rPr>
              <a:t>, </a:t>
            </a:r>
            <a:r>
              <a:rPr lang="fr-FR" sz="1200" b="0" dirty="0" err="1">
                <a:latin typeface="Arial" panose="020B0604020202020204" pitchFamily="34" charset="0"/>
              </a:rPr>
              <a:t>there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is</a:t>
            </a:r>
            <a:r>
              <a:rPr lang="fr-FR" sz="1200" b="0" dirty="0">
                <a:latin typeface="Arial" panose="020B0604020202020204" pitchFamily="34" charset="0"/>
              </a:rPr>
              <a:t> a 55.45% chance of </a:t>
            </a:r>
            <a:r>
              <a:rPr lang="fr-FR" sz="1200" b="0" dirty="0" err="1">
                <a:latin typeface="Arial" panose="020B0604020202020204" pitchFamily="34" charset="0"/>
              </a:rPr>
              <a:t>randomly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choosing</a:t>
            </a:r>
            <a:r>
              <a:rPr lang="fr-FR" sz="1200" b="0" dirty="0">
                <a:latin typeface="Arial" panose="020B0604020202020204" pitchFamily="34" charset="0"/>
              </a:rPr>
              <a:t> data points </a:t>
            </a:r>
            <a:r>
              <a:rPr lang="fr-FR" sz="1200" b="0" dirty="0" err="1">
                <a:latin typeface="Arial" panose="020B0604020202020204" pitchFamily="34" charset="0"/>
              </a:rPr>
              <a:t>with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slopes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this</a:t>
            </a:r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b="0" dirty="0" err="1">
                <a:latin typeface="Arial" panose="020B0604020202020204" pitchFamily="34" charset="0"/>
              </a:rPr>
              <a:t>different</a:t>
            </a:r>
            <a:r>
              <a:rPr lang="fr-FR" sz="1200" b="0" dirty="0">
                <a:latin typeface="Arial" panose="020B0604020202020204" pitchFamily="34" charset="0"/>
              </a:rPr>
              <a:t>.</a:t>
            </a:r>
          </a:p>
          <a:p>
            <a:r>
              <a:rPr lang="fr-FR" sz="1200" b="0" dirty="0">
                <a:latin typeface="Arial" panose="020B0604020202020204" pitchFamily="34" charset="0"/>
              </a:rPr>
              <a:t> </a:t>
            </a:r>
            <a:r>
              <a:rPr lang="fr-FR" sz="1200" dirty="0">
                <a:latin typeface="Arial" panose="020B0604020202020204" pitchFamily="34" charset="0"/>
              </a:rPr>
              <a:t>The </a:t>
            </a:r>
            <a:r>
              <a:rPr lang="fr-FR" sz="1200" dirty="0" err="1">
                <a:latin typeface="Arial" panose="020B0604020202020204" pitchFamily="34" charset="0"/>
              </a:rPr>
              <a:t>differences</a:t>
            </a:r>
            <a:r>
              <a:rPr lang="fr-FR" sz="1200" dirty="0">
                <a:latin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</a:rPr>
              <a:t>between</a:t>
            </a:r>
            <a:r>
              <a:rPr lang="fr-FR" sz="1200" dirty="0">
                <a:latin typeface="Arial" panose="020B0604020202020204" pitchFamily="34" charset="0"/>
              </a:rPr>
              <a:t> the </a:t>
            </a:r>
            <a:r>
              <a:rPr lang="fr-FR" sz="1200" dirty="0" err="1">
                <a:latin typeface="Arial" panose="020B0604020202020204" pitchFamily="34" charset="0"/>
              </a:rPr>
              <a:t>slopes</a:t>
            </a:r>
            <a:r>
              <a:rPr lang="fr-FR" sz="1200" dirty="0">
                <a:latin typeface="Arial" panose="020B0604020202020204" pitchFamily="34" charset="0"/>
              </a:rPr>
              <a:t> are not </a:t>
            </a:r>
            <a:r>
              <a:rPr lang="fr-FR" sz="1200" dirty="0" err="1">
                <a:latin typeface="Arial" panose="020B0604020202020204" pitchFamily="34" charset="0"/>
              </a:rPr>
              <a:t>significant</a:t>
            </a:r>
            <a:r>
              <a:rPr lang="fr-FR" sz="1000" b="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57EB872-A29F-9344-9D20-1B31DBC458C0}"/>
              </a:ext>
            </a:extLst>
          </p:cNvPr>
          <p:cNvSpPr txBox="1"/>
          <p:nvPr/>
        </p:nvSpPr>
        <p:spPr>
          <a:xfrm>
            <a:off x="326684" y="5045066"/>
            <a:ext cx="84196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Figure S5: Viral </a:t>
            </a:r>
            <a:r>
              <a:rPr lang="fr-FR" sz="1200" dirty="0" err="1"/>
              <a:t>replication</a:t>
            </a:r>
            <a:r>
              <a:rPr lang="fr-FR" sz="1200" dirty="0"/>
              <a:t> </a:t>
            </a:r>
            <a:r>
              <a:rPr lang="fr-FR" sz="1200" dirty="0" err="1"/>
              <a:t>kinetics</a:t>
            </a:r>
            <a:r>
              <a:rPr lang="fr-FR" sz="1200" dirty="0"/>
              <a:t> of RRV-</a:t>
            </a:r>
            <a:r>
              <a:rPr lang="fr-FR" sz="1200" dirty="0" err="1"/>
              <a:t>NLuc</a:t>
            </a:r>
            <a:r>
              <a:rPr lang="fr-FR" sz="1200" dirty="0"/>
              <a:t> </a:t>
            </a:r>
            <a:r>
              <a:rPr lang="fr-FR" sz="1200" dirty="0" err="1"/>
              <a:t>is</a:t>
            </a:r>
            <a:r>
              <a:rPr lang="fr-FR" sz="1200" dirty="0"/>
              <a:t> </a:t>
            </a:r>
            <a:r>
              <a:rPr lang="fr-FR" sz="1200" dirty="0" err="1"/>
              <a:t>similar</a:t>
            </a:r>
            <a:r>
              <a:rPr lang="fr-FR" sz="1200" dirty="0"/>
              <a:t> to the parental virus. </a:t>
            </a:r>
            <a:r>
              <a:rPr lang="fr-FR" sz="1200" b="0" dirty="0"/>
              <a:t>Semi-log </a:t>
            </a:r>
            <a:r>
              <a:rPr lang="fr-FR" sz="1200" b="0" dirty="0" err="1"/>
              <a:t>representation</a:t>
            </a:r>
            <a:r>
              <a:rPr lang="fr-FR" sz="1200" b="0" dirty="0"/>
              <a:t> of viral </a:t>
            </a:r>
            <a:r>
              <a:rPr lang="fr-FR" sz="1200" b="0" dirty="0" err="1"/>
              <a:t>replication</a:t>
            </a:r>
            <a:r>
              <a:rPr lang="fr-FR" sz="1200" b="0" dirty="0"/>
              <a:t> in </a:t>
            </a:r>
            <a:r>
              <a:rPr lang="fr-FR" sz="1200" b="0" dirty="0" err="1"/>
              <a:t>HeLa</a:t>
            </a:r>
            <a:r>
              <a:rPr lang="fr-FR" sz="1200" b="0" dirty="0"/>
              <a:t> </a:t>
            </a:r>
            <a:r>
              <a:rPr lang="fr-FR" sz="1200" b="0" dirty="0" err="1"/>
              <a:t>Cells</a:t>
            </a:r>
            <a:r>
              <a:rPr lang="fr-FR" sz="1200" b="0" dirty="0"/>
              <a:t> of RRV-</a:t>
            </a:r>
            <a:r>
              <a:rPr lang="fr-FR" sz="1200" b="0" dirty="0" err="1"/>
              <a:t>NLuc</a:t>
            </a:r>
            <a:r>
              <a:rPr lang="fr-FR" sz="1200" b="0" dirty="0"/>
              <a:t> (RRV NL, </a:t>
            </a:r>
            <a:r>
              <a:rPr lang="fr-FR" sz="1200" b="0" dirty="0" err="1"/>
              <a:t>blue</a:t>
            </a:r>
            <a:r>
              <a:rPr lang="fr-FR" sz="1200" b="0" dirty="0"/>
              <a:t>) and the parental virus (RRV WT, </a:t>
            </a:r>
            <a:r>
              <a:rPr lang="fr-FR" sz="1200" b="0" dirty="0" err="1"/>
              <a:t>red</a:t>
            </a:r>
            <a:r>
              <a:rPr lang="fr-FR" sz="1200" b="0" dirty="0"/>
              <a:t>). (</a:t>
            </a:r>
            <a:r>
              <a:rPr lang="fr-FR" sz="1200" dirty="0"/>
              <a:t>A</a:t>
            </a:r>
            <a:r>
              <a:rPr lang="fr-FR" sz="1200" b="0" dirty="0"/>
              <a:t>) </a:t>
            </a:r>
            <a:r>
              <a:rPr lang="fr-FR" sz="1200" b="0" dirty="0" err="1"/>
              <a:t>Intral-Cell</a:t>
            </a:r>
            <a:r>
              <a:rPr lang="fr-FR" sz="1200" b="0" dirty="0"/>
              <a:t> RNA </a:t>
            </a:r>
            <a:r>
              <a:rPr lang="fr-FR" sz="1200" b="0" dirty="0" err="1"/>
              <a:t>genomes</a:t>
            </a:r>
            <a:r>
              <a:rPr lang="fr-FR" sz="1200" b="0" dirty="0"/>
              <a:t> </a:t>
            </a:r>
            <a:r>
              <a:rPr lang="fr-FR" sz="1200" b="0" dirty="0" err="1"/>
              <a:t>quantified</a:t>
            </a:r>
            <a:r>
              <a:rPr lang="fr-FR" sz="1200" b="0" dirty="0"/>
              <a:t> </a:t>
            </a:r>
            <a:r>
              <a:rPr lang="fr-FR" sz="1200" b="0" dirty="0" err="1"/>
              <a:t>using</a:t>
            </a:r>
            <a:r>
              <a:rPr lang="fr-FR" sz="1200" b="0" dirty="0"/>
              <a:t> RT-QPCR as </a:t>
            </a:r>
            <a:r>
              <a:rPr lang="fr-FR" sz="1200" b="0" dirty="0" err="1"/>
              <a:t>described</a:t>
            </a:r>
            <a:r>
              <a:rPr lang="fr-FR" sz="1200" b="0" dirty="0"/>
              <a:t> in </a:t>
            </a:r>
            <a:r>
              <a:rPr lang="fr-FR" sz="1200" b="0" dirty="0" err="1"/>
              <a:t>Material&amp;Method</a:t>
            </a:r>
            <a:r>
              <a:rPr lang="fr-FR" sz="1200" b="0" dirty="0"/>
              <a:t> (M&amp;M). </a:t>
            </a:r>
            <a:r>
              <a:rPr lang="fr-FR" sz="1200" dirty="0"/>
              <a:t>(B) </a:t>
            </a:r>
            <a:r>
              <a:rPr lang="fr-FR" sz="1200" b="0" dirty="0" err="1"/>
              <a:t>Produced</a:t>
            </a:r>
            <a:r>
              <a:rPr lang="fr-FR" sz="1200" b="0" dirty="0"/>
              <a:t> </a:t>
            </a:r>
            <a:r>
              <a:rPr lang="fr-FR" sz="1200" b="0" dirty="0" err="1"/>
              <a:t>viruses</a:t>
            </a:r>
            <a:r>
              <a:rPr lang="fr-FR" sz="1200" b="0" dirty="0"/>
              <a:t> in the </a:t>
            </a:r>
            <a:r>
              <a:rPr lang="fr-FR" sz="1200" b="0" dirty="0" err="1"/>
              <a:t>supernatant</a:t>
            </a:r>
            <a:r>
              <a:rPr lang="fr-FR" sz="1200" b="0" dirty="0"/>
              <a:t> </a:t>
            </a:r>
            <a:r>
              <a:rPr lang="fr-FR" sz="1200" b="0" dirty="0" err="1"/>
              <a:t>quantified</a:t>
            </a:r>
            <a:r>
              <a:rPr lang="fr-FR" sz="1200" b="0" dirty="0"/>
              <a:t> </a:t>
            </a:r>
            <a:r>
              <a:rPr lang="fr-FR" sz="1200" b="0" dirty="0" err="1"/>
              <a:t>using</a:t>
            </a:r>
            <a:r>
              <a:rPr lang="fr-FR" sz="1200" b="0" dirty="0"/>
              <a:t> titration on VERO </a:t>
            </a:r>
            <a:r>
              <a:rPr lang="fr-FR" sz="1200" b="0" dirty="0" err="1"/>
              <a:t>cells</a:t>
            </a:r>
            <a:r>
              <a:rPr lang="fr-FR" sz="1200" b="0" dirty="0"/>
              <a:t> as in M&amp;M.</a:t>
            </a:r>
          </a:p>
          <a:p>
            <a:r>
              <a:rPr lang="fr-FR" sz="1200" b="0" dirty="0" err="1"/>
              <a:t>Experiments</a:t>
            </a:r>
            <a:r>
              <a:rPr lang="fr-FR" sz="1200" b="0" dirty="0"/>
              <a:t> are </a:t>
            </a:r>
            <a:r>
              <a:rPr lang="fr-FR" sz="1200" b="0" dirty="0" err="1"/>
              <a:t>performed</a:t>
            </a:r>
            <a:r>
              <a:rPr lang="fr-FR" sz="1200" b="0" dirty="0"/>
              <a:t> in </a:t>
            </a:r>
            <a:r>
              <a:rPr lang="fr-FR" sz="1200" b="0" dirty="0" err="1"/>
              <a:t>hexaplicate</a:t>
            </a:r>
            <a:r>
              <a:rPr lang="fr-FR" sz="1200" b="0" dirty="0"/>
              <a:t>, values are </a:t>
            </a:r>
            <a:r>
              <a:rPr lang="fr-FR" sz="1200" b="0" dirty="0" err="1"/>
              <a:t>reported</a:t>
            </a:r>
            <a:r>
              <a:rPr lang="fr-FR" sz="1200" b="0" dirty="0"/>
              <a:t> as box and </a:t>
            </a:r>
            <a:r>
              <a:rPr lang="fr-FR" sz="1200" b="0" dirty="0" err="1"/>
              <a:t>whishers</a:t>
            </a:r>
            <a:r>
              <a:rPr lang="fr-FR" sz="1200" b="0" dirty="0"/>
              <a:t> (</a:t>
            </a:r>
            <a:r>
              <a:rPr lang="fr-FR" sz="1200" b="0" dirty="0" err="1"/>
              <a:t>Mean</a:t>
            </a:r>
            <a:r>
              <a:rPr lang="fr-FR" sz="1200" b="0" dirty="0"/>
              <a:t> ± SEM). </a:t>
            </a:r>
            <a:r>
              <a:rPr lang="fr-FR" sz="1200" b="0" dirty="0" err="1"/>
              <a:t>Statistical</a:t>
            </a:r>
            <a:r>
              <a:rPr lang="fr-FR" sz="1200" b="0" dirty="0"/>
              <a:t> </a:t>
            </a:r>
            <a:r>
              <a:rPr lang="fr-FR" sz="1200" b="0" dirty="0" err="1"/>
              <a:t>analysis</a:t>
            </a:r>
            <a:r>
              <a:rPr lang="fr-FR" sz="1200" b="0" dirty="0"/>
              <a:t> </a:t>
            </a:r>
            <a:r>
              <a:rPr lang="fr-FR" sz="1200" b="0" dirty="0" err="1"/>
              <a:t>was</a:t>
            </a:r>
            <a:r>
              <a:rPr lang="fr-FR" sz="1200" b="0" dirty="0"/>
              <a:t> </a:t>
            </a:r>
            <a:r>
              <a:rPr lang="fr-FR" sz="1200" b="0" dirty="0" err="1"/>
              <a:t>performed</a:t>
            </a:r>
            <a:r>
              <a:rPr lang="fr-FR" sz="1200" b="0" dirty="0"/>
              <a:t> </a:t>
            </a:r>
            <a:r>
              <a:rPr lang="fr-FR" sz="1200" b="0" dirty="0" err="1"/>
              <a:t>using</a:t>
            </a:r>
            <a:r>
              <a:rPr lang="fr-FR" sz="1200" b="0" dirty="0"/>
              <a:t> </a:t>
            </a:r>
            <a:r>
              <a:rPr lang="fr-FR" sz="1200" b="0" dirty="0" err="1"/>
              <a:t>Prism</a:t>
            </a:r>
            <a:r>
              <a:rPr lang="fr-FR" sz="1200" b="0" dirty="0"/>
              <a:t> version 8.1.2. Equation of the </a:t>
            </a:r>
            <a:r>
              <a:rPr lang="fr-FR" sz="1200" b="0" dirty="0" err="1"/>
              <a:t>linear</a:t>
            </a:r>
            <a:r>
              <a:rPr lang="fr-FR" sz="1200" b="0" dirty="0"/>
              <a:t> </a:t>
            </a:r>
            <a:r>
              <a:rPr lang="fr-FR" sz="1200" b="0" dirty="0" err="1"/>
              <a:t>regression</a:t>
            </a:r>
            <a:r>
              <a:rPr lang="fr-FR" sz="1200" b="0" dirty="0"/>
              <a:t> and R square are </a:t>
            </a:r>
            <a:r>
              <a:rPr lang="fr-FR" sz="1200" b="0" dirty="0" err="1"/>
              <a:t>reported</a:t>
            </a:r>
            <a:r>
              <a:rPr lang="fr-FR" sz="1200" b="0" dirty="0"/>
              <a:t> in the </a:t>
            </a:r>
            <a:r>
              <a:rPr lang="fr-FR" sz="1200" b="0" dirty="0" err="1"/>
              <a:t>corresponding</a:t>
            </a:r>
            <a:r>
              <a:rPr lang="fr-FR" sz="1200" b="0" dirty="0"/>
              <a:t> </a:t>
            </a:r>
            <a:r>
              <a:rPr lang="fr-FR" sz="1200" b="0" dirty="0" err="1"/>
              <a:t>color</a:t>
            </a:r>
            <a:r>
              <a:rPr lang="fr-FR" sz="1200" b="0" dirty="0"/>
              <a:t>. </a:t>
            </a:r>
            <a:r>
              <a:rPr lang="fr-FR" sz="1200" b="0" dirty="0" err="1"/>
              <a:t>Comparieson</a:t>
            </a:r>
            <a:r>
              <a:rPr lang="fr-FR" sz="1200" b="0" dirty="0"/>
              <a:t> of </a:t>
            </a:r>
            <a:r>
              <a:rPr lang="fr-FR" sz="1200" b="0" dirty="0" err="1"/>
              <a:t>slope</a:t>
            </a:r>
            <a:r>
              <a:rPr lang="fr-FR" sz="1200" b="0" dirty="0"/>
              <a:t> </a:t>
            </a:r>
            <a:r>
              <a:rPr lang="fr-FR" sz="1200" b="0" dirty="0" err="1"/>
              <a:t>between</a:t>
            </a:r>
            <a:r>
              <a:rPr lang="fr-FR" sz="1200" b="0" dirty="0"/>
              <a:t> the </a:t>
            </a:r>
            <a:r>
              <a:rPr lang="fr-FR" sz="1200" b="0" dirty="0" err="1"/>
              <a:t>two</a:t>
            </a:r>
            <a:r>
              <a:rPr lang="fr-FR" sz="1200" b="0" dirty="0"/>
              <a:t> virus </a:t>
            </a:r>
            <a:r>
              <a:rPr lang="fr-FR" sz="1200" b="0" dirty="0" err="1"/>
              <a:t>replication</a:t>
            </a:r>
            <a:r>
              <a:rPr lang="fr-FR" sz="1200" b="0" dirty="0"/>
              <a:t> </a:t>
            </a:r>
            <a:r>
              <a:rPr lang="fr-FR" sz="1200" b="0" dirty="0" err="1"/>
              <a:t>is</a:t>
            </a:r>
            <a:r>
              <a:rPr lang="fr-FR" sz="1200" b="0" dirty="0"/>
              <a:t> </a:t>
            </a:r>
            <a:r>
              <a:rPr lang="fr-FR" sz="1200" b="0" dirty="0" err="1"/>
              <a:t>performed</a:t>
            </a:r>
            <a:r>
              <a:rPr lang="fr-FR" sz="1200" b="0" dirty="0"/>
              <a:t> </a:t>
            </a:r>
            <a:r>
              <a:rPr lang="fr-FR" sz="1200" b="0" dirty="0" err="1"/>
              <a:t>using</a:t>
            </a:r>
            <a:r>
              <a:rPr lang="fr-FR" sz="1200" b="0" dirty="0"/>
              <a:t> Deming </a:t>
            </a:r>
            <a:r>
              <a:rPr lang="fr-FR" sz="1200" b="0" dirty="0" err="1"/>
              <a:t>regression</a:t>
            </a:r>
            <a:r>
              <a:rPr lang="fr-FR" sz="1200" b="0" dirty="0"/>
              <a:t> </a:t>
            </a:r>
            <a:r>
              <a:rPr lang="fr-FR" sz="1200" b="0" dirty="0" err="1"/>
              <a:t>method</a:t>
            </a:r>
            <a:r>
              <a:rPr lang="fr-FR" sz="1200" b="0" dirty="0"/>
              <a:t> </a:t>
            </a:r>
            <a:r>
              <a:rPr lang="fr-FR" sz="1200" b="0" dirty="0" err="1"/>
              <a:t>assuming</a:t>
            </a:r>
            <a:r>
              <a:rPr lang="fr-FR" sz="1200" b="0" dirty="0"/>
              <a:t> no </a:t>
            </a:r>
            <a:r>
              <a:rPr lang="fr-FR" sz="1200" b="0" dirty="0" err="1"/>
              <a:t>variability</a:t>
            </a:r>
            <a:r>
              <a:rPr lang="fr-FR" sz="1200" b="0" dirty="0"/>
              <a:t> in X values (time).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0B0614E-258A-884F-9AB5-BEBACAB40EB8}"/>
              </a:ext>
            </a:extLst>
          </p:cNvPr>
          <p:cNvSpPr txBox="1"/>
          <p:nvPr/>
        </p:nvSpPr>
        <p:spPr>
          <a:xfrm>
            <a:off x="326684" y="4091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7052BB3-0F39-EB45-A899-AB9ACD2278AE}"/>
              </a:ext>
            </a:extLst>
          </p:cNvPr>
          <p:cNvSpPr txBox="1"/>
          <p:nvPr/>
        </p:nvSpPr>
        <p:spPr>
          <a:xfrm>
            <a:off x="4462133" y="3557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707879417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_CEA_2012">
  <a:themeElements>
    <a:clrScheme name="Modele_CEA_201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e_CEA_201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Modele_CEA_201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CEA_201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CEA_201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CEA_201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CEA_201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CEA_201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CEA_201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CEA_201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CEA_201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CEA_201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CEA_201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CEA_201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anofi_2017-02-15v3-light" id="{49A0D2F9-47EA-614A-8952-6B3DBB2B55A9}" vid="{7ED584FD-E1FB-1845-A0A2-5860B847AAB1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Modele_CEA_2012</Template>
  <TotalTime>228</TotalTime>
  <Words>249</Words>
  <Application>Microsoft Macintosh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Times</vt:lpstr>
      <vt:lpstr>Times New Roman</vt:lpstr>
      <vt:lpstr>Modele_CEA_2012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pierre.roques@cea.fr</dc:creator>
  <cp:lastModifiedBy>pierre.roques@cea.fr</cp:lastModifiedBy>
  <cp:revision>11</cp:revision>
  <cp:lastPrinted>2014-12-10T14:05:20Z</cp:lastPrinted>
  <dcterms:created xsi:type="dcterms:W3CDTF">2019-06-05T12:03:26Z</dcterms:created>
  <dcterms:modified xsi:type="dcterms:W3CDTF">2019-06-27T09:54:03Z</dcterms:modified>
</cp:coreProperties>
</file>