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57" r:id="rId3"/>
    <p:sldId id="258" r:id="rId4"/>
    <p:sldId id="259" r:id="rId5"/>
    <p:sldId id="260" r:id="rId6"/>
    <p:sldId id="261" r:id="rId7"/>
    <p:sldId id="263" r:id="rId8"/>
    <p:sldId id="262" r:id="rId9"/>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40"/>
    <p:restoredTop sz="94693"/>
  </p:normalViewPr>
  <p:slideViewPr>
    <p:cSldViewPr snapToGrid="0" snapToObjects="1">
      <p:cViewPr varScale="1">
        <p:scale>
          <a:sx n="147" d="100"/>
          <a:sy n="147" d="100"/>
        </p:scale>
        <p:origin x="2088" y="200"/>
      </p:cViewPr>
      <p:guideLst>
        <p:guide orient="horz" pos="2880"/>
        <p:guide pos="216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BC85ED-F5E7-9042-823E-D76CDC9F7E1A}" type="datetimeFigureOut">
              <a:rPr lang="en-US" smtClean="0"/>
              <a:t>6/18/19</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325560-8067-A94E-A132-949B80970514}" type="slidenum">
              <a:rPr lang="en-US" smtClean="0"/>
              <a:t>‹#›</a:t>
            </a:fld>
            <a:endParaRPr lang="en-US"/>
          </a:p>
        </p:txBody>
      </p:sp>
    </p:spTree>
    <p:extLst>
      <p:ext uri="{BB962C8B-B14F-4D97-AF65-F5344CB8AC3E}">
        <p14:creationId xmlns:p14="http://schemas.microsoft.com/office/powerpoint/2010/main" val="1654891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325560-8067-A94E-A132-949B80970514}" type="slidenum">
              <a:rPr lang="en-US" smtClean="0"/>
              <a:t>1</a:t>
            </a:fld>
            <a:endParaRPr lang="en-US"/>
          </a:p>
        </p:txBody>
      </p:sp>
    </p:spTree>
    <p:extLst>
      <p:ext uri="{BB962C8B-B14F-4D97-AF65-F5344CB8AC3E}">
        <p14:creationId xmlns:p14="http://schemas.microsoft.com/office/powerpoint/2010/main" val="3875383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B83CC4-044E-4046-A14C-A13255DA361B}" type="slidenum">
              <a:rPr lang="en-US" smtClean="0"/>
              <a:t>2</a:t>
            </a:fld>
            <a:endParaRPr lang="en-US"/>
          </a:p>
        </p:txBody>
      </p:sp>
    </p:spTree>
    <p:extLst>
      <p:ext uri="{BB962C8B-B14F-4D97-AF65-F5344CB8AC3E}">
        <p14:creationId xmlns:p14="http://schemas.microsoft.com/office/powerpoint/2010/main" val="1274104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325560-8067-A94E-A132-949B80970514}" type="slidenum">
              <a:rPr lang="en-US" smtClean="0"/>
              <a:t>8</a:t>
            </a:fld>
            <a:endParaRPr lang="en-US"/>
          </a:p>
        </p:txBody>
      </p:sp>
    </p:spTree>
    <p:extLst>
      <p:ext uri="{BB962C8B-B14F-4D97-AF65-F5344CB8AC3E}">
        <p14:creationId xmlns:p14="http://schemas.microsoft.com/office/powerpoint/2010/main" val="3377668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a:t>Click to edit Master title style</a:t>
            </a:r>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DD5984F-B2B9-914F-AD21-2DF0E9AA3A85}"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618446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D5984F-B2B9-914F-AD21-2DF0E9AA3A85}"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987049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D5984F-B2B9-914F-AD21-2DF0E9AA3A85}"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1962252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D5984F-B2B9-914F-AD21-2DF0E9AA3A85}"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1096095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D5984F-B2B9-914F-AD21-2DF0E9AA3A85}" type="datetimeFigureOut">
              <a:rPr lang="en-US" smtClean="0"/>
              <a:t>6/18/19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285809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D5984F-B2B9-914F-AD21-2DF0E9AA3A85}" type="datetimeFigureOut">
              <a:rPr lang="en-US" smtClean="0"/>
              <a:t>6/18/19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1271781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D5984F-B2B9-914F-AD21-2DF0E9AA3A85}" type="datetimeFigureOut">
              <a:rPr lang="en-US" smtClean="0"/>
              <a:t>6/18/19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4136942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D5984F-B2B9-914F-AD21-2DF0E9AA3A85}" type="datetimeFigureOut">
              <a:rPr lang="en-US" smtClean="0"/>
              <a:t>6/18/19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911103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D5984F-B2B9-914F-AD21-2DF0E9AA3A85}" type="datetimeFigureOut">
              <a:rPr lang="en-US" smtClean="0"/>
              <a:t>6/18/19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3157911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D5984F-B2B9-914F-AD21-2DF0E9AA3A85}" type="datetimeFigureOut">
              <a:rPr lang="en-US" smtClean="0"/>
              <a:t>6/18/19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1254674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D5984F-B2B9-914F-AD21-2DF0E9AA3A85}" type="datetimeFigureOut">
              <a:rPr lang="en-US" smtClean="0"/>
              <a:t>6/18/19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C8B7EA-32B3-FE4D-8780-BDF5F14650A0}" type="slidenum">
              <a:rPr lang="en-US" smtClean="0"/>
              <a:t>‹#›</a:t>
            </a:fld>
            <a:endParaRPr lang="en-US"/>
          </a:p>
        </p:txBody>
      </p:sp>
    </p:spTree>
    <p:extLst>
      <p:ext uri="{BB962C8B-B14F-4D97-AF65-F5344CB8AC3E}">
        <p14:creationId xmlns:p14="http://schemas.microsoft.com/office/powerpoint/2010/main" val="3338352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BDD5984F-B2B9-914F-AD21-2DF0E9AA3A85}" type="datetimeFigureOut">
              <a:rPr lang="en-US" smtClean="0"/>
              <a:t>6/18/19</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E3C8B7EA-32B3-FE4D-8780-BDF5F14650A0}" type="slidenum">
              <a:rPr lang="en-US" smtClean="0"/>
              <a:t>‹#›</a:t>
            </a:fld>
            <a:endParaRPr lang="en-US"/>
          </a:p>
        </p:txBody>
      </p:sp>
    </p:spTree>
    <p:extLst>
      <p:ext uri="{BB962C8B-B14F-4D97-AF65-F5344CB8AC3E}">
        <p14:creationId xmlns:p14="http://schemas.microsoft.com/office/powerpoint/2010/main" val="24917842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image" Target="../media/image13.JPG"/><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g"/><Relationship Id="rId5" Type="http://schemas.openxmlformats.org/officeDocument/2006/relationships/image" Target="../media/image29.jpeg"/><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langsdorffii.5dpi.JPG"/>
          <p:cNvPicPr>
            <a:picLocks noChangeAspect="1"/>
          </p:cNvPicPr>
          <p:nvPr/>
        </p:nvPicPr>
        <p:blipFill rotWithShape="1">
          <a:blip r:embed="rId3">
            <a:extLst>
              <a:ext uri="{28A0092B-C50C-407E-A947-70E740481C1C}">
                <a14:useLocalDpi xmlns:a14="http://schemas.microsoft.com/office/drawing/2010/main" val="0"/>
              </a:ext>
            </a:extLst>
          </a:blip>
          <a:srcRect l="14987" t="10771" r="8864" b="17278"/>
          <a:stretch/>
        </p:blipFill>
        <p:spPr>
          <a:xfrm rot="16200000">
            <a:off x="217964" y="773770"/>
            <a:ext cx="2501132" cy="1772456"/>
          </a:xfrm>
          <a:prstGeom prst="rect">
            <a:avLst/>
          </a:prstGeom>
        </p:spPr>
      </p:pic>
      <p:sp>
        <p:nvSpPr>
          <p:cNvPr id="5" name="TextBox 4"/>
          <p:cNvSpPr txBox="1"/>
          <p:nvPr/>
        </p:nvSpPr>
        <p:spPr>
          <a:xfrm>
            <a:off x="607959" y="2633565"/>
            <a:ext cx="1746800"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a:t>
            </a:r>
            <a:r>
              <a:rPr lang="en-US" sz="1200" i="1" dirty="0" err="1">
                <a:solidFill>
                  <a:srgbClr val="FFFF00"/>
                </a:solidFill>
                <a:latin typeface="Arial" panose="020B0604020202020204" pitchFamily="34" charset="0"/>
                <a:cs typeface="Arial" panose="020B0604020202020204" pitchFamily="34" charset="0"/>
              </a:rPr>
              <a:t>langsdorffii</a:t>
            </a:r>
            <a:r>
              <a:rPr lang="en-US" sz="1200" i="1" dirty="0">
                <a:solidFill>
                  <a:srgbClr val="FFFF00"/>
                </a:solidFill>
                <a:latin typeface="Arial" panose="020B0604020202020204" pitchFamily="34" charset="0"/>
                <a:cs typeface="Arial" panose="020B0604020202020204" pitchFamily="34" charset="0"/>
              </a:rPr>
              <a:t> </a:t>
            </a:r>
            <a:r>
              <a:rPr lang="en-US" sz="1200" dirty="0">
                <a:solidFill>
                  <a:srgbClr val="FFFF00"/>
                </a:solidFill>
                <a:latin typeface="Arial" panose="020B0604020202020204" pitchFamily="34" charset="0"/>
                <a:cs typeface="Arial" panose="020B0604020202020204" pitchFamily="34" charset="0"/>
              </a:rPr>
              <a:t>5 dpi</a:t>
            </a:r>
          </a:p>
        </p:txBody>
      </p:sp>
      <p:pic>
        <p:nvPicPr>
          <p:cNvPr id="6" name="Picture 5" descr="Nlongiflora:TNV:4dpi.JPG"/>
          <p:cNvPicPr>
            <a:picLocks noChangeAspect="1"/>
          </p:cNvPicPr>
          <p:nvPr/>
        </p:nvPicPr>
        <p:blipFill rotWithShape="1">
          <a:blip r:embed="rId4">
            <a:extLst>
              <a:ext uri="{28A0092B-C50C-407E-A947-70E740481C1C}">
                <a14:useLocalDpi xmlns:a14="http://schemas.microsoft.com/office/drawing/2010/main" val="0"/>
              </a:ext>
            </a:extLst>
          </a:blip>
          <a:srcRect l="7997" t="12230" r="11996" b="12897"/>
          <a:stretch/>
        </p:blipFill>
        <p:spPr>
          <a:xfrm rot="5400000">
            <a:off x="4036940" y="782173"/>
            <a:ext cx="2501133" cy="1755648"/>
          </a:xfrm>
          <a:prstGeom prst="rect">
            <a:avLst/>
          </a:prstGeom>
        </p:spPr>
      </p:pic>
      <p:sp>
        <p:nvSpPr>
          <p:cNvPr id="7" name="TextBox 6"/>
          <p:cNvSpPr txBox="1"/>
          <p:nvPr/>
        </p:nvSpPr>
        <p:spPr>
          <a:xfrm>
            <a:off x="4437073" y="2618787"/>
            <a:ext cx="1672318"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a:t>
            </a:r>
            <a:r>
              <a:rPr lang="en-US" sz="1200" i="1" dirty="0" err="1">
                <a:solidFill>
                  <a:srgbClr val="FFFF00"/>
                </a:solidFill>
                <a:latin typeface="Arial" panose="020B0604020202020204" pitchFamily="34" charset="0"/>
                <a:cs typeface="Arial" panose="020B0604020202020204" pitchFamily="34" charset="0"/>
              </a:rPr>
              <a:t>longiflora</a:t>
            </a:r>
            <a:r>
              <a:rPr lang="en-US" sz="1200" i="1" dirty="0">
                <a:solidFill>
                  <a:srgbClr val="FFFF00"/>
                </a:solidFill>
                <a:latin typeface="Arial" panose="020B0604020202020204" pitchFamily="34" charset="0"/>
                <a:cs typeface="Arial" panose="020B0604020202020204" pitchFamily="34" charset="0"/>
              </a:rPr>
              <a:t> </a:t>
            </a:r>
            <a:r>
              <a:rPr lang="en-US" sz="1200" dirty="0">
                <a:solidFill>
                  <a:srgbClr val="FFFF00"/>
                </a:solidFill>
                <a:latin typeface="Arial" panose="020B0604020202020204" pitchFamily="34" charset="0"/>
                <a:cs typeface="Arial" panose="020B0604020202020204" pitchFamily="34" charset="0"/>
              </a:rPr>
              <a:t>4 dpi</a:t>
            </a:r>
          </a:p>
        </p:txBody>
      </p:sp>
      <p:pic>
        <p:nvPicPr>
          <p:cNvPr id="8" name="Picture 7" descr="Nlangsdorffii.5dpi.JPG"/>
          <p:cNvPicPr>
            <a:picLocks noChangeAspect="1"/>
          </p:cNvPicPr>
          <p:nvPr/>
        </p:nvPicPr>
        <p:blipFill rotWithShape="1">
          <a:blip r:embed="rId3">
            <a:extLst>
              <a:ext uri="{28A0092B-C50C-407E-A947-70E740481C1C}">
                <a14:useLocalDpi xmlns:a14="http://schemas.microsoft.com/office/drawing/2010/main" val="0"/>
              </a:ext>
            </a:extLst>
          </a:blip>
          <a:srcRect l="68864" t="18024" r="18934" b="55187"/>
          <a:stretch/>
        </p:blipFill>
        <p:spPr>
          <a:xfrm rot="16200000">
            <a:off x="2770632" y="18288"/>
            <a:ext cx="1216152" cy="2002536"/>
          </a:xfrm>
          <a:prstGeom prst="rect">
            <a:avLst/>
          </a:prstGeom>
        </p:spPr>
      </p:pic>
      <p:pic>
        <p:nvPicPr>
          <p:cNvPr id="9" name="Picture 8" descr="Nlongiflora:TNV:4dpi.JPG"/>
          <p:cNvPicPr>
            <a:picLocks noChangeAspect="1"/>
          </p:cNvPicPr>
          <p:nvPr/>
        </p:nvPicPr>
        <p:blipFill rotWithShape="1">
          <a:blip r:embed="rId4">
            <a:extLst>
              <a:ext uri="{28A0092B-C50C-407E-A947-70E740481C1C}">
                <a14:useLocalDpi xmlns:a14="http://schemas.microsoft.com/office/drawing/2010/main" val="0"/>
              </a:ext>
            </a:extLst>
          </a:blip>
          <a:srcRect l="22570" t="26852" r="64987" b="46752"/>
          <a:stretch/>
        </p:blipFill>
        <p:spPr>
          <a:xfrm rot="5400000">
            <a:off x="2756662" y="1289304"/>
            <a:ext cx="1252728" cy="1993392"/>
          </a:xfrm>
          <a:prstGeom prst="rect">
            <a:avLst/>
          </a:prstGeom>
        </p:spPr>
      </p:pic>
      <p:sp>
        <p:nvSpPr>
          <p:cNvPr id="10" name="TextBox 9"/>
          <p:cNvSpPr txBox="1"/>
          <p:nvPr/>
        </p:nvSpPr>
        <p:spPr>
          <a:xfrm>
            <a:off x="2469530" y="1410858"/>
            <a:ext cx="1902523"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a:t>
            </a:r>
            <a:r>
              <a:rPr lang="en-US" sz="1000" i="1" dirty="0" err="1">
                <a:solidFill>
                  <a:srgbClr val="FFFF00"/>
                </a:solidFill>
                <a:latin typeface="Arial" panose="020B0604020202020204" pitchFamily="34" charset="0"/>
                <a:cs typeface="Arial" panose="020B0604020202020204" pitchFamily="34" charset="0"/>
              </a:rPr>
              <a:t>langsdorffii</a:t>
            </a:r>
            <a:r>
              <a:rPr lang="en-US" sz="1000" i="1" dirty="0">
                <a:solidFill>
                  <a:srgbClr val="FFFF00"/>
                </a:solidFill>
                <a:latin typeface="Arial" panose="020B0604020202020204" pitchFamily="34" charset="0"/>
                <a:cs typeface="Arial" panose="020B0604020202020204" pitchFamily="34" charset="0"/>
              </a:rPr>
              <a:t> </a:t>
            </a:r>
            <a:r>
              <a:rPr lang="en-US" sz="1000" dirty="0">
                <a:solidFill>
                  <a:srgbClr val="FFFF00"/>
                </a:solidFill>
                <a:latin typeface="Arial" panose="020B0604020202020204" pitchFamily="34" charset="0"/>
                <a:cs typeface="Arial" panose="020B0604020202020204" pitchFamily="34" charset="0"/>
              </a:rPr>
              <a:t> lesion detail</a:t>
            </a:r>
          </a:p>
        </p:txBody>
      </p:sp>
      <p:sp>
        <p:nvSpPr>
          <p:cNvPr id="11" name="TextBox 10"/>
          <p:cNvSpPr txBox="1"/>
          <p:nvPr/>
        </p:nvSpPr>
        <p:spPr>
          <a:xfrm>
            <a:off x="2452604" y="2652822"/>
            <a:ext cx="1902523"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a:t>
            </a:r>
            <a:r>
              <a:rPr lang="en-US" sz="1000" i="1" dirty="0" err="1">
                <a:solidFill>
                  <a:srgbClr val="FFFF00"/>
                </a:solidFill>
                <a:latin typeface="Arial" panose="020B0604020202020204" pitchFamily="34" charset="0"/>
                <a:cs typeface="Arial" panose="020B0604020202020204" pitchFamily="34" charset="0"/>
              </a:rPr>
              <a:t>longiflora</a:t>
            </a:r>
            <a:r>
              <a:rPr lang="en-US" sz="1000" dirty="0">
                <a:solidFill>
                  <a:srgbClr val="FFFF00"/>
                </a:solidFill>
                <a:latin typeface="Arial" panose="020B0604020202020204" pitchFamily="34" charset="0"/>
                <a:cs typeface="Arial" panose="020B0604020202020204" pitchFamily="34" charset="0"/>
              </a:rPr>
              <a:t> lesion detail</a:t>
            </a:r>
          </a:p>
        </p:txBody>
      </p:sp>
      <p:pic>
        <p:nvPicPr>
          <p:cNvPr id="12" name="Picture 11" descr="Nbonariensis:TNV:4dpi.JPG"/>
          <p:cNvPicPr>
            <a:picLocks noChangeAspect="1"/>
          </p:cNvPicPr>
          <p:nvPr/>
        </p:nvPicPr>
        <p:blipFill rotWithShape="1">
          <a:blip r:embed="rId5">
            <a:extLst>
              <a:ext uri="{28A0092B-C50C-407E-A947-70E740481C1C}">
                <a14:useLocalDpi xmlns:a14="http://schemas.microsoft.com/office/drawing/2010/main" val="0"/>
              </a:ext>
            </a:extLst>
          </a:blip>
          <a:srcRect l="29911" t="18453" r="19894" b="29229"/>
          <a:stretch/>
        </p:blipFill>
        <p:spPr>
          <a:xfrm rot="16200000">
            <a:off x="351403" y="3199997"/>
            <a:ext cx="2226452" cy="1740520"/>
          </a:xfrm>
          <a:prstGeom prst="rect">
            <a:avLst/>
          </a:prstGeom>
        </p:spPr>
      </p:pic>
      <p:sp>
        <p:nvSpPr>
          <p:cNvPr id="13" name="TextBox 12"/>
          <p:cNvSpPr txBox="1"/>
          <p:nvPr/>
        </p:nvSpPr>
        <p:spPr>
          <a:xfrm>
            <a:off x="594369" y="4902633"/>
            <a:ext cx="1746800"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a:t>
            </a:r>
            <a:r>
              <a:rPr lang="en-US" sz="1200" i="1" dirty="0" err="1">
                <a:solidFill>
                  <a:srgbClr val="FFFF00"/>
                </a:solidFill>
                <a:latin typeface="Arial" panose="020B0604020202020204" pitchFamily="34" charset="0"/>
                <a:cs typeface="Arial" panose="020B0604020202020204" pitchFamily="34" charset="0"/>
              </a:rPr>
              <a:t>bonariensis</a:t>
            </a:r>
            <a:r>
              <a:rPr lang="en-US" sz="1200" i="1" dirty="0">
                <a:solidFill>
                  <a:srgbClr val="FFFF00"/>
                </a:solidFill>
                <a:latin typeface="Arial" panose="020B0604020202020204" pitchFamily="34" charset="0"/>
                <a:cs typeface="Arial" panose="020B0604020202020204" pitchFamily="34" charset="0"/>
              </a:rPr>
              <a:t> </a:t>
            </a:r>
            <a:r>
              <a:rPr lang="en-US" sz="1200" dirty="0">
                <a:solidFill>
                  <a:srgbClr val="FFFF00"/>
                </a:solidFill>
                <a:latin typeface="Arial" panose="020B0604020202020204" pitchFamily="34" charset="0"/>
                <a:cs typeface="Arial" panose="020B0604020202020204" pitchFamily="34" charset="0"/>
              </a:rPr>
              <a:t>4 dpi</a:t>
            </a:r>
          </a:p>
        </p:txBody>
      </p:sp>
      <p:pic>
        <p:nvPicPr>
          <p:cNvPr id="14" name="Picture 13" descr="NalataTW8.TNV.3dpi.JPG"/>
          <p:cNvPicPr>
            <a:picLocks noChangeAspect="1"/>
          </p:cNvPicPr>
          <p:nvPr/>
        </p:nvPicPr>
        <p:blipFill rotWithShape="1">
          <a:blip r:embed="rId6">
            <a:extLst>
              <a:ext uri="{28A0092B-C50C-407E-A947-70E740481C1C}">
                <a14:useLocalDpi xmlns:a14="http://schemas.microsoft.com/office/drawing/2010/main" val="0"/>
              </a:ext>
            </a:extLst>
          </a:blip>
          <a:srcRect l="10892" t="5718" r="8493" b="11059"/>
          <a:stretch/>
        </p:blipFill>
        <p:spPr>
          <a:xfrm rot="16200000">
            <a:off x="4158908" y="3212266"/>
            <a:ext cx="2221992" cy="1720443"/>
          </a:xfrm>
          <a:prstGeom prst="rect">
            <a:avLst/>
          </a:prstGeom>
        </p:spPr>
      </p:pic>
      <p:pic>
        <p:nvPicPr>
          <p:cNvPr id="15" name="Picture 14" descr="Nbonariensis:TNV:4dpi.JPG"/>
          <p:cNvPicPr>
            <a:picLocks noChangeAspect="1"/>
          </p:cNvPicPr>
          <p:nvPr/>
        </p:nvPicPr>
        <p:blipFill rotWithShape="1">
          <a:blip r:embed="rId5">
            <a:extLst>
              <a:ext uri="{28A0092B-C50C-407E-A947-70E740481C1C}">
                <a14:useLocalDpi xmlns:a14="http://schemas.microsoft.com/office/drawing/2010/main" val="0"/>
              </a:ext>
            </a:extLst>
          </a:blip>
          <a:srcRect l="56232" t="28538" r="34523" b="49177"/>
          <a:stretch/>
        </p:blipFill>
        <p:spPr>
          <a:xfrm rot="16200000">
            <a:off x="2832576" y="2509398"/>
            <a:ext cx="1097280" cy="1984248"/>
          </a:xfrm>
          <a:prstGeom prst="rect">
            <a:avLst/>
          </a:prstGeom>
        </p:spPr>
      </p:pic>
      <p:sp>
        <p:nvSpPr>
          <p:cNvPr id="16" name="TextBox 15"/>
          <p:cNvSpPr txBox="1"/>
          <p:nvPr/>
        </p:nvSpPr>
        <p:spPr>
          <a:xfrm>
            <a:off x="2452603" y="3840622"/>
            <a:ext cx="1902523"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a:t>
            </a:r>
            <a:r>
              <a:rPr lang="en-US" sz="1000" i="1" dirty="0" err="1">
                <a:solidFill>
                  <a:srgbClr val="FFFF00"/>
                </a:solidFill>
                <a:latin typeface="Arial" panose="020B0604020202020204" pitchFamily="34" charset="0"/>
                <a:cs typeface="Arial" panose="020B0604020202020204" pitchFamily="34" charset="0"/>
              </a:rPr>
              <a:t>bonariensis</a:t>
            </a:r>
            <a:r>
              <a:rPr lang="en-US" sz="1000" i="1" dirty="0">
                <a:solidFill>
                  <a:srgbClr val="FFFF00"/>
                </a:solidFill>
                <a:latin typeface="Arial" panose="020B0604020202020204" pitchFamily="34" charset="0"/>
                <a:cs typeface="Arial" panose="020B0604020202020204" pitchFamily="34" charset="0"/>
              </a:rPr>
              <a:t> </a:t>
            </a:r>
            <a:r>
              <a:rPr lang="en-US" sz="1000" dirty="0">
                <a:solidFill>
                  <a:srgbClr val="FFFF00"/>
                </a:solidFill>
                <a:latin typeface="Arial" panose="020B0604020202020204" pitchFamily="34" charset="0"/>
                <a:cs typeface="Arial" panose="020B0604020202020204" pitchFamily="34" charset="0"/>
              </a:rPr>
              <a:t>lesion detail</a:t>
            </a:r>
          </a:p>
        </p:txBody>
      </p:sp>
      <p:pic>
        <p:nvPicPr>
          <p:cNvPr id="17" name="Picture 16" descr="NalataTW8.TNV.3dpi.JPG"/>
          <p:cNvPicPr>
            <a:picLocks noChangeAspect="1"/>
          </p:cNvPicPr>
          <p:nvPr/>
        </p:nvPicPr>
        <p:blipFill rotWithShape="1">
          <a:blip r:embed="rId6">
            <a:extLst>
              <a:ext uri="{28A0092B-C50C-407E-A947-70E740481C1C}">
                <a14:useLocalDpi xmlns:a14="http://schemas.microsoft.com/office/drawing/2010/main" val="0"/>
              </a:ext>
            </a:extLst>
          </a:blip>
          <a:srcRect l="47858" t="10917" r="36601" b="51640"/>
          <a:stretch/>
        </p:blipFill>
        <p:spPr>
          <a:xfrm rot="16200000">
            <a:off x="2830120" y="3638052"/>
            <a:ext cx="1097280" cy="1982962"/>
          </a:xfrm>
          <a:prstGeom prst="rect">
            <a:avLst/>
          </a:prstGeom>
        </p:spPr>
      </p:pic>
      <p:sp>
        <p:nvSpPr>
          <p:cNvPr id="18" name="TextBox 17"/>
          <p:cNvSpPr txBox="1"/>
          <p:nvPr/>
        </p:nvSpPr>
        <p:spPr>
          <a:xfrm>
            <a:off x="4409682" y="4900888"/>
            <a:ext cx="1672318"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a:t>
            </a:r>
            <a:r>
              <a:rPr lang="en-US" sz="1200" i="1" dirty="0" err="1">
                <a:solidFill>
                  <a:srgbClr val="FFFF00"/>
                </a:solidFill>
                <a:latin typeface="Arial" panose="020B0604020202020204" pitchFamily="34" charset="0"/>
                <a:cs typeface="Arial" panose="020B0604020202020204" pitchFamily="34" charset="0"/>
              </a:rPr>
              <a:t>alata</a:t>
            </a:r>
            <a:r>
              <a:rPr lang="en-US" sz="1200" i="1" dirty="0">
                <a:solidFill>
                  <a:srgbClr val="FFFF00"/>
                </a:solidFill>
                <a:latin typeface="Arial" panose="020B0604020202020204" pitchFamily="34" charset="0"/>
                <a:cs typeface="Arial" panose="020B0604020202020204" pitchFamily="34" charset="0"/>
              </a:rPr>
              <a:t> TW8 </a:t>
            </a:r>
            <a:r>
              <a:rPr lang="en-US" sz="1200" dirty="0">
                <a:solidFill>
                  <a:srgbClr val="FFFF00"/>
                </a:solidFill>
                <a:latin typeface="Arial" panose="020B0604020202020204" pitchFamily="34" charset="0"/>
                <a:cs typeface="Arial" panose="020B0604020202020204" pitchFamily="34" charset="0"/>
              </a:rPr>
              <a:t>3 dpi</a:t>
            </a:r>
          </a:p>
        </p:txBody>
      </p:sp>
      <p:sp>
        <p:nvSpPr>
          <p:cNvPr id="19" name="TextBox 18"/>
          <p:cNvSpPr txBox="1"/>
          <p:nvPr/>
        </p:nvSpPr>
        <p:spPr>
          <a:xfrm>
            <a:off x="2587135" y="4956072"/>
            <a:ext cx="1672318"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a:t>
            </a:r>
            <a:r>
              <a:rPr lang="en-US" sz="1000" i="1" dirty="0" err="1">
                <a:solidFill>
                  <a:srgbClr val="FFFF00"/>
                </a:solidFill>
                <a:latin typeface="Arial" panose="020B0604020202020204" pitchFamily="34" charset="0"/>
                <a:cs typeface="Arial" panose="020B0604020202020204" pitchFamily="34" charset="0"/>
              </a:rPr>
              <a:t>alata</a:t>
            </a:r>
            <a:r>
              <a:rPr lang="en-US" sz="1000" i="1" dirty="0">
                <a:solidFill>
                  <a:srgbClr val="FFFF00"/>
                </a:solidFill>
                <a:latin typeface="Arial" panose="020B0604020202020204" pitchFamily="34" charset="0"/>
                <a:cs typeface="Arial" panose="020B0604020202020204" pitchFamily="34" charset="0"/>
              </a:rPr>
              <a:t> </a:t>
            </a:r>
            <a:r>
              <a:rPr lang="en-US" sz="1000" dirty="0">
                <a:solidFill>
                  <a:srgbClr val="FFFF00"/>
                </a:solidFill>
                <a:latin typeface="Arial" panose="020B0604020202020204" pitchFamily="34" charset="0"/>
                <a:cs typeface="Arial" panose="020B0604020202020204" pitchFamily="34" charset="0"/>
              </a:rPr>
              <a:t>lesion detail</a:t>
            </a:r>
          </a:p>
        </p:txBody>
      </p:sp>
      <p:sp>
        <p:nvSpPr>
          <p:cNvPr id="20" name="TextBox 18"/>
          <p:cNvSpPr txBox="1">
            <a:spLocks noChangeArrowheads="1"/>
          </p:cNvSpPr>
          <p:nvPr/>
        </p:nvSpPr>
        <p:spPr bwMode="auto">
          <a:xfrm>
            <a:off x="417595" y="8131748"/>
            <a:ext cx="551333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b="1" dirty="0">
                <a:latin typeface="Times New Roman" panose="02020603050405020304" pitchFamily="18" charset="0"/>
                <a:cs typeface="Times New Roman" panose="02020603050405020304" pitchFamily="18" charset="0"/>
              </a:rPr>
              <a:t>Supplemental Figure 1. </a:t>
            </a:r>
            <a:r>
              <a:rPr lang="en-US" sz="1200" dirty="0">
                <a:latin typeface="Times New Roman" panose="02020603050405020304" pitchFamily="18" charset="0"/>
                <a:cs typeface="Times New Roman" panose="02020603050405020304" pitchFamily="18" charset="0"/>
              </a:rPr>
              <a:t>Response of </a:t>
            </a:r>
            <a:r>
              <a:rPr lang="en-US" sz="1200" i="1" dirty="0">
                <a:latin typeface="Times New Roman" panose="02020603050405020304" pitchFamily="18" charset="0"/>
                <a:cs typeface="Times New Roman" panose="02020603050405020304" pitchFamily="18" charset="0"/>
              </a:rPr>
              <a:t>Nicotiana </a:t>
            </a:r>
            <a:r>
              <a:rPr lang="en-US" sz="1200" dirty="0">
                <a:latin typeface="Times New Roman" panose="02020603050405020304" pitchFamily="18" charset="0"/>
                <a:cs typeface="Times New Roman" panose="02020603050405020304" pitchFamily="18" charset="0"/>
              </a:rPr>
              <a:t>species to TNVD</a:t>
            </a:r>
            <a:r>
              <a:rPr lang="en-US" sz="1200" baseline="30000" dirty="0">
                <a:latin typeface="Times New Roman" panose="02020603050405020304" pitchFamily="18" charset="0"/>
                <a:cs typeface="Times New Roman" panose="02020603050405020304" pitchFamily="18" charset="0"/>
              </a:rPr>
              <a:t>H</a:t>
            </a:r>
            <a:r>
              <a:rPr lang="en-US" sz="1200" dirty="0">
                <a:latin typeface="Times New Roman" panose="02020603050405020304" pitchFamily="18" charset="0"/>
                <a:cs typeface="Times New Roman" panose="02020603050405020304" pitchFamily="18" charset="0"/>
              </a:rPr>
              <a:t> virion inoculation. The photos in the central column are an expansion of a portion of the whole leaf photos in the side columns to illustrate local lesions in greater detail.  </a:t>
            </a:r>
          </a:p>
        </p:txBody>
      </p:sp>
      <p:pic>
        <p:nvPicPr>
          <p:cNvPr id="21" name="Picture 20" descr="Nforgetiana.TW50.5dpi.JPG"/>
          <p:cNvPicPr>
            <a:picLocks noChangeAspect="1"/>
          </p:cNvPicPr>
          <p:nvPr/>
        </p:nvPicPr>
        <p:blipFill rotWithShape="1">
          <a:blip r:embed="rId7">
            <a:extLst>
              <a:ext uri="{28A0092B-C50C-407E-A947-70E740481C1C}">
                <a14:useLocalDpi xmlns:a14="http://schemas.microsoft.com/office/drawing/2010/main" val="0"/>
              </a:ext>
            </a:extLst>
          </a:blip>
          <a:srcRect l="13338" t="12433" r="9326" b="19479"/>
          <a:stretch/>
        </p:blipFill>
        <p:spPr>
          <a:xfrm rot="16200000">
            <a:off x="131555" y="5683646"/>
            <a:ext cx="2670608" cy="1763522"/>
          </a:xfrm>
          <a:prstGeom prst="rect">
            <a:avLst/>
          </a:prstGeom>
        </p:spPr>
      </p:pic>
      <p:pic>
        <p:nvPicPr>
          <p:cNvPr id="22" name="Picture 21" descr="NplubaginifoliaTW106.5dpi.JPG"/>
          <p:cNvPicPr>
            <a:picLocks noChangeAspect="1"/>
          </p:cNvPicPr>
          <p:nvPr/>
        </p:nvPicPr>
        <p:blipFill rotWithShape="1">
          <a:blip r:embed="rId8">
            <a:extLst>
              <a:ext uri="{28A0092B-C50C-407E-A947-70E740481C1C}">
                <a14:useLocalDpi xmlns:a14="http://schemas.microsoft.com/office/drawing/2010/main" val="0"/>
              </a:ext>
            </a:extLst>
          </a:blip>
          <a:srcRect l="13125" t="9986" r="3806" b="17509"/>
          <a:stretch/>
        </p:blipFill>
        <p:spPr>
          <a:xfrm rot="16200000">
            <a:off x="3949067" y="5692706"/>
            <a:ext cx="2678868" cy="1753661"/>
          </a:xfrm>
          <a:prstGeom prst="rect">
            <a:avLst/>
          </a:prstGeom>
        </p:spPr>
      </p:pic>
      <p:sp>
        <p:nvSpPr>
          <p:cNvPr id="23" name="TextBox 22"/>
          <p:cNvSpPr txBox="1"/>
          <p:nvPr/>
        </p:nvSpPr>
        <p:spPr>
          <a:xfrm>
            <a:off x="582301" y="7466856"/>
            <a:ext cx="1746800" cy="461665"/>
          </a:xfrm>
          <a:prstGeom prst="rect">
            <a:avLst/>
          </a:prstGeom>
          <a:noFill/>
        </p:spPr>
        <p:txBody>
          <a:bodyPr wrap="square" rtlCol="0">
            <a:spAutoFit/>
          </a:bodyPr>
          <a:lstStyle/>
          <a:p>
            <a:pPr algn="ctr"/>
            <a:r>
              <a:rPr lang="en-US" sz="1200" i="1" dirty="0">
                <a:solidFill>
                  <a:srgbClr val="FFFF00"/>
                </a:solidFill>
                <a:latin typeface="Arial" panose="020B0604020202020204" pitchFamily="34" charset="0"/>
                <a:cs typeface="Arial" panose="020B0604020202020204" pitchFamily="34" charset="0"/>
              </a:rPr>
              <a:t>N. forgetianaTW50 </a:t>
            </a:r>
          </a:p>
          <a:p>
            <a:pPr algn="ctr"/>
            <a:r>
              <a:rPr lang="en-US" sz="1200" dirty="0">
                <a:solidFill>
                  <a:srgbClr val="FFFF00"/>
                </a:solidFill>
                <a:latin typeface="Arial" panose="020B0604020202020204" pitchFamily="34" charset="0"/>
                <a:cs typeface="Arial" panose="020B0604020202020204" pitchFamily="34" charset="0"/>
              </a:rPr>
              <a:t>5 dpi</a:t>
            </a:r>
          </a:p>
        </p:txBody>
      </p:sp>
      <p:sp>
        <p:nvSpPr>
          <p:cNvPr id="24" name="TextBox 23"/>
          <p:cNvSpPr txBox="1"/>
          <p:nvPr/>
        </p:nvSpPr>
        <p:spPr>
          <a:xfrm>
            <a:off x="4437073" y="7472328"/>
            <a:ext cx="1746800" cy="461665"/>
          </a:xfrm>
          <a:prstGeom prst="rect">
            <a:avLst/>
          </a:prstGeom>
          <a:noFill/>
        </p:spPr>
        <p:txBody>
          <a:bodyPr wrap="square" rtlCol="0">
            <a:spAutoFit/>
          </a:bodyPr>
          <a:lstStyle/>
          <a:p>
            <a:pPr algn="ctr"/>
            <a:r>
              <a:rPr lang="en-US" sz="1200" i="1" dirty="0">
                <a:solidFill>
                  <a:srgbClr val="FFFF00"/>
                </a:solidFill>
                <a:latin typeface="Arial" panose="020B0604020202020204" pitchFamily="34" charset="0"/>
                <a:cs typeface="Arial" panose="020B0604020202020204" pitchFamily="34" charset="0"/>
              </a:rPr>
              <a:t>N. </a:t>
            </a:r>
            <a:r>
              <a:rPr lang="en-US" sz="1200" i="1" dirty="0" err="1">
                <a:solidFill>
                  <a:srgbClr val="FFFF00"/>
                </a:solidFill>
                <a:latin typeface="Arial" panose="020B0604020202020204" pitchFamily="34" charset="0"/>
                <a:cs typeface="Arial" panose="020B0604020202020204" pitchFamily="34" charset="0"/>
              </a:rPr>
              <a:t>plumbaginifolia</a:t>
            </a:r>
            <a:r>
              <a:rPr lang="en-US" sz="1200" i="1" dirty="0">
                <a:solidFill>
                  <a:srgbClr val="FFFF00"/>
                </a:solidFill>
                <a:latin typeface="Arial" panose="020B0604020202020204" pitchFamily="34" charset="0"/>
                <a:cs typeface="Arial" panose="020B0604020202020204" pitchFamily="34" charset="0"/>
              </a:rPr>
              <a:t> TW106 </a:t>
            </a:r>
            <a:r>
              <a:rPr lang="en-US" sz="1200" dirty="0">
                <a:solidFill>
                  <a:srgbClr val="FFFF00"/>
                </a:solidFill>
                <a:latin typeface="Arial" panose="020B0604020202020204" pitchFamily="34" charset="0"/>
                <a:cs typeface="Arial" panose="020B0604020202020204" pitchFamily="34" charset="0"/>
              </a:rPr>
              <a:t>5 dpi</a:t>
            </a:r>
          </a:p>
        </p:txBody>
      </p:sp>
      <p:pic>
        <p:nvPicPr>
          <p:cNvPr id="25" name="Picture 24" descr="Nforgetiana.TW50.5dpi.JPG"/>
          <p:cNvPicPr>
            <a:picLocks noChangeAspect="1"/>
          </p:cNvPicPr>
          <p:nvPr/>
        </p:nvPicPr>
        <p:blipFill rotWithShape="1">
          <a:blip r:embed="rId7">
            <a:extLst>
              <a:ext uri="{28A0092B-C50C-407E-A947-70E740481C1C}">
                <a14:useLocalDpi xmlns:a14="http://schemas.microsoft.com/office/drawing/2010/main" val="0"/>
              </a:ext>
            </a:extLst>
          </a:blip>
          <a:srcRect l="43835" t="46466" r="40942" b="22842"/>
          <a:stretch/>
        </p:blipFill>
        <p:spPr>
          <a:xfrm rot="16200000">
            <a:off x="2721964" y="4897229"/>
            <a:ext cx="1300288" cy="1966035"/>
          </a:xfrm>
          <a:prstGeom prst="rect">
            <a:avLst/>
          </a:prstGeom>
        </p:spPr>
      </p:pic>
      <p:pic>
        <p:nvPicPr>
          <p:cNvPr id="26" name="Picture 25" descr="NplubaginifoliaTW106.5dpi.JPG"/>
          <p:cNvPicPr>
            <a:picLocks noChangeAspect="1"/>
          </p:cNvPicPr>
          <p:nvPr/>
        </p:nvPicPr>
        <p:blipFill rotWithShape="1">
          <a:blip r:embed="rId8">
            <a:extLst>
              <a:ext uri="{28A0092B-C50C-407E-A947-70E740481C1C}">
                <a14:useLocalDpi xmlns:a14="http://schemas.microsoft.com/office/drawing/2010/main" val="0"/>
              </a:ext>
            </a:extLst>
          </a:blip>
          <a:srcRect l="55815" t="19464" r="30597" b="53853"/>
          <a:stretch/>
        </p:blipFill>
        <p:spPr>
          <a:xfrm rot="16200000">
            <a:off x="2704595" y="6257199"/>
            <a:ext cx="1335024" cy="1966035"/>
          </a:xfrm>
          <a:prstGeom prst="rect">
            <a:avLst/>
          </a:prstGeom>
        </p:spPr>
      </p:pic>
      <p:sp>
        <p:nvSpPr>
          <p:cNvPr id="27" name="TextBox 26"/>
          <p:cNvSpPr txBox="1"/>
          <p:nvPr/>
        </p:nvSpPr>
        <p:spPr>
          <a:xfrm>
            <a:off x="2475129" y="6166416"/>
            <a:ext cx="1746800" cy="400110"/>
          </a:xfrm>
          <a:prstGeom prst="rect">
            <a:avLst/>
          </a:prstGeom>
          <a:noFill/>
        </p:spPr>
        <p:txBody>
          <a:bodyPr wrap="square" rtlCol="0">
            <a:spAutoFit/>
          </a:bodyPr>
          <a:lstStyle/>
          <a:p>
            <a:pPr algn="ctr"/>
            <a:r>
              <a:rPr lang="en-US" sz="1000" i="1" dirty="0">
                <a:solidFill>
                  <a:srgbClr val="FFFF00"/>
                </a:solidFill>
                <a:latin typeface="Arial" panose="020B0604020202020204" pitchFamily="34" charset="0"/>
                <a:cs typeface="Arial" panose="020B0604020202020204" pitchFamily="34" charset="0"/>
              </a:rPr>
              <a:t>N. forgetianaTW50 lesion detail</a:t>
            </a:r>
          </a:p>
        </p:txBody>
      </p:sp>
      <p:sp>
        <p:nvSpPr>
          <p:cNvPr id="28" name="TextBox 27"/>
          <p:cNvSpPr txBox="1"/>
          <p:nvPr/>
        </p:nvSpPr>
        <p:spPr>
          <a:xfrm>
            <a:off x="2481911" y="7545008"/>
            <a:ext cx="1746800" cy="400110"/>
          </a:xfrm>
          <a:prstGeom prst="rect">
            <a:avLst/>
          </a:prstGeom>
          <a:noFill/>
        </p:spPr>
        <p:txBody>
          <a:bodyPr wrap="square" rtlCol="0">
            <a:spAutoFit/>
          </a:bodyPr>
          <a:lstStyle/>
          <a:p>
            <a:pPr algn="ctr"/>
            <a:r>
              <a:rPr lang="en-US" sz="1000" i="1" dirty="0">
                <a:solidFill>
                  <a:srgbClr val="FFFF00"/>
                </a:solidFill>
                <a:latin typeface="Arial" panose="020B0604020202020204" pitchFamily="34" charset="0"/>
                <a:cs typeface="Arial" panose="020B0604020202020204" pitchFamily="34" charset="0"/>
              </a:rPr>
              <a:t>N. plumbaginifoliaTW106  </a:t>
            </a:r>
            <a:r>
              <a:rPr lang="en-US" sz="1000" dirty="0">
                <a:solidFill>
                  <a:srgbClr val="FFFF00"/>
                </a:solidFill>
                <a:latin typeface="Arial" panose="020B0604020202020204" pitchFamily="34" charset="0"/>
                <a:cs typeface="Arial" panose="020B0604020202020204" pitchFamily="34" charset="0"/>
              </a:rPr>
              <a:t>lesion detail</a:t>
            </a:r>
          </a:p>
        </p:txBody>
      </p:sp>
    </p:spTree>
    <p:extLst>
      <p:ext uri="{BB962C8B-B14F-4D97-AF65-F5344CB8AC3E}">
        <p14:creationId xmlns:p14="http://schemas.microsoft.com/office/powerpoint/2010/main" val="3992315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8"/>
          <p:cNvSpPr txBox="1">
            <a:spLocks noChangeArrowheads="1"/>
          </p:cNvSpPr>
          <p:nvPr/>
        </p:nvSpPr>
        <p:spPr bwMode="auto">
          <a:xfrm>
            <a:off x="417595" y="8131748"/>
            <a:ext cx="551333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b="1" dirty="0">
                <a:latin typeface="Times New Roman" panose="02020603050405020304" pitchFamily="18" charset="0"/>
                <a:cs typeface="Times New Roman" panose="02020603050405020304" pitchFamily="18" charset="0"/>
              </a:rPr>
              <a:t>Supplemental Figure 2. </a:t>
            </a:r>
            <a:r>
              <a:rPr lang="en-US" sz="1200" dirty="0">
                <a:latin typeface="Times New Roman" panose="02020603050405020304" pitchFamily="18" charset="0"/>
                <a:cs typeface="Times New Roman" panose="02020603050405020304" pitchFamily="18" charset="0"/>
              </a:rPr>
              <a:t>Response of </a:t>
            </a:r>
            <a:r>
              <a:rPr lang="en-US" sz="1200" i="1" dirty="0">
                <a:latin typeface="Times New Roman" panose="02020603050405020304" pitchFamily="18" charset="0"/>
                <a:cs typeface="Times New Roman" panose="02020603050405020304" pitchFamily="18" charset="0"/>
              </a:rPr>
              <a:t>Nicotiana </a:t>
            </a:r>
            <a:r>
              <a:rPr lang="en-US" sz="1200" dirty="0">
                <a:latin typeface="Times New Roman" panose="02020603050405020304" pitchFamily="18" charset="0"/>
                <a:cs typeface="Times New Roman" panose="02020603050405020304" pitchFamily="18" charset="0"/>
              </a:rPr>
              <a:t>species to TNVD</a:t>
            </a:r>
            <a:r>
              <a:rPr lang="en-US" sz="1200" baseline="30000" dirty="0">
                <a:latin typeface="Times New Roman" panose="02020603050405020304" pitchFamily="18" charset="0"/>
                <a:cs typeface="Times New Roman" panose="02020603050405020304" pitchFamily="18" charset="0"/>
              </a:rPr>
              <a:t>H</a:t>
            </a:r>
            <a:r>
              <a:rPr lang="en-US" sz="1200" dirty="0">
                <a:latin typeface="Times New Roman" panose="02020603050405020304" pitchFamily="18" charset="0"/>
                <a:cs typeface="Times New Roman" panose="02020603050405020304" pitchFamily="18" charset="0"/>
              </a:rPr>
              <a:t> virion inoculation. The photos in the central column are an expansion of a portion of the whole leaf photos in the side columns to illustrate local lesions in greater detail.  </a:t>
            </a:r>
          </a:p>
        </p:txBody>
      </p:sp>
      <p:pic>
        <p:nvPicPr>
          <p:cNvPr id="2" name="Picture 1" descr="Nquad.TNV.3dpi.JPG"/>
          <p:cNvPicPr>
            <a:picLocks noChangeAspect="1"/>
          </p:cNvPicPr>
          <p:nvPr/>
        </p:nvPicPr>
        <p:blipFill rotWithShape="1">
          <a:blip r:embed="rId3">
            <a:extLst>
              <a:ext uri="{28A0092B-C50C-407E-A947-70E740481C1C}">
                <a14:useLocalDpi xmlns:a14="http://schemas.microsoft.com/office/drawing/2010/main" val="0"/>
              </a:ext>
            </a:extLst>
          </a:blip>
          <a:srcRect l="10096" t="9660" r="19022" b="25041"/>
          <a:stretch/>
        </p:blipFill>
        <p:spPr>
          <a:xfrm rot="5400000">
            <a:off x="196477" y="793480"/>
            <a:ext cx="2514600" cy="1737360"/>
          </a:xfrm>
          <a:prstGeom prst="rect">
            <a:avLst/>
          </a:prstGeom>
        </p:spPr>
      </p:pic>
      <p:sp>
        <p:nvSpPr>
          <p:cNvPr id="29" name="TextBox 28"/>
          <p:cNvSpPr txBox="1"/>
          <p:nvPr/>
        </p:nvSpPr>
        <p:spPr>
          <a:xfrm>
            <a:off x="604055" y="2668737"/>
            <a:ext cx="1746800"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a:t>
            </a:r>
            <a:r>
              <a:rPr lang="en-US" sz="1200" i="1" dirty="0" err="1">
                <a:solidFill>
                  <a:srgbClr val="FFFF00"/>
                </a:solidFill>
                <a:latin typeface="Arial" panose="020B0604020202020204" pitchFamily="34" charset="0"/>
                <a:cs typeface="Arial" panose="020B0604020202020204" pitchFamily="34" charset="0"/>
              </a:rPr>
              <a:t>quadrivalvis</a:t>
            </a:r>
            <a:r>
              <a:rPr lang="en-US" sz="1200" i="1" dirty="0">
                <a:solidFill>
                  <a:srgbClr val="FFFF00"/>
                </a:solidFill>
                <a:latin typeface="Arial" panose="020B0604020202020204" pitchFamily="34" charset="0"/>
                <a:cs typeface="Arial" panose="020B0604020202020204" pitchFamily="34" charset="0"/>
              </a:rPr>
              <a:t> </a:t>
            </a:r>
            <a:r>
              <a:rPr lang="en-US" sz="1200" dirty="0">
                <a:solidFill>
                  <a:srgbClr val="FFFF00"/>
                </a:solidFill>
                <a:latin typeface="Arial" panose="020B0604020202020204" pitchFamily="34" charset="0"/>
                <a:cs typeface="Arial" panose="020B0604020202020204" pitchFamily="34" charset="0"/>
              </a:rPr>
              <a:t>3 dpi</a:t>
            </a:r>
          </a:p>
        </p:txBody>
      </p:sp>
      <p:pic>
        <p:nvPicPr>
          <p:cNvPr id="3" name="Picture 2" descr="TNV:Nclevelandii:3dpi.JPG"/>
          <p:cNvPicPr>
            <a:picLocks noChangeAspect="1"/>
          </p:cNvPicPr>
          <p:nvPr/>
        </p:nvPicPr>
        <p:blipFill rotWithShape="1">
          <a:blip r:embed="rId4">
            <a:extLst>
              <a:ext uri="{28A0092B-C50C-407E-A947-70E740481C1C}">
                <a14:useLocalDpi xmlns:a14="http://schemas.microsoft.com/office/drawing/2010/main" val="0"/>
              </a:ext>
            </a:extLst>
          </a:blip>
          <a:srcRect l="30680" t="18103" r="2843" b="20212"/>
          <a:stretch/>
        </p:blipFill>
        <p:spPr>
          <a:xfrm rot="16200000">
            <a:off x="4027932" y="791976"/>
            <a:ext cx="2496312" cy="1737360"/>
          </a:xfrm>
          <a:prstGeom prst="rect">
            <a:avLst/>
          </a:prstGeom>
        </p:spPr>
      </p:pic>
      <p:sp>
        <p:nvSpPr>
          <p:cNvPr id="31" name="TextBox 30"/>
          <p:cNvSpPr txBox="1"/>
          <p:nvPr/>
        </p:nvSpPr>
        <p:spPr>
          <a:xfrm>
            <a:off x="4495687" y="2667632"/>
            <a:ext cx="1672318"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clevelandii </a:t>
            </a:r>
            <a:r>
              <a:rPr lang="en-US" sz="1200" dirty="0">
                <a:solidFill>
                  <a:srgbClr val="FFFF00"/>
                </a:solidFill>
                <a:latin typeface="Arial" panose="020B0604020202020204" pitchFamily="34" charset="0"/>
                <a:cs typeface="Arial" panose="020B0604020202020204" pitchFamily="34" charset="0"/>
              </a:rPr>
              <a:t>3 dpi</a:t>
            </a:r>
          </a:p>
        </p:txBody>
      </p:sp>
      <p:pic>
        <p:nvPicPr>
          <p:cNvPr id="32" name="Picture 31" descr="Nquad.TNV.3dpi.JPG"/>
          <p:cNvPicPr>
            <a:picLocks noChangeAspect="1"/>
          </p:cNvPicPr>
          <p:nvPr/>
        </p:nvPicPr>
        <p:blipFill rotWithShape="1">
          <a:blip r:embed="rId3">
            <a:extLst>
              <a:ext uri="{28A0092B-C50C-407E-A947-70E740481C1C}">
                <a14:useLocalDpi xmlns:a14="http://schemas.microsoft.com/office/drawing/2010/main" val="0"/>
              </a:ext>
            </a:extLst>
          </a:blip>
          <a:srcRect l="46340" t="22525" r="41951" b="53036"/>
          <a:stretch/>
        </p:blipFill>
        <p:spPr>
          <a:xfrm rot="5400000">
            <a:off x="2736639" y="58341"/>
            <a:ext cx="1261872" cy="1975104"/>
          </a:xfrm>
          <a:prstGeom prst="rect">
            <a:avLst/>
          </a:prstGeom>
        </p:spPr>
      </p:pic>
      <p:pic>
        <p:nvPicPr>
          <p:cNvPr id="33" name="Picture 32" descr="TNV:Nclevelandii:3dpi.JPG"/>
          <p:cNvPicPr>
            <a:picLocks noChangeAspect="1"/>
          </p:cNvPicPr>
          <p:nvPr/>
        </p:nvPicPr>
        <p:blipFill rotWithShape="1">
          <a:blip r:embed="rId4">
            <a:extLst>
              <a:ext uri="{28A0092B-C50C-407E-A947-70E740481C1C}">
                <a14:useLocalDpi xmlns:a14="http://schemas.microsoft.com/office/drawing/2010/main" val="0"/>
              </a:ext>
            </a:extLst>
          </a:blip>
          <a:srcRect l="54359" t="45358" r="36035" b="33358"/>
          <a:stretch/>
        </p:blipFill>
        <p:spPr>
          <a:xfrm rot="16200000">
            <a:off x="2773092" y="1330507"/>
            <a:ext cx="1188720" cy="1975104"/>
          </a:xfrm>
          <a:prstGeom prst="rect">
            <a:avLst/>
          </a:prstGeom>
        </p:spPr>
      </p:pic>
      <p:sp>
        <p:nvSpPr>
          <p:cNvPr id="34" name="TextBox 33"/>
          <p:cNvSpPr txBox="1"/>
          <p:nvPr/>
        </p:nvSpPr>
        <p:spPr>
          <a:xfrm>
            <a:off x="2473784" y="2681423"/>
            <a:ext cx="1924564"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clevelandii </a:t>
            </a:r>
            <a:r>
              <a:rPr lang="en-US" sz="1000" dirty="0">
                <a:solidFill>
                  <a:srgbClr val="FFFF00"/>
                </a:solidFill>
                <a:latin typeface="Arial" panose="020B0604020202020204" pitchFamily="34" charset="0"/>
                <a:cs typeface="Arial" panose="020B0604020202020204" pitchFamily="34" charset="0"/>
              </a:rPr>
              <a:t>lesion detail</a:t>
            </a:r>
          </a:p>
        </p:txBody>
      </p:sp>
      <p:sp>
        <p:nvSpPr>
          <p:cNvPr id="35" name="TextBox 34"/>
          <p:cNvSpPr txBox="1"/>
          <p:nvPr/>
        </p:nvSpPr>
        <p:spPr>
          <a:xfrm>
            <a:off x="2452603" y="1440530"/>
            <a:ext cx="1924564"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a:t>
            </a:r>
            <a:r>
              <a:rPr lang="en-US" sz="1000" i="1">
                <a:solidFill>
                  <a:srgbClr val="FFFF00"/>
                </a:solidFill>
                <a:latin typeface="Arial" panose="020B0604020202020204" pitchFamily="34" charset="0"/>
                <a:cs typeface="Arial" panose="020B0604020202020204" pitchFamily="34" charset="0"/>
              </a:rPr>
              <a:t>quadrivalvis</a:t>
            </a:r>
            <a:r>
              <a:rPr lang="en-US" sz="1000" i="1" dirty="0">
                <a:solidFill>
                  <a:srgbClr val="FFFF00"/>
                </a:solidFill>
                <a:latin typeface="Arial" panose="020B0604020202020204" pitchFamily="34" charset="0"/>
                <a:cs typeface="Arial" panose="020B0604020202020204" pitchFamily="34" charset="0"/>
              </a:rPr>
              <a:t> </a:t>
            </a:r>
            <a:r>
              <a:rPr lang="en-US" sz="1000" dirty="0">
                <a:solidFill>
                  <a:srgbClr val="FFFF00"/>
                </a:solidFill>
                <a:latin typeface="Arial" panose="020B0604020202020204" pitchFamily="34" charset="0"/>
                <a:cs typeface="Arial" panose="020B0604020202020204" pitchFamily="34" charset="0"/>
              </a:rPr>
              <a:t>lesion detail</a:t>
            </a:r>
          </a:p>
        </p:txBody>
      </p:sp>
      <p:pic>
        <p:nvPicPr>
          <p:cNvPr id="37" name="Picture 36" descr="Ned.TNV.5dpi.JPG"/>
          <p:cNvPicPr>
            <a:picLocks noChangeAspect="1"/>
          </p:cNvPicPr>
          <p:nvPr/>
        </p:nvPicPr>
        <p:blipFill rotWithShape="1">
          <a:blip r:embed="rId5">
            <a:extLst>
              <a:ext uri="{28A0092B-C50C-407E-A947-70E740481C1C}">
                <a14:useLocalDpi xmlns:a14="http://schemas.microsoft.com/office/drawing/2010/main" val="0"/>
              </a:ext>
            </a:extLst>
          </a:blip>
          <a:srcRect l="14663" t="1768" r="1403" b="10590"/>
          <a:stretch/>
        </p:blipFill>
        <p:spPr>
          <a:xfrm rot="16200000">
            <a:off x="348027" y="3197478"/>
            <a:ext cx="2221992" cy="1740156"/>
          </a:xfrm>
          <a:prstGeom prst="rect">
            <a:avLst/>
          </a:prstGeom>
        </p:spPr>
      </p:pic>
      <p:sp>
        <p:nvSpPr>
          <p:cNvPr id="38" name="TextBox 37"/>
          <p:cNvSpPr txBox="1"/>
          <p:nvPr/>
        </p:nvSpPr>
        <p:spPr>
          <a:xfrm>
            <a:off x="634053" y="4912555"/>
            <a:ext cx="1746800"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edwardsonii </a:t>
            </a:r>
            <a:r>
              <a:rPr lang="en-US" sz="1200" dirty="0">
                <a:solidFill>
                  <a:srgbClr val="FFFF00"/>
                </a:solidFill>
                <a:latin typeface="Arial" panose="020B0604020202020204" pitchFamily="34" charset="0"/>
                <a:cs typeface="Arial" panose="020B0604020202020204" pitchFamily="34" charset="0"/>
              </a:rPr>
              <a:t>4 dpi</a:t>
            </a:r>
          </a:p>
        </p:txBody>
      </p:sp>
      <p:pic>
        <p:nvPicPr>
          <p:cNvPr id="39" name="Picture 38" descr="TNV:Nglutinosa:3dpi.JPG"/>
          <p:cNvPicPr>
            <a:picLocks noChangeAspect="1"/>
          </p:cNvPicPr>
          <p:nvPr/>
        </p:nvPicPr>
        <p:blipFill rotWithShape="1">
          <a:blip r:embed="rId6">
            <a:extLst>
              <a:ext uri="{28A0092B-C50C-407E-A947-70E740481C1C}">
                <a14:useLocalDpi xmlns:a14="http://schemas.microsoft.com/office/drawing/2010/main" val="0"/>
              </a:ext>
            </a:extLst>
          </a:blip>
          <a:srcRect l="159" t="176" r="3919" b="-176"/>
          <a:stretch/>
        </p:blipFill>
        <p:spPr>
          <a:xfrm rot="5400000">
            <a:off x="4162044" y="3198876"/>
            <a:ext cx="2221992" cy="1737360"/>
          </a:xfrm>
          <a:prstGeom prst="rect">
            <a:avLst/>
          </a:prstGeom>
        </p:spPr>
      </p:pic>
      <p:sp>
        <p:nvSpPr>
          <p:cNvPr id="40" name="TextBox 39"/>
          <p:cNvSpPr txBox="1"/>
          <p:nvPr/>
        </p:nvSpPr>
        <p:spPr>
          <a:xfrm>
            <a:off x="4578339" y="4920732"/>
            <a:ext cx="1672318"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glutinosa </a:t>
            </a:r>
            <a:r>
              <a:rPr lang="en-US" sz="1200" dirty="0">
                <a:solidFill>
                  <a:srgbClr val="FFFF00"/>
                </a:solidFill>
                <a:latin typeface="Arial" panose="020B0604020202020204" pitchFamily="34" charset="0"/>
                <a:cs typeface="Arial" panose="020B0604020202020204" pitchFamily="34" charset="0"/>
              </a:rPr>
              <a:t>3 dpi</a:t>
            </a:r>
          </a:p>
        </p:txBody>
      </p:sp>
      <p:pic>
        <p:nvPicPr>
          <p:cNvPr id="41" name="Picture 40" descr="Ned.TNV.5dpi.JPG"/>
          <p:cNvPicPr>
            <a:picLocks noChangeAspect="1"/>
          </p:cNvPicPr>
          <p:nvPr/>
        </p:nvPicPr>
        <p:blipFill rotWithShape="1">
          <a:blip r:embed="rId5">
            <a:extLst>
              <a:ext uri="{28A0092B-C50C-407E-A947-70E740481C1C}">
                <a14:useLocalDpi xmlns:a14="http://schemas.microsoft.com/office/drawing/2010/main" val="0"/>
              </a:ext>
            </a:extLst>
          </a:blip>
          <a:srcRect l="45525" t="44789" r="37085" b="14641"/>
          <a:stretch/>
        </p:blipFill>
        <p:spPr>
          <a:xfrm rot="16200000">
            <a:off x="2795952" y="2521841"/>
            <a:ext cx="1133856" cy="1984248"/>
          </a:xfrm>
          <a:prstGeom prst="rect">
            <a:avLst/>
          </a:prstGeom>
        </p:spPr>
      </p:pic>
      <p:sp>
        <p:nvSpPr>
          <p:cNvPr id="42" name="TextBox 41"/>
          <p:cNvSpPr txBox="1"/>
          <p:nvPr/>
        </p:nvSpPr>
        <p:spPr>
          <a:xfrm>
            <a:off x="2432761" y="3870388"/>
            <a:ext cx="1902523"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edwardsonii </a:t>
            </a:r>
            <a:r>
              <a:rPr lang="en-US" sz="1000" dirty="0">
                <a:solidFill>
                  <a:srgbClr val="FFFF00"/>
                </a:solidFill>
                <a:latin typeface="Arial" panose="020B0604020202020204" pitchFamily="34" charset="0"/>
                <a:cs typeface="Arial" panose="020B0604020202020204" pitchFamily="34" charset="0"/>
              </a:rPr>
              <a:t>lesion detail</a:t>
            </a:r>
          </a:p>
        </p:txBody>
      </p:sp>
      <p:pic>
        <p:nvPicPr>
          <p:cNvPr id="44" name="Picture 43" descr="TNV:Nglutinosa:3dpi.JPG"/>
          <p:cNvPicPr>
            <a:picLocks noChangeAspect="1"/>
          </p:cNvPicPr>
          <p:nvPr/>
        </p:nvPicPr>
        <p:blipFill rotWithShape="1">
          <a:blip r:embed="rId6">
            <a:extLst>
              <a:ext uri="{28A0092B-C50C-407E-A947-70E740481C1C}">
                <a14:useLocalDpi xmlns:a14="http://schemas.microsoft.com/office/drawing/2010/main" val="0"/>
              </a:ext>
            </a:extLst>
          </a:blip>
          <a:srcRect l="42724" t="15353" r="40943" b="43364"/>
          <a:stretch/>
        </p:blipFill>
        <p:spPr>
          <a:xfrm rot="5400000">
            <a:off x="2841671" y="3655615"/>
            <a:ext cx="1051560" cy="1993392"/>
          </a:xfrm>
          <a:prstGeom prst="rect">
            <a:avLst/>
          </a:prstGeom>
        </p:spPr>
      </p:pic>
      <p:sp>
        <p:nvSpPr>
          <p:cNvPr id="45" name="TextBox 44"/>
          <p:cNvSpPr txBox="1"/>
          <p:nvPr/>
        </p:nvSpPr>
        <p:spPr>
          <a:xfrm>
            <a:off x="2549611" y="4926862"/>
            <a:ext cx="1672318"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glutinosa </a:t>
            </a:r>
            <a:r>
              <a:rPr lang="en-US" sz="1000" dirty="0">
                <a:solidFill>
                  <a:srgbClr val="FFFF00"/>
                </a:solidFill>
                <a:latin typeface="Arial" panose="020B0604020202020204" pitchFamily="34" charset="0"/>
                <a:cs typeface="Arial" panose="020B0604020202020204" pitchFamily="34" charset="0"/>
              </a:rPr>
              <a:t>lesion detail</a:t>
            </a:r>
          </a:p>
        </p:txBody>
      </p:sp>
      <p:pic>
        <p:nvPicPr>
          <p:cNvPr id="46" name="Picture 45" descr="Nundulata.5dpi.JPG"/>
          <p:cNvPicPr>
            <a:picLocks noChangeAspect="1"/>
          </p:cNvPicPr>
          <p:nvPr/>
        </p:nvPicPr>
        <p:blipFill rotWithShape="1">
          <a:blip r:embed="rId7">
            <a:extLst>
              <a:ext uri="{28A0092B-C50C-407E-A947-70E740481C1C}">
                <a14:useLocalDpi xmlns:a14="http://schemas.microsoft.com/office/drawing/2010/main" val="0"/>
              </a:ext>
            </a:extLst>
          </a:blip>
          <a:srcRect l="22830" t="16042" r="13717" b="29097"/>
          <a:stretch/>
        </p:blipFill>
        <p:spPr>
          <a:xfrm rot="16200000">
            <a:off x="3931920" y="5696712"/>
            <a:ext cx="2679192" cy="1737360"/>
          </a:xfrm>
          <a:prstGeom prst="rect">
            <a:avLst/>
          </a:prstGeom>
        </p:spPr>
      </p:pic>
      <p:sp>
        <p:nvSpPr>
          <p:cNvPr id="47" name="TextBox 46"/>
          <p:cNvSpPr txBox="1"/>
          <p:nvPr/>
        </p:nvSpPr>
        <p:spPr>
          <a:xfrm>
            <a:off x="4421205" y="7622107"/>
            <a:ext cx="1746800" cy="276999"/>
          </a:xfrm>
          <a:prstGeom prst="rect">
            <a:avLst/>
          </a:prstGeom>
          <a:noFill/>
        </p:spPr>
        <p:txBody>
          <a:bodyPr wrap="square" rtlCol="0">
            <a:spAutoFit/>
          </a:bodyPr>
          <a:lstStyle/>
          <a:p>
            <a:pPr algn="ctr"/>
            <a:r>
              <a:rPr lang="en-US" sz="1200" i="1" dirty="0">
                <a:solidFill>
                  <a:srgbClr val="FFFF00"/>
                </a:solidFill>
                <a:latin typeface="Arial" panose="020B0604020202020204" pitchFamily="34" charset="0"/>
                <a:cs typeface="Arial" panose="020B0604020202020204" pitchFamily="34" charset="0"/>
              </a:rPr>
              <a:t>N. </a:t>
            </a:r>
            <a:r>
              <a:rPr lang="en-US" sz="1200" i="1" dirty="0" err="1">
                <a:solidFill>
                  <a:srgbClr val="FFFF00"/>
                </a:solidFill>
                <a:latin typeface="Arial" panose="020B0604020202020204" pitchFamily="34" charset="0"/>
                <a:cs typeface="Arial" panose="020B0604020202020204" pitchFamily="34" charset="0"/>
              </a:rPr>
              <a:t>undulata</a:t>
            </a:r>
            <a:r>
              <a:rPr lang="en-US" sz="1200" i="1" dirty="0">
                <a:solidFill>
                  <a:srgbClr val="FFFF00"/>
                </a:solidFill>
                <a:latin typeface="Arial" panose="020B0604020202020204" pitchFamily="34" charset="0"/>
                <a:cs typeface="Arial" panose="020B0604020202020204" pitchFamily="34" charset="0"/>
              </a:rPr>
              <a:t> </a:t>
            </a:r>
            <a:r>
              <a:rPr lang="en-US" sz="1200" dirty="0">
                <a:solidFill>
                  <a:srgbClr val="FFFF00"/>
                </a:solidFill>
                <a:latin typeface="Arial" panose="020B0604020202020204" pitchFamily="34" charset="0"/>
                <a:cs typeface="Arial" panose="020B0604020202020204" pitchFamily="34" charset="0"/>
              </a:rPr>
              <a:t>5 dpi</a:t>
            </a:r>
          </a:p>
        </p:txBody>
      </p:sp>
      <p:pic>
        <p:nvPicPr>
          <p:cNvPr id="48" name="Picture 47" descr="Nundulata.5dpi.JPG"/>
          <p:cNvPicPr>
            <a:picLocks noChangeAspect="1"/>
          </p:cNvPicPr>
          <p:nvPr/>
        </p:nvPicPr>
        <p:blipFill rotWithShape="1">
          <a:blip r:embed="rId7">
            <a:extLst>
              <a:ext uri="{28A0092B-C50C-407E-A947-70E740481C1C}">
                <a14:useLocalDpi xmlns:a14="http://schemas.microsoft.com/office/drawing/2010/main" val="0"/>
              </a:ext>
            </a:extLst>
          </a:blip>
          <a:srcRect l="43805" t="48881" r="45870" b="31205"/>
          <a:stretch/>
        </p:blipFill>
        <p:spPr>
          <a:xfrm rot="16200000">
            <a:off x="2666686" y="6221439"/>
            <a:ext cx="1371600" cy="1984248"/>
          </a:xfrm>
          <a:prstGeom prst="rect">
            <a:avLst/>
          </a:prstGeom>
        </p:spPr>
      </p:pic>
      <p:sp>
        <p:nvSpPr>
          <p:cNvPr id="49" name="TextBox 48"/>
          <p:cNvSpPr txBox="1"/>
          <p:nvPr/>
        </p:nvSpPr>
        <p:spPr>
          <a:xfrm>
            <a:off x="2475129" y="7584610"/>
            <a:ext cx="1746800" cy="246221"/>
          </a:xfrm>
          <a:prstGeom prst="rect">
            <a:avLst/>
          </a:prstGeom>
          <a:noFill/>
        </p:spPr>
        <p:txBody>
          <a:bodyPr wrap="square" rtlCol="0">
            <a:spAutoFit/>
          </a:bodyPr>
          <a:lstStyle/>
          <a:p>
            <a:pPr algn="ctr"/>
            <a:r>
              <a:rPr lang="en-US" sz="1000" i="1" dirty="0">
                <a:solidFill>
                  <a:srgbClr val="FFFF00"/>
                </a:solidFill>
                <a:latin typeface="Arial" panose="020B0604020202020204" pitchFamily="34" charset="0"/>
                <a:cs typeface="Arial" panose="020B0604020202020204" pitchFamily="34" charset="0"/>
              </a:rPr>
              <a:t>N. </a:t>
            </a:r>
            <a:r>
              <a:rPr lang="en-US" sz="1000" i="1" dirty="0" err="1">
                <a:solidFill>
                  <a:srgbClr val="FFFF00"/>
                </a:solidFill>
                <a:latin typeface="Arial" panose="020B0604020202020204" pitchFamily="34" charset="0"/>
                <a:cs typeface="Arial" panose="020B0604020202020204" pitchFamily="34" charset="0"/>
              </a:rPr>
              <a:t>undulata</a:t>
            </a:r>
            <a:r>
              <a:rPr lang="en-US" sz="1000" i="1" dirty="0">
                <a:solidFill>
                  <a:srgbClr val="FFFF00"/>
                </a:solidFill>
                <a:latin typeface="Arial" panose="020B0604020202020204" pitchFamily="34" charset="0"/>
                <a:cs typeface="Arial" panose="020B0604020202020204" pitchFamily="34" charset="0"/>
              </a:rPr>
              <a:t>  </a:t>
            </a:r>
            <a:r>
              <a:rPr lang="en-US" sz="1000" dirty="0">
                <a:solidFill>
                  <a:srgbClr val="FFFF00"/>
                </a:solidFill>
                <a:latin typeface="Arial" panose="020B0604020202020204" pitchFamily="34" charset="0"/>
                <a:cs typeface="Arial" panose="020B0604020202020204" pitchFamily="34" charset="0"/>
              </a:rPr>
              <a:t>lesion detail</a:t>
            </a:r>
          </a:p>
        </p:txBody>
      </p:sp>
      <p:pic>
        <p:nvPicPr>
          <p:cNvPr id="4" name="Picture 3" descr="Narentsii.TNV.5dpi.JPG"/>
          <p:cNvPicPr>
            <a:picLocks noChangeAspect="1"/>
          </p:cNvPicPr>
          <p:nvPr/>
        </p:nvPicPr>
        <p:blipFill rotWithShape="1">
          <a:blip r:embed="rId8">
            <a:extLst>
              <a:ext uri="{28A0092B-C50C-407E-A947-70E740481C1C}">
                <a14:useLocalDpi xmlns:a14="http://schemas.microsoft.com/office/drawing/2010/main" val="0"/>
              </a:ext>
            </a:extLst>
          </a:blip>
          <a:srcRect l="8066" t="14339" r="11842" b="15697"/>
          <a:stretch/>
        </p:blipFill>
        <p:spPr>
          <a:xfrm rot="5400000">
            <a:off x="127897" y="5699622"/>
            <a:ext cx="2651760" cy="1737360"/>
          </a:xfrm>
          <a:prstGeom prst="rect">
            <a:avLst/>
          </a:prstGeom>
        </p:spPr>
      </p:pic>
      <p:pic>
        <p:nvPicPr>
          <p:cNvPr id="26" name="Picture 25" descr="Narentsii.TNV.5dpi.JPG"/>
          <p:cNvPicPr>
            <a:picLocks noChangeAspect="1"/>
          </p:cNvPicPr>
          <p:nvPr/>
        </p:nvPicPr>
        <p:blipFill rotWithShape="1">
          <a:blip r:embed="rId8">
            <a:extLst>
              <a:ext uri="{28A0092B-C50C-407E-A947-70E740481C1C}">
                <a14:useLocalDpi xmlns:a14="http://schemas.microsoft.com/office/drawing/2010/main" val="0"/>
              </a:ext>
            </a:extLst>
          </a:blip>
          <a:srcRect l="32080" t="21063" r="51081" b="42138"/>
          <a:stretch/>
        </p:blipFill>
        <p:spPr>
          <a:xfrm rot="5400000">
            <a:off x="2759375" y="4853802"/>
            <a:ext cx="1216152" cy="1993392"/>
          </a:xfrm>
          <a:prstGeom prst="rect">
            <a:avLst/>
          </a:prstGeom>
        </p:spPr>
      </p:pic>
      <p:sp>
        <p:nvSpPr>
          <p:cNvPr id="28" name="TextBox 27"/>
          <p:cNvSpPr txBox="1"/>
          <p:nvPr/>
        </p:nvSpPr>
        <p:spPr>
          <a:xfrm>
            <a:off x="613562" y="7604515"/>
            <a:ext cx="1746800" cy="276999"/>
          </a:xfrm>
          <a:prstGeom prst="rect">
            <a:avLst/>
          </a:prstGeom>
          <a:noFill/>
        </p:spPr>
        <p:txBody>
          <a:bodyPr wrap="square" rtlCol="0">
            <a:spAutoFit/>
          </a:bodyPr>
          <a:lstStyle/>
          <a:p>
            <a:pPr algn="ctr"/>
            <a:r>
              <a:rPr lang="en-US" sz="1200" i="1" dirty="0">
                <a:solidFill>
                  <a:srgbClr val="FFFF00"/>
                </a:solidFill>
                <a:latin typeface="Arial" panose="020B0604020202020204" pitchFamily="34" charset="0"/>
                <a:cs typeface="Arial" panose="020B0604020202020204" pitchFamily="34" charset="0"/>
              </a:rPr>
              <a:t>N. </a:t>
            </a:r>
            <a:r>
              <a:rPr lang="en-US" sz="1200" i="1" dirty="0" err="1">
                <a:solidFill>
                  <a:srgbClr val="FFFF00"/>
                </a:solidFill>
                <a:latin typeface="Arial" panose="020B0604020202020204" pitchFamily="34" charset="0"/>
                <a:cs typeface="Arial" panose="020B0604020202020204" pitchFamily="34" charset="0"/>
              </a:rPr>
              <a:t>arentsii</a:t>
            </a:r>
            <a:r>
              <a:rPr lang="en-US" sz="1200" i="1" dirty="0">
                <a:solidFill>
                  <a:srgbClr val="FFFF00"/>
                </a:solidFill>
                <a:latin typeface="Arial" panose="020B0604020202020204" pitchFamily="34" charset="0"/>
                <a:cs typeface="Arial" panose="020B0604020202020204" pitchFamily="34" charset="0"/>
              </a:rPr>
              <a:t> </a:t>
            </a:r>
            <a:r>
              <a:rPr lang="en-US" sz="1200" dirty="0">
                <a:solidFill>
                  <a:srgbClr val="FFFF00"/>
                </a:solidFill>
                <a:latin typeface="Arial" panose="020B0604020202020204" pitchFamily="34" charset="0"/>
                <a:cs typeface="Arial" panose="020B0604020202020204" pitchFamily="34" charset="0"/>
              </a:rPr>
              <a:t>5 dpi</a:t>
            </a:r>
          </a:p>
        </p:txBody>
      </p:sp>
      <p:sp>
        <p:nvSpPr>
          <p:cNvPr id="30" name="TextBox 29"/>
          <p:cNvSpPr txBox="1"/>
          <p:nvPr/>
        </p:nvSpPr>
        <p:spPr>
          <a:xfrm>
            <a:off x="2475129" y="6166416"/>
            <a:ext cx="1746800" cy="246221"/>
          </a:xfrm>
          <a:prstGeom prst="rect">
            <a:avLst/>
          </a:prstGeom>
          <a:noFill/>
        </p:spPr>
        <p:txBody>
          <a:bodyPr wrap="square" rtlCol="0">
            <a:spAutoFit/>
          </a:bodyPr>
          <a:lstStyle/>
          <a:p>
            <a:pPr algn="ctr"/>
            <a:r>
              <a:rPr lang="en-US" sz="1000" i="1" dirty="0">
                <a:solidFill>
                  <a:srgbClr val="FFFF00"/>
                </a:solidFill>
                <a:latin typeface="Arial" panose="020B0604020202020204" pitchFamily="34" charset="0"/>
                <a:cs typeface="Arial" panose="020B0604020202020204" pitchFamily="34" charset="0"/>
              </a:rPr>
              <a:t>N. </a:t>
            </a:r>
            <a:r>
              <a:rPr lang="en-US" sz="1000" i="1" dirty="0" err="1">
                <a:solidFill>
                  <a:srgbClr val="FFFF00"/>
                </a:solidFill>
                <a:latin typeface="Arial" panose="020B0604020202020204" pitchFamily="34" charset="0"/>
                <a:cs typeface="Arial" panose="020B0604020202020204" pitchFamily="34" charset="0"/>
              </a:rPr>
              <a:t>arentsii</a:t>
            </a:r>
            <a:r>
              <a:rPr lang="en-US" sz="1000" i="1" dirty="0">
                <a:solidFill>
                  <a:srgbClr val="FFFF00"/>
                </a:solidFill>
                <a:latin typeface="Arial" panose="020B0604020202020204" pitchFamily="34" charset="0"/>
                <a:cs typeface="Arial" panose="020B0604020202020204" pitchFamily="34" charset="0"/>
              </a:rPr>
              <a:t> lesion detail</a:t>
            </a:r>
          </a:p>
        </p:txBody>
      </p:sp>
    </p:spTree>
    <p:extLst>
      <p:ext uri="{BB962C8B-B14F-4D97-AF65-F5344CB8AC3E}">
        <p14:creationId xmlns:p14="http://schemas.microsoft.com/office/powerpoint/2010/main" val="50769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587135" y="4956072"/>
            <a:ext cx="1672318"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a:t>
            </a:r>
            <a:r>
              <a:rPr lang="en-US" sz="1000" i="1" dirty="0" err="1">
                <a:solidFill>
                  <a:srgbClr val="FFFF00"/>
                </a:solidFill>
                <a:latin typeface="Arial" panose="020B0604020202020204" pitchFamily="34" charset="0"/>
                <a:cs typeface="Arial" panose="020B0604020202020204" pitchFamily="34" charset="0"/>
              </a:rPr>
              <a:t>alata</a:t>
            </a:r>
            <a:r>
              <a:rPr lang="en-US" sz="1000" i="1" dirty="0">
                <a:solidFill>
                  <a:srgbClr val="FFFF00"/>
                </a:solidFill>
                <a:latin typeface="Arial" panose="020B0604020202020204" pitchFamily="34" charset="0"/>
                <a:cs typeface="Arial" panose="020B0604020202020204" pitchFamily="34" charset="0"/>
              </a:rPr>
              <a:t> </a:t>
            </a:r>
            <a:r>
              <a:rPr lang="en-US" sz="1000" dirty="0">
                <a:solidFill>
                  <a:srgbClr val="FFFF00"/>
                </a:solidFill>
                <a:latin typeface="Arial" panose="020B0604020202020204" pitchFamily="34" charset="0"/>
                <a:cs typeface="Arial" panose="020B0604020202020204" pitchFamily="34" charset="0"/>
              </a:rPr>
              <a:t>lesion detail</a:t>
            </a:r>
          </a:p>
        </p:txBody>
      </p:sp>
      <p:sp>
        <p:nvSpPr>
          <p:cNvPr id="20" name="TextBox 18"/>
          <p:cNvSpPr txBox="1">
            <a:spLocks noChangeArrowheads="1"/>
          </p:cNvSpPr>
          <p:nvPr/>
        </p:nvSpPr>
        <p:spPr bwMode="auto">
          <a:xfrm>
            <a:off x="417595" y="8131748"/>
            <a:ext cx="551333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b="1" dirty="0">
                <a:latin typeface="Times New Roman" panose="02020603050405020304" pitchFamily="18" charset="0"/>
                <a:cs typeface="Times New Roman" panose="02020603050405020304" pitchFamily="18" charset="0"/>
              </a:rPr>
              <a:t>Supplemental Figure 3. </a:t>
            </a:r>
            <a:r>
              <a:rPr lang="en-US" sz="1200" dirty="0">
                <a:latin typeface="Times New Roman" panose="02020603050405020304" pitchFamily="18" charset="0"/>
                <a:cs typeface="Times New Roman" panose="02020603050405020304" pitchFamily="18" charset="0"/>
              </a:rPr>
              <a:t>Response of </a:t>
            </a:r>
            <a:r>
              <a:rPr lang="en-US" sz="1200" i="1" dirty="0">
                <a:latin typeface="Times New Roman" panose="02020603050405020304" pitchFamily="18" charset="0"/>
                <a:cs typeface="Times New Roman" panose="02020603050405020304" pitchFamily="18" charset="0"/>
              </a:rPr>
              <a:t>Nicotiana </a:t>
            </a:r>
            <a:r>
              <a:rPr lang="en-US" sz="1200" dirty="0">
                <a:latin typeface="Times New Roman" panose="02020603050405020304" pitchFamily="18" charset="0"/>
                <a:cs typeface="Times New Roman" panose="02020603050405020304" pitchFamily="18" charset="0"/>
              </a:rPr>
              <a:t>species to TNVD</a:t>
            </a:r>
            <a:r>
              <a:rPr lang="en-US" sz="1200" baseline="30000" dirty="0">
                <a:latin typeface="Times New Roman" panose="02020603050405020304" pitchFamily="18" charset="0"/>
                <a:cs typeface="Times New Roman" panose="02020603050405020304" pitchFamily="18" charset="0"/>
              </a:rPr>
              <a:t>H</a:t>
            </a:r>
            <a:r>
              <a:rPr lang="en-US" sz="1200" dirty="0">
                <a:latin typeface="Times New Roman" panose="02020603050405020304" pitchFamily="18" charset="0"/>
                <a:cs typeface="Times New Roman" panose="02020603050405020304" pitchFamily="18" charset="0"/>
              </a:rPr>
              <a:t> virion inoculation. The photos in the central column are an expansion of a portion of the whole leaf photos in the side columns to illustrate local lesions in greater detail.  </a:t>
            </a:r>
          </a:p>
        </p:txBody>
      </p:sp>
      <p:pic>
        <p:nvPicPr>
          <p:cNvPr id="2" name="Picture 1" descr="TNV:Ntabacum:3dpi.JPG"/>
          <p:cNvPicPr>
            <a:picLocks noChangeAspect="1"/>
          </p:cNvPicPr>
          <p:nvPr/>
        </p:nvPicPr>
        <p:blipFill rotWithShape="1">
          <a:blip r:embed="rId2">
            <a:extLst>
              <a:ext uri="{28A0092B-C50C-407E-A947-70E740481C1C}">
                <a14:useLocalDpi xmlns:a14="http://schemas.microsoft.com/office/drawing/2010/main" val="0"/>
              </a:ext>
            </a:extLst>
          </a:blip>
          <a:srcRect l="14" t="2039" r="-14" b="4714"/>
          <a:stretch/>
        </p:blipFill>
        <p:spPr>
          <a:xfrm rot="5400000">
            <a:off x="219456" y="790956"/>
            <a:ext cx="2484306" cy="1737360"/>
          </a:xfrm>
          <a:prstGeom prst="rect">
            <a:avLst/>
          </a:prstGeom>
        </p:spPr>
      </p:pic>
      <p:sp>
        <p:nvSpPr>
          <p:cNvPr id="29" name="TextBox 28"/>
          <p:cNvSpPr txBox="1"/>
          <p:nvPr/>
        </p:nvSpPr>
        <p:spPr>
          <a:xfrm>
            <a:off x="759519" y="2658298"/>
            <a:ext cx="1746800"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tabacum 3</a:t>
            </a:r>
            <a:r>
              <a:rPr lang="en-US" sz="1200" dirty="0">
                <a:solidFill>
                  <a:srgbClr val="FFFF00"/>
                </a:solidFill>
                <a:latin typeface="Arial" panose="020B0604020202020204" pitchFamily="34" charset="0"/>
                <a:cs typeface="Arial" panose="020B0604020202020204" pitchFamily="34" charset="0"/>
              </a:rPr>
              <a:t> dpi</a:t>
            </a:r>
          </a:p>
        </p:txBody>
      </p:sp>
      <p:pic>
        <p:nvPicPr>
          <p:cNvPr id="3" name="Picture 2" descr="Notophora.TNV.9dpi.JPG"/>
          <p:cNvPicPr>
            <a:picLocks noChangeAspect="1"/>
          </p:cNvPicPr>
          <p:nvPr/>
        </p:nvPicPr>
        <p:blipFill rotWithShape="1">
          <a:blip r:embed="rId3">
            <a:extLst>
              <a:ext uri="{28A0092B-C50C-407E-A947-70E740481C1C}">
                <a14:useLocalDpi xmlns:a14="http://schemas.microsoft.com/office/drawing/2010/main" val="0"/>
              </a:ext>
            </a:extLst>
          </a:blip>
          <a:srcRect l="5332" t="135" r="6642" b="6887"/>
          <a:stretch/>
        </p:blipFill>
        <p:spPr>
          <a:xfrm rot="5400000">
            <a:off x="364007" y="3190413"/>
            <a:ext cx="2203704" cy="1745861"/>
          </a:xfrm>
          <a:prstGeom prst="rect">
            <a:avLst/>
          </a:prstGeom>
        </p:spPr>
      </p:pic>
      <p:sp>
        <p:nvSpPr>
          <p:cNvPr id="30" name="TextBox 29"/>
          <p:cNvSpPr txBox="1"/>
          <p:nvPr/>
        </p:nvSpPr>
        <p:spPr>
          <a:xfrm>
            <a:off x="691136" y="4905756"/>
            <a:ext cx="1746800"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otophora </a:t>
            </a:r>
            <a:r>
              <a:rPr lang="en-US" sz="1200" dirty="0">
                <a:solidFill>
                  <a:srgbClr val="FFFF00"/>
                </a:solidFill>
                <a:latin typeface="Arial" panose="020B0604020202020204" pitchFamily="34" charset="0"/>
                <a:cs typeface="Arial" panose="020B0604020202020204" pitchFamily="34" charset="0"/>
              </a:rPr>
              <a:t>9 dpi</a:t>
            </a:r>
          </a:p>
        </p:txBody>
      </p:sp>
      <p:pic>
        <p:nvPicPr>
          <p:cNvPr id="31" name="Picture 30" descr="Notophora.TNV.9dpi.JPG"/>
          <p:cNvPicPr>
            <a:picLocks noChangeAspect="1"/>
          </p:cNvPicPr>
          <p:nvPr/>
        </p:nvPicPr>
        <p:blipFill rotWithShape="1">
          <a:blip r:embed="rId3">
            <a:extLst>
              <a:ext uri="{28A0092B-C50C-407E-A947-70E740481C1C}">
                <a14:useLocalDpi xmlns:a14="http://schemas.microsoft.com/office/drawing/2010/main" val="0"/>
              </a:ext>
            </a:extLst>
          </a:blip>
          <a:srcRect l="34976" t="50375" r="50257" b="12941"/>
          <a:stretch/>
        </p:blipFill>
        <p:spPr>
          <a:xfrm rot="5400000">
            <a:off x="2851088" y="2498213"/>
            <a:ext cx="1069848" cy="1993392"/>
          </a:xfrm>
          <a:prstGeom prst="rect">
            <a:avLst/>
          </a:prstGeom>
        </p:spPr>
      </p:pic>
      <p:sp>
        <p:nvSpPr>
          <p:cNvPr id="32" name="TextBox 31"/>
          <p:cNvSpPr txBox="1"/>
          <p:nvPr/>
        </p:nvSpPr>
        <p:spPr>
          <a:xfrm>
            <a:off x="2516088" y="3803151"/>
            <a:ext cx="1746800"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otophora </a:t>
            </a:r>
            <a:r>
              <a:rPr lang="en-US" sz="1000" dirty="0">
                <a:solidFill>
                  <a:srgbClr val="FFFF00"/>
                </a:solidFill>
                <a:latin typeface="Arial" panose="020B0604020202020204" pitchFamily="34" charset="0"/>
                <a:cs typeface="Arial" panose="020B0604020202020204" pitchFamily="34" charset="0"/>
              </a:rPr>
              <a:t>lesion detail</a:t>
            </a:r>
          </a:p>
        </p:txBody>
      </p:sp>
      <p:pic>
        <p:nvPicPr>
          <p:cNvPr id="33" name="Picture 32" descr="Ntomentosiformis.TNV.3dpi.JPG"/>
          <p:cNvPicPr>
            <a:picLocks noChangeAspect="1"/>
          </p:cNvPicPr>
          <p:nvPr/>
        </p:nvPicPr>
        <p:blipFill rotWithShape="1">
          <a:blip r:embed="rId4">
            <a:extLst>
              <a:ext uri="{28A0092B-C50C-407E-A947-70E740481C1C}">
                <a14:useLocalDpi xmlns:a14="http://schemas.microsoft.com/office/drawing/2010/main" val="0"/>
              </a:ext>
            </a:extLst>
          </a:blip>
          <a:srcRect l="2665" t="5548" r="13020" b="5030"/>
          <a:stretch/>
        </p:blipFill>
        <p:spPr>
          <a:xfrm rot="16200000">
            <a:off x="4220558" y="3184924"/>
            <a:ext cx="2212848" cy="1760280"/>
          </a:xfrm>
          <a:prstGeom prst="rect">
            <a:avLst/>
          </a:prstGeom>
        </p:spPr>
      </p:pic>
      <p:sp>
        <p:nvSpPr>
          <p:cNvPr id="34" name="TextBox 33"/>
          <p:cNvSpPr txBox="1"/>
          <p:nvPr/>
        </p:nvSpPr>
        <p:spPr>
          <a:xfrm>
            <a:off x="4409682" y="4734815"/>
            <a:ext cx="1617933" cy="461665"/>
          </a:xfrm>
          <a:prstGeom prst="rect">
            <a:avLst/>
          </a:prstGeom>
          <a:noFill/>
        </p:spPr>
        <p:txBody>
          <a:bodyPr wrap="square" rtlCol="0">
            <a:spAutoFit/>
          </a:bodyPr>
          <a:lstStyle/>
          <a:p>
            <a:pPr algn="ctr"/>
            <a:r>
              <a:rPr lang="en-US" sz="1200" i="1" dirty="0">
                <a:solidFill>
                  <a:srgbClr val="FFFF00"/>
                </a:solidFill>
                <a:latin typeface="Arial" panose="020B0604020202020204" pitchFamily="34" charset="0"/>
                <a:cs typeface="Arial" panose="020B0604020202020204" pitchFamily="34" charset="0"/>
              </a:rPr>
              <a:t>N. tomentosiformis </a:t>
            </a:r>
            <a:r>
              <a:rPr lang="en-US" sz="1200" dirty="0">
                <a:solidFill>
                  <a:srgbClr val="FFFF00"/>
                </a:solidFill>
                <a:latin typeface="Arial" panose="020B0604020202020204" pitchFamily="34" charset="0"/>
                <a:cs typeface="Arial" panose="020B0604020202020204" pitchFamily="34" charset="0"/>
              </a:rPr>
              <a:t>3 dpi</a:t>
            </a:r>
          </a:p>
        </p:txBody>
      </p:sp>
      <p:pic>
        <p:nvPicPr>
          <p:cNvPr id="36" name="Picture 35" descr="TNV:Ntabacum:3dpi.JPG"/>
          <p:cNvPicPr>
            <a:picLocks noChangeAspect="1"/>
          </p:cNvPicPr>
          <p:nvPr/>
        </p:nvPicPr>
        <p:blipFill rotWithShape="1">
          <a:blip r:embed="rId2">
            <a:extLst>
              <a:ext uri="{28A0092B-C50C-407E-A947-70E740481C1C}">
                <a14:useLocalDpi xmlns:a14="http://schemas.microsoft.com/office/drawing/2010/main" val="0"/>
              </a:ext>
            </a:extLst>
          </a:blip>
          <a:srcRect l="43666" t="16590" r="38957" b="44659"/>
          <a:stretch/>
        </p:blipFill>
        <p:spPr>
          <a:xfrm rot="5400000">
            <a:off x="2789378" y="18293"/>
            <a:ext cx="1197864" cy="2003491"/>
          </a:xfrm>
          <a:prstGeom prst="rect">
            <a:avLst/>
          </a:prstGeom>
        </p:spPr>
      </p:pic>
      <p:sp>
        <p:nvSpPr>
          <p:cNvPr id="37" name="TextBox 36"/>
          <p:cNvSpPr txBox="1"/>
          <p:nvPr/>
        </p:nvSpPr>
        <p:spPr>
          <a:xfrm>
            <a:off x="2548568" y="1398366"/>
            <a:ext cx="1902523"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tabacum </a:t>
            </a:r>
            <a:r>
              <a:rPr lang="en-US" sz="1000" dirty="0">
                <a:solidFill>
                  <a:srgbClr val="FFFF00"/>
                </a:solidFill>
                <a:latin typeface="Arial" panose="020B0604020202020204" pitchFamily="34" charset="0"/>
                <a:cs typeface="Arial" panose="020B0604020202020204" pitchFamily="34" charset="0"/>
              </a:rPr>
              <a:t>lesion detail</a:t>
            </a:r>
          </a:p>
        </p:txBody>
      </p:sp>
      <p:pic>
        <p:nvPicPr>
          <p:cNvPr id="38" name="Picture 37" descr="Ntomentosiformis.TNV.3dpi.JPG"/>
          <p:cNvPicPr>
            <a:picLocks noChangeAspect="1"/>
          </p:cNvPicPr>
          <p:nvPr/>
        </p:nvPicPr>
        <p:blipFill rotWithShape="1">
          <a:blip r:embed="rId4">
            <a:extLst>
              <a:ext uri="{28A0092B-C50C-407E-A947-70E740481C1C}">
                <a14:useLocalDpi xmlns:a14="http://schemas.microsoft.com/office/drawing/2010/main" val="0"/>
              </a:ext>
            </a:extLst>
          </a:blip>
          <a:srcRect l="41150" t="49826" r="44929" b="15886"/>
          <a:stretch/>
        </p:blipFill>
        <p:spPr>
          <a:xfrm rot="16200000">
            <a:off x="2849542" y="3633032"/>
            <a:ext cx="1078992" cy="1993392"/>
          </a:xfrm>
          <a:prstGeom prst="rect">
            <a:avLst/>
          </a:prstGeom>
        </p:spPr>
      </p:pic>
      <p:sp>
        <p:nvSpPr>
          <p:cNvPr id="39" name="TextBox 38"/>
          <p:cNvSpPr txBox="1"/>
          <p:nvPr/>
        </p:nvSpPr>
        <p:spPr>
          <a:xfrm>
            <a:off x="2516088" y="4807541"/>
            <a:ext cx="1616297" cy="400110"/>
          </a:xfrm>
          <a:prstGeom prst="rect">
            <a:avLst/>
          </a:prstGeom>
          <a:noFill/>
        </p:spPr>
        <p:txBody>
          <a:bodyPr wrap="square" rtlCol="0">
            <a:spAutoFit/>
          </a:bodyPr>
          <a:lstStyle/>
          <a:p>
            <a:pPr algn="ctr"/>
            <a:r>
              <a:rPr lang="en-US" sz="1000" i="1" dirty="0">
                <a:solidFill>
                  <a:srgbClr val="FFFF00"/>
                </a:solidFill>
                <a:latin typeface="Arial" panose="020B0604020202020204" pitchFamily="34" charset="0"/>
                <a:cs typeface="Arial" panose="020B0604020202020204" pitchFamily="34" charset="0"/>
              </a:rPr>
              <a:t>N. tomentosiformis  </a:t>
            </a:r>
            <a:r>
              <a:rPr lang="en-US" sz="1000" dirty="0">
                <a:solidFill>
                  <a:srgbClr val="FFFF00"/>
                </a:solidFill>
                <a:latin typeface="Arial" panose="020B0604020202020204" pitchFamily="34" charset="0"/>
                <a:cs typeface="Arial" panose="020B0604020202020204" pitchFamily="34" charset="0"/>
              </a:rPr>
              <a:t>lesion detail</a:t>
            </a:r>
          </a:p>
        </p:txBody>
      </p:sp>
      <p:pic>
        <p:nvPicPr>
          <p:cNvPr id="4" name="Picture 3" descr="Nglauca:TNV:4dpi.JPG"/>
          <p:cNvPicPr>
            <a:picLocks noChangeAspect="1"/>
          </p:cNvPicPr>
          <p:nvPr/>
        </p:nvPicPr>
        <p:blipFill rotWithShape="1">
          <a:blip r:embed="rId5">
            <a:extLst>
              <a:ext uri="{28A0092B-C50C-407E-A947-70E740481C1C}">
                <a14:useLocalDpi xmlns:a14="http://schemas.microsoft.com/office/drawing/2010/main" val="0"/>
              </a:ext>
            </a:extLst>
          </a:blip>
          <a:srcRect l="24701" t="28219" r="29961" b="32968"/>
          <a:stretch/>
        </p:blipFill>
        <p:spPr>
          <a:xfrm rot="5400000">
            <a:off x="3962578" y="5680742"/>
            <a:ext cx="2705557" cy="1737031"/>
          </a:xfrm>
          <a:prstGeom prst="rect">
            <a:avLst/>
          </a:prstGeom>
        </p:spPr>
      </p:pic>
      <p:sp>
        <p:nvSpPr>
          <p:cNvPr id="35" name="TextBox 34"/>
          <p:cNvSpPr txBox="1"/>
          <p:nvPr/>
        </p:nvSpPr>
        <p:spPr>
          <a:xfrm>
            <a:off x="4437073" y="7628632"/>
            <a:ext cx="1746800" cy="276999"/>
          </a:xfrm>
          <a:prstGeom prst="rect">
            <a:avLst/>
          </a:prstGeom>
          <a:noFill/>
        </p:spPr>
        <p:txBody>
          <a:bodyPr wrap="square" rtlCol="0">
            <a:spAutoFit/>
          </a:bodyPr>
          <a:lstStyle/>
          <a:p>
            <a:pPr algn="ctr"/>
            <a:r>
              <a:rPr lang="en-US" sz="1200" i="1" dirty="0">
                <a:solidFill>
                  <a:srgbClr val="FFFF00"/>
                </a:solidFill>
                <a:latin typeface="Arial" panose="020B0604020202020204" pitchFamily="34" charset="0"/>
                <a:cs typeface="Arial" panose="020B0604020202020204" pitchFamily="34" charset="0"/>
              </a:rPr>
              <a:t>N. g</a:t>
            </a:r>
            <a:r>
              <a:rPr lang="en-US" sz="1200" i="1">
                <a:solidFill>
                  <a:srgbClr val="FFFF00"/>
                </a:solidFill>
                <a:latin typeface="Arial" panose="020B0604020202020204" pitchFamily="34" charset="0"/>
                <a:cs typeface="Arial" panose="020B0604020202020204" pitchFamily="34" charset="0"/>
              </a:rPr>
              <a:t>lauca </a:t>
            </a:r>
            <a:r>
              <a:rPr lang="en-US" sz="1200" dirty="0">
                <a:solidFill>
                  <a:srgbClr val="FFFF00"/>
                </a:solidFill>
                <a:latin typeface="Arial" panose="020B0604020202020204" pitchFamily="34" charset="0"/>
                <a:cs typeface="Arial" panose="020B0604020202020204" pitchFamily="34" charset="0"/>
              </a:rPr>
              <a:t>4 dpi</a:t>
            </a:r>
          </a:p>
        </p:txBody>
      </p:sp>
      <p:pic>
        <p:nvPicPr>
          <p:cNvPr id="40" name="Picture 39" descr="Nglauca:TNV:4dpi.JPG"/>
          <p:cNvPicPr>
            <a:picLocks noChangeAspect="1"/>
          </p:cNvPicPr>
          <p:nvPr/>
        </p:nvPicPr>
        <p:blipFill rotWithShape="1">
          <a:blip r:embed="rId5">
            <a:extLst>
              <a:ext uri="{28A0092B-C50C-407E-A947-70E740481C1C}">
                <a14:useLocalDpi xmlns:a14="http://schemas.microsoft.com/office/drawing/2010/main" val="0"/>
              </a:ext>
            </a:extLst>
          </a:blip>
          <a:srcRect l="49027" t="38476" r="42697" b="44838"/>
          <a:stretch/>
        </p:blipFill>
        <p:spPr>
          <a:xfrm rot="5400000">
            <a:off x="2718943" y="6229331"/>
            <a:ext cx="1325880" cy="2005101"/>
          </a:xfrm>
          <a:prstGeom prst="rect">
            <a:avLst/>
          </a:prstGeom>
        </p:spPr>
      </p:pic>
      <p:sp>
        <p:nvSpPr>
          <p:cNvPr id="42" name="TextBox 41"/>
          <p:cNvSpPr txBox="1"/>
          <p:nvPr/>
        </p:nvSpPr>
        <p:spPr>
          <a:xfrm>
            <a:off x="2481911" y="7681774"/>
            <a:ext cx="1746800" cy="246221"/>
          </a:xfrm>
          <a:prstGeom prst="rect">
            <a:avLst/>
          </a:prstGeom>
          <a:noFill/>
        </p:spPr>
        <p:txBody>
          <a:bodyPr wrap="square" rtlCol="0">
            <a:spAutoFit/>
          </a:bodyPr>
          <a:lstStyle/>
          <a:p>
            <a:pPr algn="ctr"/>
            <a:r>
              <a:rPr lang="en-US" sz="1000" i="1" dirty="0">
                <a:solidFill>
                  <a:srgbClr val="FFFF00"/>
                </a:solidFill>
                <a:latin typeface="Arial" panose="020B0604020202020204" pitchFamily="34" charset="0"/>
                <a:cs typeface="Arial" panose="020B0604020202020204" pitchFamily="34" charset="0"/>
              </a:rPr>
              <a:t>N. glauca </a:t>
            </a:r>
            <a:r>
              <a:rPr lang="en-US" sz="1000" dirty="0">
                <a:solidFill>
                  <a:srgbClr val="FFFF00"/>
                </a:solidFill>
                <a:latin typeface="Arial" panose="020B0604020202020204" pitchFamily="34" charset="0"/>
                <a:cs typeface="Arial" panose="020B0604020202020204" pitchFamily="34" charset="0"/>
              </a:rPr>
              <a:t>lesion detail</a:t>
            </a:r>
          </a:p>
        </p:txBody>
      </p:sp>
      <p:pic>
        <p:nvPicPr>
          <p:cNvPr id="5" name="Picture 4" descr="Nrepanda.TNV.5dpi.JPG"/>
          <p:cNvPicPr>
            <a:picLocks noChangeAspect="1"/>
          </p:cNvPicPr>
          <p:nvPr/>
        </p:nvPicPr>
        <p:blipFill rotWithShape="1">
          <a:blip r:embed="rId6">
            <a:extLst>
              <a:ext uri="{28A0092B-C50C-407E-A947-70E740481C1C}">
                <a14:useLocalDpi xmlns:a14="http://schemas.microsoft.com/office/drawing/2010/main" val="0"/>
              </a:ext>
            </a:extLst>
          </a:blip>
          <a:srcRect l="12366" t="12464" r="6671" b="17456"/>
          <a:stretch/>
        </p:blipFill>
        <p:spPr>
          <a:xfrm rot="16200000">
            <a:off x="121076" y="5669287"/>
            <a:ext cx="2690227" cy="1746504"/>
          </a:xfrm>
          <a:prstGeom prst="rect">
            <a:avLst/>
          </a:prstGeom>
        </p:spPr>
      </p:pic>
      <p:sp>
        <p:nvSpPr>
          <p:cNvPr id="25" name="TextBox 24"/>
          <p:cNvSpPr txBox="1"/>
          <p:nvPr/>
        </p:nvSpPr>
        <p:spPr>
          <a:xfrm>
            <a:off x="582301" y="7466856"/>
            <a:ext cx="1746800" cy="461665"/>
          </a:xfrm>
          <a:prstGeom prst="rect">
            <a:avLst/>
          </a:prstGeom>
          <a:noFill/>
        </p:spPr>
        <p:txBody>
          <a:bodyPr wrap="square" rtlCol="0">
            <a:spAutoFit/>
          </a:bodyPr>
          <a:lstStyle/>
          <a:p>
            <a:pPr algn="ctr"/>
            <a:r>
              <a:rPr lang="en-US" sz="1200" i="1" dirty="0">
                <a:solidFill>
                  <a:srgbClr val="FFFF00"/>
                </a:solidFill>
                <a:latin typeface="Arial" panose="020B0604020202020204" pitchFamily="34" charset="0"/>
                <a:cs typeface="Arial" panose="020B0604020202020204" pitchFamily="34" charset="0"/>
              </a:rPr>
              <a:t>N. repanda </a:t>
            </a:r>
          </a:p>
          <a:p>
            <a:pPr algn="ctr"/>
            <a:r>
              <a:rPr lang="en-US" sz="1200" dirty="0">
                <a:solidFill>
                  <a:srgbClr val="FFFF00"/>
                </a:solidFill>
                <a:latin typeface="Arial" panose="020B0604020202020204" pitchFamily="34" charset="0"/>
                <a:cs typeface="Arial" panose="020B0604020202020204" pitchFamily="34" charset="0"/>
              </a:rPr>
              <a:t>5 dpi</a:t>
            </a:r>
          </a:p>
        </p:txBody>
      </p:sp>
      <p:pic>
        <p:nvPicPr>
          <p:cNvPr id="26" name="Picture 25" descr="Nrepanda.TNV.5dpi.JPG"/>
          <p:cNvPicPr>
            <a:picLocks noChangeAspect="1"/>
          </p:cNvPicPr>
          <p:nvPr/>
        </p:nvPicPr>
        <p:blipFill rotWithShape="1">
          <a:blip r:embed="rId6">
            <a:extLst>
              <a:ext uri="{28A0092B-C50C-407E-A947-70E740481C1C}">
                <a14:useLocalDpi xmlns:a14="http://schemas.microsoft.com/office/drawing/2010/main" val="0"/>
              </a:ext>
            </a:extLst>
          </a:blip>
          <a:srcRect l="54650" t="43000" r="27843" b="21588"/>
          <a:stretch/>
        </p:blipFill>
        <p:spPr>
          <a:xfrm rot="16200000">
            <a:off x="2713928" y="4854525"/>
            <a:ext cx="1325880" cy="2011680"/>
          </a:xfrm>
          <a:prstGeom prst="rect">
            <a:avLst/>
          </a:prstGeom>
        </p:spPr>
      </p:pic>
      <p:sp>
        <p:nvSpPr>
          <p:cNvPr id="27" name="TextBox 26"/>
          <p:cNvSpPr txBox="1"/>
          <p:nvPr/>
        </p:nvSpPr>
        <p:spPr>
          <a:xfrm>
            <a:off x="2475129" y="6283644"/>
            <a:ext cx="1746800" cy="246221"/>
          </a:xfrm>
          <a:prstGeom prst="rect">
            <a:avLst/>
          </a:prstGeom>
          <a:noFill/>
        </p:spPr>
        <p:txBody>
          <a:bodyPr wrap="square" rtlCol="0">
            <a:spAutoFit/>
          </a:bodyPr>
          <a:lstStyle/>
          <a:p>
            <a:pPr algn="ctr"/>
            <a:r>
              <a:rPr lang="en-US" sz="1000" i="1" dirty="0">
                <a:solidFill>
                  <a:srgbClr val="FFFF00"/>
                </a:solidFill>
                <a:latin typeface="Arial" panose="020B0604020202020204" pitchFamily="34" charset="0"/>
                <a:cs typeface="Arial" panose="020B0604020202020204" pitchFamily="34" charset="0"/>
              </a:rPr>
              <a:t>N. repanda lesion detail</a:t>
            </a:r>
          </a:p>
        </p:txBody>
      </p:sp>
      <p:pic>
        <p:nvPicPr>
          <p:cNvPr id="6" name="Picture 5" descr="Nsylvestris.TNV.5dpi.JPG"/>
          <p:cNvPicPr>
            <a:picLocks noChangeAspect="1"/>
          </p:cNvPicPr>
          <p:nvPr/>
        </p:nvPicPr>
        <p:blipFill rotWithShape="1">
          <a:blip r:embed="rId7">
            <a:extLst>
              <a:ext uri="{28A0092B-C50C-407E-A947-70E740481C1C}">
                <a14:useLocalDpi xmlns:a14="http://schemas.microsoft.com/office/drawing/2010/main" val="0"/>
              </a:ext>
            </a:extLst>
          </a:blip>
          <a:srcRect l="11994" t="14022" r="19231" b="21251"/>
          <a:stretch/>
        </p:blipFill>
        <p:spPr>
          <a:xfrm rot="5400000">
            <a:off x="4085714" y="786866"/>
            <a:ext cx="2487168" cy="1755648"/>
          </a:xfrm>
          <a:prstGeom prst="rect">
            <a:avLst/>
          </a:prstGeom>
        </p:spPr>
      </p:pic>
      <p:sp>
        <p:nvSpPr>
          <p:cNvPr id="43" name="TextBox 42"/>
          <p:cNvSpPr txBox="1"/>
          <p:nvPr/>
        </p:nvSpPr>
        <p:spPr>
          <a:xfrm>
            <a:off x="4437073" y="2618787"/>
            <a:ext cx="1672318"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a:t>
            </a:r>
            <a:r>
              <a:rPr lang="en-US" sz="1200" i="1" dirty="0" err="1">
                <a:solidFill>
                  <a:srgbClr val="FFFF00"/>
                </a:solidFill>
                <a:latin typeface="Arial" panose="020B0604020202020204" pitchFamily="34" charset="0"/>
                <a:cs typeface="Arial" panose="020B0604020202020204" pitchFamily="34" charset="0"/>
              </a:rPr>
              <a:t>sylvestris</a:t>
            </a:r>
            <a:r>
              <a:rPr lang="en-US" sz="1200" i="1" dirty="0">
                <a:solidFill>
                  <a:srgbClr val="FFFF00"/>
                </a:solidFill>
                <a:latin typeface="Arial" panose="020B0604020202020204" pitchFamily="34" charset="0"/>
                <a:cs typeface="Arial" panose="020B0604020202020204" pitchFamily="34" charset="0"/>
              </a:rPr>
              <a:t> 5</a:t>
            </a:r>
            <a:r>
              <a:rPr lang="en-US" sz="1200" dirty="0">
                <a:solidFill>
                  <a:srgbClr val="FFFF00"/>
                </a:solidFill>
                <a:latin typeface="Arial" panose="020B0604020202020204" pitchFamily="34" charset="0"/>
                <a:cs typeface="Arial" panose="020B0604020202020204" pitchFamily="34" charset="0"/>
              </a:rPr>
              <a:t> dpi</a:t>
            </a:r>
          </a:p>
        </p:txBody>
      </p:sp>
      <p:pic>
        <p:nvPicPr>
          <p:cNvPr id="44" name="Picture 43" descr="Nsylvestris.TNV.5dpi.JPG"/>
          <p:cNvPicPr>
            <a:picLocks noChangeAspect="1"/>
          </p:cNvPicPr>
          <p:nvPr/>
        </p:nvPicPr>
        <p:blipFill rotWithShape="1">
          <a:blip r:embed="rId7">
            <a:extLst>
              <a:ext uri="{28A0092B-C50C-407E-A947-70E740481C1C}">
                <a14:useLocalDpi xmlns:a14="http://schemas.microsoft.com/office/drawing/2010/main" val="0"/>
              </a:ext>
            </a:extLst>
          </a:blip>
          <a:srcRect l="26445" t="22215" r="59258" b="48023"/>
          <a:stretch/>
        </p:blipFill>
        <p:spPr>
          <a:xfrm rot="5400000">
            <a:off x="2745932" y="1287971"/>
            <a:ext cx="1271016" cy="1984248"/>
          </a:xfrm>
          <a:prstGeom prst="rect">
            <a:avLst/>
          </a:prstGeom>
        </p:spPr>
      </p:pic>
      <p:sp>
        <p:nvSpPr>
          <p:cNvPr id="45" name="TextBox 44"/>
          <p:cNvSpPr txBox="1"/>
          <p:nvPr/>
        </p:nvSpPr>
        <p:spPr>
          <a:xfrm>
            <a:off x="2452604" y="2652822"/>
            <a:ext cx="1902523"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a:t>
            </a:r>
            <a:r>
              <a:rPr lang="en-US" sz="1000" i="1" dirty="0" err="1">
                <a:solidFill>
                  <a:srgbClr val="FFFF00"/>
                </a:solidFill>
                <a:latin typeface="Arial" panose="020B0604020202020204" pitchFamily="34" charset="0"/>
                <a:cs typeface="Arial" panose="020B0604020202020204" pitchFamily="34" charset="0"/>
              </a:rPr>
              <a:t>sylvestris</a:t>
            </a:r>
            <a:r>
              <a:rPr lang="en-US" sz="1000" i="1" dirty="0">
                <a:solidFill>
                  <a:srgbClr val="FFFF00"/>
                </a:solidFill>
                <a:latin typeface="Arial" panose="020B0604020202020204" pitchFamily="34" charset="0"/>
                <a:cs typeface="Arial" panose="020B0604020202020204" pitchFamily="34" charset="0"/>
              </a:rPr>
              <a:t> </a:t>
            </a:r>
            <a:r>
              <a:rPr lang="en-US" sz="1000" dirty="0">
                <a:solidFill>
                  <a:srgbClr val="FFFF00"/>
                </a:solidFill>
                <a:latin typeface="Arial" panose="020B0604020202020204" pitchFamily="34" charset="0"/>
                <a:cs typeface="Arial" panose="020B0604020202020204" pitchFamily="34" charset="0"/>
              </a:rPr>
              <a:t>lesion detail</a:t>
            </a:r>
          </a:p>
        </p:txBody>
      </p:sp>
    </p:spTree>
    <p:extLst>
      <p:ext uri="{BB962C8B-B14F-4D97-AF65-F5344CB8AC3E}">
        <p14:creationId xmlns:p14="http://schemas.microsoft.com/office/powerpoint/2010/main" val="1955542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8"/>
          <p:cNvSpPr txBox="1">
            <a:spLocks noChangeArrowheads="1"/>
          </p:cNvSpPr>
          <p:nvPr/>
        </p:nvSpPr>
        <p:spPr bwMode="auto">
          <a:xfrm>
            <a:off x="417595" y="7804170"/>
            <a:ext cx="551333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b="1" dirty="0">
                <a:latin typeface="Times New Roman" panose="02020603050405020304" pitchFamily="18" charset="0"/>
                <a:cs typeface="Times New Roman" panose="02020603050405020304" pitchFamily="18" charset="0"/>
              </a:rPr>
              <a:t>Supplemental Figure 4. </a:t>
            </a:r>
            <a:r>
              <a:rPr lang="en-US" sz="1200" dirty="0">
                <a:latin typeface="Times New Roman" panose="02020603050405020304" pitchFamily="18" charset="0"/>
                <a:cs typeface="Times New Roman" panose="02020603050405020304" pitchFamily="18" charset="0"/>
              </a:rPr>
              <a:t>Response of </a:t>
            </a:r>
            <a:r>
              <a:rPr lang="en-US" sz="1200" i="1" dirty="0">
                <a:latin typeface="Times New Roman" panose="02020603050405020304" pitchFamily="18" charset="0"/>
                <a:cs typeface="Times New Roman" panose="02020603050405020304" pitchFamily="18" charset="0"/>
              </a:rPr>
              <a:t>Nicotiana </a:t>
            </a:r>
            <a:r>
              <a:rPr lang="en-US" sz="1200" dirty="0">
                <a:latin typeface="Times New Roman" panose="02020603050405020304" pitchFamily="18" charset="0"/>
                <a:cs typeface="Times New Roman" panose="02020603050405020304" pitchFamily="18" charset="0"/>
              </a:rPr>
              <a:t>species to TNVD</a:t>
            </a:r>
            <a:r>
              <a:rPr lang="en-US" sz="1200" baseline="30000" dirty="0">
                <a:latin typeface="Times New Roman" panose="02020603050405020304" pitchFamily="18" charset="0"/>
                <a:cs typeface="Times New Roman" panose="02020603050405020304" pitchFamily="18" charset="0"/>
              </a:rPr>
              <a:t>H</a:t>
            </a:r>
            <a:r>
              <a:rPr lang="en-US" sz="1200" dirty="0">
                <a:latin typeface="Times New Roman" panose="02020603050405020304" pitchFamily="18" charset="0"/>
                <a:cs typeface="Times New Roman" panose="02020603050405020304" pitchFamily="18" charset="0"/>
              </a:rPr>
              <a:t> virion inoculation. The photos in the right column are an expansion of a portion of the whole leaf photos on the left side columns to illustrate local lesions or systemic symptoms in greater detail.  </a:t>
            </a:r>
          </a:p>
        </p:txBody>
      </p:sp>
      <p:pic>
        <p:nvPicPr>
          <p:cNvPr id="2" name="Picture 1" descr="Nrustica.TNV.3dpi.JPG"/>
          <p:cNvPicPr>
            <a:picLocks noChangeAspect="1"/>
          </p:cNvPicPr>
          <p:nvPr/>
        </p:nvPicPr>
        <p:blipFill rotWithShape="1">
          <a:blip r:embed="rId2">
            <a:extLst>
              <a:ext uri="{28A0092B-C50C-407E-A947-70E740481C1C}">
                <a14:useLocalDpi xmlns:a14="http://schemas.microsoft.com/office/drawing/2010/main" val="0"/>
              </a:ext>
            </a:extLst>
          </a:blip>
          <a:srcRect l="-1" t="1876" r="1575" b="5145"/>
          <a:stretch/>
        </p:blipFill>
        <p:spPr>
          <a:xfrm rot="5400000">
            <a:off x="647583" y="811807"/>
            <a:ext cx="2487168" cy="1762208"/>
          </a:xfrm>
          <a:prstGeom prst="rect">
            <a:avLst/>
          </a:prstGeom>
        </p:spPr>
      </p:pic>
      <p:sp>
        <p:nvSpPr>
          <p:cNvPr id="29" name="TextBox 28"/>
          <p:cNvSpPr txBox="1"/>
          <p:nvPr/>
        </p:nvSpPr>
        <p:spPr>
          <a:xfrm>
            <a:off x="1272261" y="2681182"/>
            <a:ext cx="1521733" cy="2787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a:t>
            </a:r>
            <a:r>
              <a:rPr lang="en-US" sz="1200" i="1" dirty="0" err="1">
                <a:solidFill>
                  <a:srgbClr val="FFFF00"/>
                </a:solidFill>
                <a:latin typeface="Arial" panose="020B0604020202020204" pitchFamily="34" charset="0"/>
                <a:cs typeface="Arial" panose="020B0604020202020204" pitchFamily="34" charset="0"/>
              </a:rPr>
              <a:t>rustica</a:t>
            </a:r>
            <a:r>
              <a:rPr lang="en-US" sz="1200" i="1" dirty="0">
                <a:solidFill>
                  <a:srgbClr val="FFFF00"/>
                </a:solidFill>
                <a:latin typeface="Arial" panose="020B0604020202020204" pitchFamily="34" charset="0"/>
                <a:cs typeface="Arial" panose="020B0604020202020204" pitchFamily="34" charset="0"/>
              </a:rPr>
              <a:t> </a:t>
            </a:r>
            <a:r>
              <a:rPr lang="en-US" sz="1200" dirty="0">
                <a:solidFill>
                  <a:srgbClr val="FFFF00"/>
                </a:solidFill>
                <a:latin typeface="Arial" panose="020B0604020202020204" pitchFamily="34" charset="0"/>
                <a:cs typeface="Arial" panose="020B0604020202020204" pitchFamily="34" charset="0"/>
              </a:rPr>
              <a:t>3 dpi</a:t>
            </a:r>
          </a:p>
        </p:txBody>
      </p:sp>
      <p:pic>
        <p:nvPicPr>
          <p:cNvPr id="3" name="Picture 2" descr="Nbenth.TNV.3dpi.JPG"/>
          <p:cNvPicPr>
            <a:picLocks noChangeAspect="1"/>
          </p:cNvPicPr>
          <p:nvPr/>
        </p:nvPicPr>
        <p:blipFill rotWithShape="1">
          <a:blip r:embed="rId3">
            <a:extLst>
              <a:ext uri="{28A0092B-C50C-407E-A947-70E740481C1C}">
                <a14:useLocalDpi xmlns:a14="http://schemas.microsoft.com/office/drawing/2010/main" val="0"/>
              </a:ext>
            </a:extLst>
          </a:blip>
          <a:srcRect l="18667" t="7101" r="23998" b="21251"/>
          <a:stretch/>
        </p:blipFill>
        <p:spPr>
          <a:xfrm rot="5400000">
            <a:off x="950904" y="3058216"/>
            <a:ext cx="1884329" cy="1766011"/>
          </a:xfrm>
          <a:prstGeom prst="rect">
            <a:avLst/>
          </a:prstGeom>
        </p:spPr>
      </p:pic>
      <p:pic>
        <p:nvPicPr>
          <p:cNvPr id="30" name="Picture 29" descr="Nbenth.TNV.5dpi.Sys.JPG"/>
          <p:cNvPicPr>
            <a:picLocks noChangeAspect="1"/>
          </p:cNvPicPr>
          <p:nvPr/>
        </p:nvPicPr>
        <p:blipFill rotWithShape="1">
          <a:blip r:embed="rId4">
            <a:extLst>
              <a:ext uri="{28A0092B-C50C-407E-A947-70E740481C1C}">
                <a14:useLocalDpi xmlns:a14="http://schemas.microsoft.com/office/drawing/2010/main" val="0"/>
              </a:ext>
            </a:extLst>
          </a:blip>
          <a:srcRect l="52212" t="74" r="4396" b="8255"/>
          <a:stretch/>
        </p:blipFill>
        <p:spPr>
          <a:xfrm>
            <a:off x="1010063" y="4936163"/>
            <a:ext cx="1761349" cy="2790930"/>
          </a:xfrm>
          <a:prstGeom prst="rect">
            <a:avLst/>
          </a:prstGeom>
        </p:spPr>
      </p:pic>
      <p:pic>
        <p:nvPicPr>
          <p:cNvPr id="31" name="Picture 30" descr="Nrustica.TNV.3dpi.JPG"/>
          <p:cNvPicPr>
            <a:picLocks noChangeAspect="1"/>
          </p:cNvPicPr>
          <p:nvPr/>
        </p:nvPicPr>
        <p:blipFill rotWithShape="1">
          <a:blip r:embed="rId2">
            <a:extLst>
              <a:ext uri="{28A0092B-C50C-407E-A947-70E740481C1C}">
                <a14:useLocalDpi xmlns:a14="http://schemas.microsoft.com/office/drawing/2010/main" val="0"/>
              </a:ext>
            </a:extLst>
          </a:blip>
          <a:srcRect l="-76" t="26421" r="61501" b="29502"/>
          <a:stretch/>
        </p:blipFill>
        <p:spPr>
          <a:xfrm rot="5400000">
            <a:off x="2653343" y="623064"/>
            <a:ext cx="2496312" cy="2139696"/>
          </a:xfrm>
          <a:prstGeom prst="rect">
            <a:avLst/>
          </a:prstGeom>
        </p:spPr>
      </p:pic>
      <p:sp>
        <p:nvSpPr>
          <p:cNvPr id="32" name="TextBox 31"/>
          <p:cNvSpPr txBox="1"/>
          <p:nvPr/>
        </p:nvSpPr>
        <p:spPr>
          <a:xfrm>
            <a:off x="3068824" y="2701591"/>
            <a:ext cx="1902523"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a:t>
            </a:r>
            <a:r>
              <a:rPr lang="en-US" sz="1000" i="1" dirty="0" err="1">
                <a:solidFill>
                  <a:srgbClr val="FFFF00"/>
                </a:solidFill>
                <a:latin typeface="Arial" panose="020B0604020202020204" pitchFamily="34" charset="0"/>
                <a:cs typeface="Arial" panose="020B0604020202020204" pitchFamily="34" charset="0"/>
              </a:rPr>
              <a:t>rustica</a:t>
            </a:r>
            <a:r>
              <a:rPr lang="en-US" sz="1000" dirty="0">
                <a:solidFill>
                  <a:srgbClr val="FFFF00"/>
                </a:solidFill>
                <a:latin typeface="Arial" panose="020B0604020202020204" pitchFamily="34" charset="0"/>
                <a:cs typeface="Arial" panose="020B0604020202020204" pitchFamily="34" charset="0"/>
              </a:rPr>
              <a:t> lesion detail</a:t>
            </a:r>
          </a:p>
        </p:txBody>
      </p:sp>
      <p:pic>
        <p:nvPicPr>
          <p:cNvPr id="33" name="Picture 32" descr="Nbenth.TNV.3dpi.JPG"/>
          <p:cNvPicPr>
            <a:picLocks noChangeAspect="1"/>
          </p:cNvPicPr>
          <p:nvPr/>
        </p:nvPicPr>
        <p:blipFill rotWithShape="1">
          <a:blip r:embed="rId3">
            <a:extLst>
              <a:ext uri="{28A0092B-C50C-407E-A947-70E740481C1C}">
                <a14:useLocalDpi xmlns:a14="http://schemas.microsoft.com/office/drawing/2010/main" val="0"/>
              </a:ext>
            </a:extLst>
          </a:blip>
          <a:srcRect l="47575" t="44349" r="31234" b="23399"/>
          <a:stretch/>
        </p:blipFill>
        <p:spPr>
          <a:xfrm rot="5400000">
            <a:off x="2975763" y="2872488"/>
            <a:ext cx="1874520" cy="2139696"/>
          </a:xfrm>
          <a:prstGeom prst="rect">
            <a:avLst/>
          </a:prstGeom>
        </p:spPr>
      </p:pic>
      <p:sp>
        <p:nvSpPr>
          <p:cNvPr id="34" name="TextBox 33"/>
          <p:cNvSpPr txBox="1"/>
          <p:nvPr/>
        </p:nvSpPr>
        <p:spPr>
          <a:xfrm>
            <a:off x="1029905" y="4639320"/>
            <a:ext cx="1821588" cy="276999"/>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benthamiana </a:t>
            </a:r>
            <a:r>
              <a:rPr lang="en-US" sz="1200" dirty="0">
                <a:solidFill>
                  <a:srgbClr val="FFFF00"/>
                </a:solidFill>
                <a:latin typeface="Arial" panose="020B0604020202020204" pitchFamily="34" charset="0"/>
                <a:cs typeface="Arial" panose="020B0604020202020204" pitchFamily="34" charset="0"/>
              </a:rPr>
              <a:t>3 dpi</a:t>
            </a:r>
          </a:p>
        </p:txBody>
      </p:sp>
      <p:sp>
        <p:nvSpPr>
          <p:cNvPr id="35" name="TextBox 34"/>
          <p:cNvSpPr txBox="1"/>
          <p:nvPr/>
        </p:nvSpPr>
        <p:spPr>
          <a:xfrm>
            <a:off x="2854699" y="4620041"/>
            <a:ext cx="2128172" cy="246221"/>
          </a:xfrm>
          <a:prstGeom prst="rect">
            <a:avLst/>
          </a:prstGeom>
          <a:noFill/>
        </p:spPr>
        <p:txBody>
          <a:bodyPr wrap="square" rtlCol="0">
            <a:spAutoFit/>
          </a:bodyPr>
          <a:lstStyle/>
          <a:p>
            <a:r>
              <a:rPr lang="en-US" sz="1000" i="1" dirty="0">
                <a:solidFill>
                  <a:srgbClr val="FFFF00"/>
                </a:solidFill>
                <a:latin typeface="Arial" panose="020B0604020202020204" pitchFamily="34" charset="0"/>
                <a:cs typeface="Arial" panose="020B0604020202020204" pitchFamily="34" charset="0"/>
              </a:rPr>
              <a:t>N. benthamiana </a:t>
            </a:r>
            <a:r>
              <a:rPr lang="en-US" sz="1000" dirty="0">
                <a:solidFill>
                  <a:srgbClr val="FFFF00"/>
                </a:solidFill>
                <a:latin typeface="Arial" panose="020B0604020202020204" pitchFamily="34" charset="0"/>
                <a:cs typeface="Arial" panose="020B0604020202020204" pitchFamily="34" charset="0"/>
              </a:rPr>
              <a:t>lesion detail</a:t>
            </a:r>
          </a:p>
        </p:txBody>
      </p:sp>
      <p:pic>
        <p:nvPicPr>
          <p:cNvPr id="36" name="Picture 35" descr="Nbenth.TNV.5dpi.Sys.JPG"/>
          <p:cNvPicPr>
            <a:picLocks noChangeAspect="1"/>
          </p:cNvPicPr>
          <p:nvPr/>
        </p:nvPicPr>
        <p:blipFill rotWithShape="1">
          <a:blip r:embed="rId4">
            <a:extLst>
              <a:ext uri="{28A0092B-C50C-407E-A947-70E740481C1C}">
                <a14:useLocalDpi xmlns:a14="http://schemas.microsoft.com/office/drawing/2010/main" val="0"/>
              </a:ext>
            </a:extLst>
          </a:blip>
          <a:srcRect l="52162" t="74" r="22031" b="55412"/>
          <a:stretch/>
        </p:blipFill>
        <p:spPr>
          <a:xfrm>
            <a:off x="2845112" y="4937023"/>
            <a:ext cx="2148840" cy="2779776"/>
          </a:xfrm>
          <a:prstGeom prst="rect">
            <a:avLst/>
          </a:prstGeom>
        </p:spPr>
      </p:pic>
      <p:sp>
        <p:nvSpPr>
          <p:cNvPr id="37" name="TextBox 36"/>
          <p:cNvSpPr txBox="1"/>
          <p:nvPr/>
        </p:nvSpPr>
        <p:spPr>
          <a:xfrm>
            <a:off x="1013573" y="7292982"/>
            <a:ext cx="1821588" cy="461665"/>
          </a:xfrm>
          <a:prstGeom prst="rect">
            <a:avLst/>
          </a:prstGeom>
          <a:noFill/>
        </p:spPr>
        <p:txBody>
          <a:bodyPr wrap="square" rtlCol="0">
            <a:spAutoFit/>
          </a:bodyPr>
          <a:lstStyle/>
          <a:p>
            <a:r>
              <a:rPr lang="en-US" sz="1200" i="1" dirty="0">
                <a:solidFill>
                  <a:srgbClr val="FFFF00"/>
                </a:solidFill>
                <a:latin typeface="Arial" panose="020B0604020202020204" pitchFamily="34" charset="0"/>
                <a:cs typeface="Arial" panose="020B0604020202020204" pitchFamily="34" charset="0"/>
              </a:rPr>
              <a:t>N. benthamiana </a:t>
            </a:r>
            <a:r>
              <a:rPr lang="en-US" sz="1200" dirty="0">
                <a:solidFill>
                  <a:srgbClr val="FFFF00"/>
                </a:solidFill>
                <a:latin typeface="Arial" panose="020B0604020202020204" pitchFamily="34" charset="0"/>
                <a:cs typeface="Arial" panose="020B0604020202020204" pitchFamily="34" charset="0"/>
              </a:rPr>
              <a:t>5 dpi,</a:t>
            </a:r>
          </a:p>
          <a:p>
            <a:r>
              <a:rPr lang="en-US" sz="1200" dirty="0">
                <a:solidFill>
                  <a:srgbClr val="FFFF00"/>
                </a:solidFill>
                <a:latin typeface="Arial" panose="020B0604020202020204" pitchFamily="34" charset="0"/>
                <a:cs typeface="Arial" panose="020B0604020202020204" pitchFamily="34" charset="0"/>
              </a:rPr>
              <a:t>systemic symptoms</a:t>
            </a:r>
          </a:p>
        </p:txBody>
      </p:sp>
      <p:sp>
        <p:nvSpPr>
          <p:cNvPr id="38" name="TextBox 37"/>
          <p:cNvSpPr txBox="1"/>
          <p:nvPr/>
        </p:nvSpPr>
        <p:spPr>
          <a:xfrm>
            <a:off x="2843175" y="7336284"/>
            <a:ext cx="2128172" cy="400110"/>
          </a:xfrm>
          <a:prstGeom prst="rect">
            <a:avLst/>
          </a:prstGeom>
          <a:noFill/>
        </p:spPr>
        <p:txBody>
          <a:bodyPr wrap="square" rtlCol="0">
            <a:spAutoFit/>
          </a:bodyPr>
          <a:lstStyle/>
          <a:p>
            <a:pPr algn="ctr"/>
            <a:r>
              <a:rPr lang="en-US" sz="1000" i="1" dirty="0">
                <a:solidFill>
                  <a:srgbClr val="FFFF00"/>
                </a:solidFill>
                <a:latin typeface="Arial" panose="020B0604020202020204" pitchFamily="34" charset="0"/>
                <a:cs typeface="Arial" panose="020B0604020202020204" pitchFamily="34" charset="0"/>
              </a:rPr>
              <a:t>N. benthamiana </a:t>
            </a:r>
            <a:r>
              <a:rPr lang="en-US" sz="1000" dirty="0">
                <a:solidFill>
                  <a:srgbClr val="FFFF00"/>
                </a:solidFill>
                <a:latin typeface="Arial" panose="020B0604020202020204" pitchFamily="34" charset="0"/>
                <a:cs typeface="Arial" panose="020B0604020202020204" pitchFamily="34" charset="0"/>
              </a:rPr>
              <a:t>systemic symptom detail</a:t>
            </a:r>
          </a:p>
        </p:txBody>
      </p:sp>
    </p:spTree>
    <p:extLst>
      <p:ext uri="{BB962C8B-B14F-4D97-AF65-F5344CB8AC3E}">
        <p14:creationId xmlns:p14="http://schemas.microsoft.com/office/powerpoint/2010/main" val="1046701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MAADK7\Desktop\Dissertation\Excluded from Dissertation\TNV Paper\MNSV &amp; MNeSV\IMG_2166.JPG">
            <a:extLst>
              <a:ext uri="{FF2B5EF4-FFF2-40B4-BE49-F238E27FC236}">
                <a16:creationId xmlns:a16="http://schemas.microsoft.com/office/drawing/2014/main" id="{02AD07B6-FE43-FC41-B80B-E80298F17138}"/>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895" t="26656" r="1475" b="10302"/>
          <a:stretch/>
        </p:blipFill>
        <p:spPr bwMode="auto">
          <a:xfrm rot="5400000">
            <a:off x="714904" y="1635760"/>
            <a:ext cx="2926080" cy="173736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DA9DEC9-4970-414A-B4DE-26380F4A307A}"/>
              </a:ext>
            </a:extLst>
          </p:cNvPr>
          <p:cNvSpPr txBox="1"/>
          <p:nvPr/>
        </p:nvSpPr>
        <p:spPr>
          <a:xfrm>
            <a:off x="2023978" y="1585402"/>
            <a:ext cx="767997" cy="276999"/>
          </a:xfrm>
          <a:prstGeom prst="rect">
            <a:avLst/>
          </a:prstGeom>
          <a:noFill/>
        </p:spPr>
        <p:txBody>
          <a:bodyPr wrap="square" lIns="0" rIns="0" rtlCol="0">
            <a:spAutoFit/>
          </a:bodyPr>
          <a:lstStyle/>
          <a:p>
            <a:r>
              <a:rPr lang="en-US" sz="1200" dirty="0" err="1">
                <a:solidFill>
                  <a:srgbClr val="FFFF00"/>
                </a:solidFill>
                <a:latin typeface="Arial" panose="020B0604020202020204" pitchFamily="34" charset="0"/>
                <a:cs typeface="Arial" panose="020B0604020202020204" pitchFamily="34" charset="0"/>
              </a:rPr>
              <a:t>pTNV</a:t>
            </a:r>
            <a:r>
              <a:rPr lang="en-US" sz="1200" dirty="0">
                <a:solidFill>
                  <a:srgbClr val="FFFF00"/>
                </a:solidFill>
                <a:latin typeface="Arial" panose="020B0604020202020204" pitchFamily="34" charset="0"/>
                <a:cs typeface="Arial" panose="020B0604020202020204" pitchFamily="34" charset="0"/>
              </a:rPr>
              <a:t>-CP</a:t>
            </a:r>
          </a:p>
        </p:txBody>
      </p:sp>
      <p:sp>
        <p:nvSpPr>
          <p:cNvPr id="6" name="TextBox 5">
            <a:extLst>
              <a:ext uri="{FF2B5EF4-FFF2-40B4-BE49-F238E27FC236}">
                <a16:creationId xmlns:a16="http://schemas.microsoft.com/office/drawing/2014/main" id="{8A0ABC31-2078-9243-BE3A-1E8738883E55}"/>
              </a:ext>
            </a:extLst>
          </p:cNvPr>
          <p:cNvSpPr txBox="1"/>
          <p:nvPr/>
        </p:nvSpPr>
        <p:spPr>
          <a:xfrm>
            <a:off x="2159557" y="3538970"/>
            <a:ext cx="767997" cy="276999"/>
          </a:xfrm>
          <a:prstGeom prst="rect">
            <a:avLst/>
          </a:prstGeom>
          <a:noFill/>
        </p:spPr>
        <p:txBody>
          <a:bodyPr wrap="square" lIns="0" rIns="0" rtlCol="0">
            <a:spAutoFit/>
          </a:bodyPr>
          <a:lstStyle/>
          <a:p>
            <a:r>
              <a:rPr lang="en-US" sz="1200" dirty="0" err="1">
                <a:solidFill>
                  <a:srgbClr val="FFFF00"/>
                </a:solidFill>
                <a:latin typeface="Arial" panose="020B0604020202020204" pitchFamily="34" charset="0"/>
                <a:cs typeface="Arial" panose="020B0604020202020204" pitchFamily="34" charset="0"/>
              </a:rPr>
              <a:t>pTCV</a:t>
            </a:r>
            <a:r>
              <a:rPr lang="en-US" sz="1200" dirty="0">
                <a:solidFill>
                  <a:srgbClr val="FFFF00"/>
                </a:solidFill>
                <a:latin typeface="Arial" panose="020B0604020202020204" pitchFamily="34" charset="0"/>
                <a:cs typeface="Arial" panose="020B0604020202020204" pitchFamily="34" charset="0"/>
              </a:rPr>
              <a:t>-CP </a:t>
            </a:r>
          </a:p>
        </p:txBody>
      </p:sp>
      <p:sp>
        <p:nvSpPr>
          <p:cNvPr id="7" name="TextBox 6">
            <a:extLst>
              <a:ext uri="{FF2B5EF4-FFF2-40B4-BE49-F238E27FC236}">
                <a16:creationId xmlns:a16="http://schemas.microsoft.com/office/drawing/2014/main" id="{43FBDC10-8651-EE49-899A-195F5EE81CD3}"/>
              </a:ext>
            </a:extLst>
          </p:cNvPr>
          <p:cNvSpPr txBox="1"/>
          <p:nvPr/>
        </p:nvSpPr>
        <p:spPr>
          <a:xfrm>
            <a:off x="1321911" y="1873242"/>
            <a:ext cx="902552" cy="276999"/>
          </a:xfrm>
          <a:prstGeom prst="rect">
            <a:avLst/>
          </a:prstGeom>
          <a:noFill/>
        </p:spPr>
        <p:txBody>
          <a:bodyPr wrap="square" lIns="0" rIns="0" rtlCol="0">
            <a:spAutoFit/>
          </a:bodyPr>
          <a:lstStyle/>
          <a:p>
            <a:r>
              <a:rPr lang="en-US" sz="1200" dirty="0" err="1">
                <a:solidFill>
                  <a:srgbClr val="FFFF00"/>
                </a:solidFill>
                <a:latin typeface="Arial" panose="020B0604020202020204" pitchFamily="34" charset="0"/>
                <a:cs typeface="Arial" panose="020B0604020202020204" pitchFamily="34" charset="0"/>
              </a:rPr>
              <a:t>pMNeSV</a:t>
            </a:r>
            <a:r>
              <a:rPr lang="en-US" sz="1200" dirty="0">
                <a:solidFill>
                  <a:srgbClr val="FFFF00"/>
                </a:solidFill>
                <a:latin typeface="Arial" panose="020B0604020202020204" pitchFamily="34" charset="0"/>
                <a:cs typeface="Arial" panose="020B0604020202020204" pitchFamily="34" charset="0"/>
              </a:rPr>
              <a:t>-CP</a:t>
            </a:r>
          </a:p>
        </p:txBody>
      </p:sp>
      <p:sp>
        <p:nvSpPr>
          <p:cNvPr id="9" name="Oval 8">
            <a:extLst>
              <a:ext uri="{FF2B5EF4-FFF2-40B4-BE49-F238E27FC236}">
                <a16:creationId xmlns:a16="http://schemas.microsoft.com/office/drawing/2014/main" id="{EC63363A-5BDE-594C-86C5-59EBB2E33097}"/>
              </a:ext>
            </a:extLst>
          </p:cNvPr>
          <p:cNvSpPr/>
          <p:nvPr/>
        </p:nvSpPr>
        <p:spPr>
          <a:xfrm rot="19540258">
            <a:off x="2160464" y="3126874"/>
            <a:ext cx="727821" cy="3640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0" name="Picture 2" descr="C:\Users\MAADK7\Desktop\Dissertation\Excluded from Dissertation\TNV Paper\MNSV &amp; MNeSV\IMG_2158.JPG">
            <a:extLst>
              <a:ext uri="{FF2B5EF4-FFF2-40B4-BE49-F238E27FC236}">
                <a16:creationId xmlns:a16="http://schemas.microsoft.com/office/drawing/2014/main" id="{9B30B048-3E63-614C-936D-A513717E42D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571" t="19329" r="2052" b="3169"/>
          <a:stretch/>
        </p:blipFill>
        <p:spPr bwMode="auto">
          <a:xfrm rot="5400000">
            <a:off x="2636802" y="1498252"/>
            <a:ext cx="2936904" cy="20232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F6C08D3B-01E5-1D49-B86A-2051B10CA299}"/>
              </a:ext>
            </a:extLst>
          </p:cNvPr>
          <p:cNvSpPr txBox="1"/>
          <p:nvPr/>
        </p:nvSpPr>
        <p:spPr>
          <a:xfrm>
            <a:off x="3931051" y="1785902"/>
            <a:ext cx="1066800" cy="276999"/>
          </a:xfrm>
          <a:prstGeom prst="rect">
            <a:avLst/>
          </a:prstGeom>
          <a:noFill/>
        </p:spPr>
        <p:txBody>
          <a:bodyPr wrap="square" lIns="0" rIns="0" rtlCol="0">
            <a:spAutoFit/>
          </a:bodyPr>
          <a:lstStyle/>
          <a:p>
            <a:r>
              <a:rPr lang="en-US" sz="1200" dirty="0" err="1">
                <a:solidFill>
                  <a:srgbClr val="FFFF00"/>
                </a:solidFill>
                <a:latin typeface="Arial" panose="020B0604020202020204" pitchFamily="34" charset="0"/>
                <a:cs typeface="Arial" panose="020B0604020202020204" pitchFamily="34" charset="0"/>
              </a:rPr>
              <a:t>pTNV</a:t>
            </a:r>
            <a:r>
              <a:rPr lang="en-US" sz="1200" dirty="0">
                <a:solidFill>
                  <a:srgbClr val="FFFF00"/>
                </a:solidFill>
                <a:latin typeface="Arial" panose="020B0604020202020204" pitchFamily="34" charset="0"/>
                <a:cs typeface="Arial" panose="020B0604020202020204" pitchFamily="34" charset="0"/>
              </a:rPr>
              <a:t>-CP </a:t>
            </a:r>
          </a:p>
        </p:txBody>
      </p:sp>
      <p:sp>
        <p:nvSpPr>
          <p:cNvPr id="12" name="TextBox 11">
            <a:extLst>
              <a:ext uri="{FF2B5EF4-FFF2-40B4-BE49-F238E27FC236}">
                <a16:creationId xmlns:a16="http://schemas.microsoft.com/office/drawing/2014/main" id="{E37618A8-BC85-174A-9AE9-E5AC294161D8}"/>
              </a:ext>
            </a:extLst>
          </p:cNvPr>
          <p:cNvSpPr txBox="1"/>
          <p:nvPr/>
        </p:nvSpPr>
        <p:spPr>
          <a:xfrm>
            <a:off x="4215790" y="3602148"/>
            <a:ext cx="1066800" cy="276999"/>
          </a:xfrm>
          <a:prstGeom prst="rect">
            <a:avLst/>
          </a:prstGeom>
          <a:noFill/>
        </p:spPr>
        <p:txBody>
          <a:bodyPr wrap="square" lIns="0" rIns="0" rtlCol="0">
            <a:spAutoFit/>
          </a:bodyPr>
          <a:lstStyle/>
          <a:p>
            <a:r>
              <a:rPr lang="en-US" sz="1200" dirty="0" err="1">
                <a:solidFill>
                  <a:srgbClr val="FFFF00"/>
                </a:solidFill>
                <a:latin typeface="Arial" panose="020B0604020202020204" pitchFamily="34" charset="0"/>
                <a:cs typeface="Arial" panose="020B0604020202020204" pitchFamily="34" charset="0"/>
              </a:rPr>
              <a:t>pTCV</a:t>
            </a:r>
            <a:r>
              <a:rPr lang="en-US" sz="1200" dirty="0">
                <a:solidFill>
                  <a:srgbClr val="FFFF00"/>
                </a:solidFill>
                <a:latin typeface="Arial" panose="020B0604020202020204" pitchFamily="34" charset="0"/>
                <a:cs typeface="Arial" panose="020B0604020202020204" pitchFamily="34" charset="0"/>
              </a:rPr>
              <a:t>-CP </a:t>
            </a:r>
          </a:p>
        </p:txBody>
      </p:sp>
      <p:sp>
        <p:nvSpPr>
          <p:cNvPr id="13" name="TextBox 12">
            <a:extLst>
              <a:ext uri="{FF2B5EF4-FFF2-40B4-BE49-F238E27FC236}">
                <a16:creationId xmlns:a16="http://schemas.microsoft.com/office/drawing/2014/main" id="{E4D343DD-50EF-1C48-B59C-C92011213B96}"/>
              </a:ext>
            </a:extLst>
          </p:cNvPr>
          <p:cNvSpPr txBox="1"/>
          <p:nvPr/>
        </p:nvSpPr>
        <p:spPr>
          <a:xfrm>
            <a:off x="3291201" y="2343096"/>
            <a:ext cx="914401" cy="276999"/>
          </a:xfrm>
          <a:prstGeom prst="rect">
            <a:avLst/>
          </a:prstGeom>
          <a:noFill/>
        </p:spPr>
        <p:txBody>
          <a:bodyPr wrap="square" lIns="0" rIns="0" rtlCol="0">
            <a:spAutoFit/>
          </a:bodyPr>
          <a:lstStyle/>
          <a:p>
            <a:r>
              <a:rPr lang="en-US" sz="1200" dirty="0" err="1">
                <a:solidFill>
                  <a:srgbClr val="FFFF00"/>
                </a:solidFill>
                <a:latin typeface="Arial" panose="020B0604020202020204" pitchFamily="34" charset="0"/>
                <a:cs typeface="Arial" panose="020B0604020202020204" pitchFamily="34" charset="0"/>
              </a:rPr>
              <a:t>pMNSV</a:t>
            </a:r>
            <a:r>
              <a:rPr lang="en-US" sz="1200" dirty="0">
                <a:solidFill>
                  <a:srgbClr val="FFFF00"/>
                </a:solidFill>
                <a:latin typeface="Arial" panose="020B0604020202020204" pitchFamily="34" charset="0"/>
                <a:cs typeface="Arial" panose="020B0604020202020204" pitchFamily="34" charset="0"/>
              </a:rPr>
              <a:t>-CP</a:t>
            </a:r>
          </a:p>
        </p:txBody>
      </p:sp>
      <p:sp>
        <p:nvSpPr>
          <p:cNvPr id="14" name="TextBox 13">
            <a:extLst>
              <a:ext uri="{FF2B5EF4-FFF2-40B4-BE49-F238E27FC236}">
                <a16:creationId xmlns:a16="http://schemas.microsoft.com/office/drawing/2014/main" id="{C8BB62B6-5A06-874D-98C9-89E34B30DAD2}"/>
              </a:ext>
            </a:extLst>
          </p:cNvPr>
          <p:cNvSpPr txBox="1"/>
          <p:nvPr/>
        </p:nvSpPr>
        <p:spPr>
          <a:xfrm>
            <a:off x="515269" y="6967991"/>
            <a:ext cx="6283463" cy="1015663"/>
          </a:xfrm>
          <a:prstGeom prst="rect">
            <a:avLst/>
          </a:prstGeom>
          <a:noFill/>
        </p:spPr>
        <p:txBody>
          <a:bodyPr wrap="square" rtlCol="0">
            <a:spAutoFit/>
          </a:bodyPr>
          <a:lstStyle/>
          <a:p>
            <a:r>
              <a:rPr lang="en-US" sz="1200" b="1" dirty="0">
                <a:latin typeface="Times New Roman"/>
                <a:cs typeface="Times New Roman"/>
              </a:rPr>
              <a:t>Supplemental Fig. 5. </a:t>
            </a:r>
            <a:r>
              <a:rPr lang="en-US" sz="1200" dirty="0">
                <a:latin typeface="Times New Roman"/>
                <a:cs typeface="Times New Roman"/>
              </a:rPr>
              <a:t>Evaluation of selected </a:t>
            </a:r>
            <a:r>
              <a:rPr lang="en-US" sz="1200" dirty="0" err="1">
                <a:latin typeface="Times New Roman"/>
                <a:cs typeface="Times New Roman"/>
              </a:rPr>
              <a:t>tombusvirid</a:t>
            </a:r>
            <a:r>
              <a:rPr lang="en-US" sz="1200" dirty="0">
                <a:latin typeface="Times New Roman"/>
                <a:cs typeface="Times New Roman"/>
              </a:rPr>
              <a:t> CPs for elicitation of necrosis in </a:t>
            </a:r>
            <a:r>
              <a:rPr lang="en-US" sz="1200" i="1" dirty="0">
                <a:latin typeface="Times New Roman"/>
                <a:cs typeface="Times New Roman"/>
              </a:rPr>
              <a:t>N. </a:t>
            </a:r>
            <a:r>
              <a:rPr lang="en-US" sz="1200" i="1" dirty="0" err="1">
                <a:latin typeface="Times New Roman"/>
                <a:cs typeface="Times New Roman"/>
              </a:rPr>
              <a:t>langsdorffii</a:t>
            </a:r>
            <a:r>
              <a:rPr lang="en-US" sz="1200" dirty="0">
                <a:latin typeface="Times New Roman"/>
                <a:cs typeface="Times New Roman"/>
              </a:rPr>
              <a:t>. </a:t>
            </a:r>
            <a:r>
              <a:rPr lang="en-US" sz="1200" dirty="0" err="1">
                <a:latin typeface="Times New Roman"/>
                <a:cs typeface="Times New Roman"/>
              </a:rPr>
              <a:t>pTNV</a:t>
            </a:r>
            <a:r>
              <a:rPr lang="en-US" sz="1200" dirty="0">
                <a:latin typeface="Times New Roman"/>
                <a:cs typeface="Times New Roman"/>
              </a:rPr>
              <a:t>-CP  and </a:t>
            </a:r>
            <a:r>
              <a:rPr lang="en-US" sz="1200" dirty="0" err="1">
                <a:latin typeface="Times New Roman"/>
                <a:cs typeface="Times New Roman"/>
              </a:rPr>
              <a:t>pTCV</a:t>
            </a:r>
            <a:r>
              <a:rPr lang="en-US" sz="1200" dirty="0">
                <a:latin typeface="Times New Roman"/>
                <a:cs typeface="Times New Roman"/>
              </a:rPr>
              <a:t>-CP were agroinfiltrated into every leaf as positive and negative controls, respectively. Red circles illustrate zones of infiltration for constructs that did not elicit necrosis.  Photos for A. </a:t>
            </a:r>
            <a:r>
              <a:rPr lang="en-US" sz="1200" dirty="0" err="1">
                <a:latin typeface="Times New Roman"/>
                <a:cs typeface="Times New Roman"/>
              </a:rPr>
              <a:t>pMNeSV</a:t>
            </a:r>
            <a:r>
              <a:rPr lang="en-US" sz="1200" dirty="0">
                <a:latin typeface="Times New Roman"/>
                <a:cs typeface="Times New Roman"/>
              </a:rPr>
              <a:t>-CP and B. </a:t>
            </a:r>
            <a:r>
              <a:rPr lang="en-US" sz="1200" dirty="0" err="1">
                <a:latin typeface="Times New Roman"/>
                <a:cs typeface="Times New Roman"/>
              </a:rPr>
              <a:t>pMSNV</a:t>
            </a:r>
            <a:r>
              <a:rPr lang="en-US" sz="1200" dirty="0">
                <a:latin typeface="Times New Roman"/>
                <a:cs typeface="Times New Roman"/>
              </a:rPr>
              <a:t>-CP were taken at 3 </a:t>
            </a:r>
            <a:r>
              <a:rPr lang="en-US" sz="1200" dirty="0" err="1">
                <a:latin typeface="Times New Roman"/>
                <a:cs typeface="Times New Roman"/>
              </a:rPr>
              <a:t>dai</a:t>
            </a:r>
            <a:r>
              <a:rPr lang="en-US" sz="1200" dirty="0">
                <a:latin typeface="Times New Roman"/>
                <a:cs typeface="Times New Roman"/>
              </a:rPr>
              <a:t>, whereas photos for C. </a:t>
            </a:r>
            <a:r>
              <a:rPr lang="en-US" sz="1200" dirty="0" err="1">
                <a:latin typeface="Times New Roman"/>
                <a:cs typeface="Times New Roman"/>
              </a:rPr>
              <a:t>pPFBV</a:t>
            </a:r>
            <a:r>
              <a:rPr lang="en-US" sz="1200" dirty="0">
                <a:latin typeface="Times New Roman"/>
                <a:cs typeface="Times New Roman"/>
              </a:rPr>
              <a:t>-CP and D. </a:t>
            </a:r>
            <a:r>
              <a:rPr lang="en-US" sz="1200" dirty="0" err="1">
                <a:latin typeface="Times New Roman"/>
                <a:cs typeface="Times New Roman"/>
              </a:rPr>
              <a:t>pPLPV</a:t>
            </a:r>
            <a:r>
              <a:rPr lang="en-US" sz="1200" dirty="0">
                <a:latin typeface="Times New Roman"/>
                <a:cs typeface="Times New Roman"/>
              </a:rPr>
              <a:t>-CP were taken at 2 </a:t>
            </a:r>
            <a:r>
              <a:rPr lang="en-US" sz="1200" dirty="0" err="1">
                <a:latin typeface="Times New Roman"/>
                <a:cs typeface="Times New Roman"/>
              </a:rPr>
              <a:t>dai</a:t>
            </a:r>
            <a:r>
              <a:rPr lang="en-US" sz="1200" dirty="0">
                <a:latin typeface="Times New Roman"/>
                <a:cs typeface="Times New Roman"/>
              </a:rPr>
              <a:t>.</a:t>
            </a:r>
          </a:p>
        </p:txBody>
      </p:sp>
      <p:sp>
        <p:nvSpPr>
          <p:cNvPr id="15" name="TextBox 14">
            <a:extLst>
              <a:ext uri="{FF2B5EF4-FFF2-40B4-BE49-F238E27FC236}">
                <a16:creationId xmlns:a16="http://schemas.microsoft.com/office/drawing/2014/main" id="{DA27D449-AACE-204F-AABC-E28BDA02B9C7}"/>
              </a:ext>
            </a:extLst>
          </p:cNvPr>
          <p:cNvSpPr txBox="1"/>
          <p:nvPr/>
        </p:nvSpPr>
        <p:spPr>
          <a:xfrm>
            <a:off x="1309264" y="1063940"/>
            <a:ext cx="355600" cy="307777"/>
          </a:xfrm>
          <a:prstGeom prst="rect">
            <a:avLst/>
          </a:prstGeom>
          <a:noFill/>
        </p:spPr>
        <p:txBody>
          <a:bodyPr wrap="square" rtlCol="0">
            <a:spAutoFit/>
          </a:bodyPr>
          <a:lstStyle/>
          <a:p>
            <a:r>
              <a:rPr lang="en-US" sz="1400" dirty="0">
                <a:solidFill>
                  <a:srgbClr val="FFFF00"/>
                </a:solidFill>
                <a:latin typeface="Arial" panose="020B0604020202020204" pitchFamily="34" charset="0"/>
                <a:cs typeface="Arial" panose="020B0604020202020204" pitchFamily="34" charset="0"/>
              </a:rPr>
              <a:t>A</a:t>
            </a:r>
          </a:p>
        </p:txBody>
      </p:sp>
      <p:sp>
        <p:nvSpPr>
          <p:cNvPr id="16" name="Oval 15">
            <a:extLst>
              <a:ext uri="{FF2B5EF4-FFF2-40B4-BE49-F238E27FC236}">
                <a16:creationId xmlns:a16="http://schemas.microsoft.com/office/drawing/2014/main" id="{243BB6B6-4289-4A43-8683-74A7FDF42029}"/>
              </a:ext>
            </a:extLst>
          </p:cNvPr>
          <p:cNvSpPr/>
          <p:nvPr/>
        </p:nvSpPr>
        <p:spPr>
          <a:xfrm rot="19540258">
            <a:off x="4088354" y="3149889"/>
            <a:ext cx="848168" cy="3640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7" name="Picture 4" descr="C:\Users\MAADK7\Desktop\Hr_elicitation_2dpi\IMG_1173-15-07-17-11-28.JPG">
            <a:extLst>
              <a:ext uri="{FF2B5EF4-FFF2-40B4-BE49-F238E27FC236}">
                <a16:creationId xmlns:a16="http://schemas.microsoft.com/office/drawing/2014/main" id="{BE86DD44-9E55-ED4A-8818-FEFFBF5BCEB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986" t="13403" r="24013" b="14097"/>
          <a:stretch/>
        </p:blipFill>
        <p:spPr bwMode="auto">
          <a:xfrm>
            <a:off x="1309263" y="4017507"/>
            <a:ext cx="1721023" cy="277276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A66EF466-6484-2540-B3ED-103A378A096A}"/>
              </a:ext>
            </a:extLst>
          </p:cNvPr>
          <p:cNvSpPr txBox="1"/>
          <p:nvPr/>
        </p:nvSpPr>
        <p:spPr>
          <a:xfrm>
            <a:off x="1404614" y="5136143"/>
            <a:ext cx="981760" cy="276999"/>
          </a:xfrm>
          <a:prstGeom prst="rect">
            <a:avLst/>
          </a:prstGeom>
          <a:noFill/>
        </p:spPr>
        <p:txBody>
          <a:bodyPr wrap="square" rtlCol="0">
            <a:spAutoFit/>
          </a:bodyPr>
          <a:lstStyle/>
          <a:p>
            <a:r>
              <a:rPr lang="en-US" sz="1200" dirty="0" err="1">
                <a:solidFill>
                  <a:srgbClr val="FFFF00"/>
                </a:solidFill>
                <a:latin typeface="Arial" panose="020B0604020202020204" pitchFamily="34" charset="0"/>
                <a:cs typeface="Arial" panose="020B0604020202020204" pitchFamily="34" charset="0"/>
              </a:rPr>
              <a:t>pPFBV</a:t>
            </a:r>
            <a:r>
              <a:rPr lang="en-US" sz="1200" dirty="0">
                <a:solidFill>
                  <a:srgbClr val="FFFF00"/>
                </a:solidFill>
                <a:latin typeface="Arial" panose="020B0604020202020204" pitchFamily="34" charset="0"/>
                <a:cs typeface="Arial" panose="020B0604020202020204" pitchFamily="34" charset="0"/>
              </a:rPr>
              <a:t>-CP</a:t>
            </a:r>
          </a:p>
        </p:txBody>
      </p:sp>
      <p:sp>
        <p:nvSpPr>
          <p:cNvPr id="19" name="TextBox 18">
            <a:extLst>
              <a:ext uri="{FF2B5EF4-FFF2-40B4-BE49-F238E27FC236}">
                <a16:creationId xmlns:a16="http://schemas.microsoft.com/office/drawing/2014/main" id="{9155CBFF-22DB-A74E-B1FA-8B1E5FE4A95F}"/>
              </a:ext>
            </a:extLst>
          </p:cNvPr>
          <p:cNvSpPr txBox="1"/>
          <p:nvPr/>
        </p:nvSpPr>
        <p:spPr>
          <a:xfrm>
            <a:off x="1978842" y="6260229"/>
            <a:ext cx="922185" cy="276999"/>
          </a:xfrm>
          <a:prstGeom prst="rect">
            <a:avLst/>
          </a:prstGeom>
          <a:noFill/>
        </p:spPr>
        <p:txBody>
          <a:bodyPr wrap="square" rtlCol="0">
            <a:spAutoFit/>
          </a:bodyPr>
          <a:lstStyle/>
          <a:p>
            <a:r>
              <a:rPr lang="en-US" sz="1200" dirty="0" err="1">
                <a:solidFill>
                  <a:srgbClr val="FFFF00"/>
                </a:solidFill>
                <a:latin typeface="Arial" panose="020B0604020202020204" pitchFamily="34" charset="0"/>
                <a:cs typeface="Arial" panose="020B0604020202020204" pitchFamily="34" charset="0"/>
              </a:rPr>
              <a:t>pTCV</a:t>
            </a:r>
            <a:r>
              <a:rPr lang="en-US" sz="1200" dirty="0">
                <a:solidFill>
                  <a:srgbClr val="FFFF00"/>
                </a:solidFill>
                <a:latin typeface="Arial" panose="020B0604020202020204" pitchFamily="34" charset="0"/>
                <a:cs typeface="Arial" panose="020B0604020202020204" pitchFamily="34" charset="0"/>
              </a:rPr>
              <a:t>-CP</a:t>
            </a:r>
          </a:p>
        </p:txBody>
      </p:sp>
      <p:sp>
        <p:nvSpPr>
          <p:cNvPr id="20" name="TextBox 19">
            <a:extLst>
              <a:ext uri="{FF2B5EF4-FFF2-40B4-BE49-F238E27FC236}">
                <a16:creationId xmlns:a16="http://schemas.microsoft.com/office/drawing/2014/main" id="{37B5E2FD-2606-1742-8A75-5E36848282B3}"/>
              </a:ext>
            </a:extLst>
          </p:cNvPr>
          <p:cNvSpPr txBox="1"/>
          <p:nvPr/>
        </p:nvSpPr>
        <p:spPr>
          <a:xfrm>
            <a:off x="1932810" y="4598621"/>
            <a:ext cx="825825" cy="276999"/>
          </a:xfrm>
          <a:prstGeom prst="rect">
            <a:avLst/>
          </a:prstGeom>
          <a:noFill/>
        </p:spPr>
        <p:txBody>
          <a:bodyPr wrap="square" rtlCol="0">
            <a:spAutoFit/>
          </a:bodyPr>
          <a:lstStyle/>
          <a:p>
            <a:r>
              <a:rPr lang="en-US" sz="1200" dirty="0" err="1">
                <a:solidFill>
                  <a:srgbClr val="FFFF00"/>
                </a:solidFill>
                <a:latin typeface="Arial" panose="020B0604020202020204" pitchFamily="34" charset="0"/>
                <a:cs typeface="Arial" panose="020B0604020202020204" pitchFamily="34" charset="0"/>
              </a:rPr>
              <a:t>pTNV</a:t>
            </a:r>
            <a:r>
              <a:rPr lang="en-US" sz="1200" dirty="0">
                <a:solidFill>
                  <a:srgbClr val="FFFF00"/>
                </a:solidFill>
                <a:latin typeface="Arial" panose="020B0604020202020204" pitchFamily="34" charset="0"/>
                <a:cs typeface="Arial" panose="020B0604020202020204" pitchFamily="34" charset="0"/>
              </a:rPr>
              <a:t>-CP</a:t>
            </a:r>
          </a:p>
        </p:txBody>
      </p:sp>
      <p:sp>
        <p:nvSpPr>
          <p:cNvPr id="21" name="Oval 20">
            <a:extLst>
              <a:ext uri="{FF2B5EF4-FFF2-40B4-BE49-F238E27FC236}">
                <a16:creationId xmlns:a16="http://schemas.microsoft.com/office/drawing/2014/main" id="{86400A3C-771D-CE49-8547-CC8DAEDB18FA}"/>
              </a:ext>
            </a:extLst>
          </p:cNvPr>
          <p:cNvSpPr/>
          <p:nvPr/>
        </p:nvSpPr>
        <p:spPr>
          <a:xfrm rot="19540258">
            <a:off x="2120056" y="5761307"/>
            <a:ext cx="904471" cy="3640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a:extLst>
              <a:ext uri="{FF2B5EF4-FFF2-40B4-BE49-F238E27FC236}">
                <a16:creationId xmlns:a16="http://schemas.microsoft.com/office/drawing/2014/main" id="{9D66D996-E72F-9B44-9CAE-6982398A5253}"/>
              </a:ext>
            </a:extLst>
          </p:cNvPr>
          <p:cNvSpPr/>
          <p:nvPr/>
        </p:nvSpPr>
        <p:spPr>
          <a:xfrm rot="2256148">
            <a:off x="1304638" y="5506783"/>
            <a:ext cx="1020851" cy="41386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128E5CD3-B53A-3F4F-B974-2E5D754178D9}"/>
              </a:ext>
            </a:extLst>
          </p:cNvPr>
          <p:cNvSpPr txBox="1"/>
          <p:nvPr/>
        </p:nvSpPr>
        <p:spPr>
          <a:xfrm>
            <a:off x="3089062" y="1043682"/>
            <a:ext cx="355600" cy="307777"/>
          </a:xfrm>
          <a:prstGeom prst="rect">
            <a:avLst/>
          </a:prstGeom>
          <a:noFill/>
        </p:spPr>
        <p:txBody>
          <a:bodyPr wrap="square" rtlCol="0">
            <a:spAutoFit/>
          </a:bodyPr>
          <a:lstStyle/>
          <a:p>
            <a:r>
              <a:rPr lang="en-US" sz="1400" dirty="0">
                <a:solidFill>
                  <a:srgbClr val="FFFF00"/>
                </a:solidFill>
                <a:latin typeface="Arial" panose="020B0604020202020204" pitchFamily="34" charset="0"/>
                <a:cs typeface="Arial" panose="020B0604020202020204" pitchFamily="34" charset="0"/>
              </a:rPr>
              <a:t>B</a:t>
            </a:r>
          </a:p>
        </p:txBody>
      </p:sp>
      <p:sp>
        <p:nvSpPr>
          <p:cNvPr id="24" name="TextBox 23">
            <a:extLst>
              <a:ext uri="{FF2B5EF4-FFF2-40B4-BE49-F238E27FC236}">
                <a16:creationId xmlns:a16="http://schemas.microsoft.com/office/drawing/2014/main" id="{89A5A459-2603-194C-A2D3-CAD6620BBA3D}"/>
              </a:ext>
            </a:extLst>
          </p:cNvPr>
          <p:cNvSpPr txBox="1"/>
          <p:nvPr/>
        </p:nvSpPr>
        <p:spPr>
          <a:xfrm>
            <a:off x="1309264" y="4009390"/>
            <a:ext cx="355600" cy="307777"/>
          </a:xfrm>
          <a:prstGeom prst="rect">
            <a:avLst/>
          </a:prstGeom>
          <a:noFill/>
        </p:spPr>
        <p:txBody>
          <a:bodyPr wrap="square" rtlCol="0">
            <a:spAutoFit/>
          </a:bodyPr>
          <a:lstStyle/>
          <a:p>
            <a:r>
              <a:rPr lang="en-US" sz="1400" dirty="0">
                <a:solidFill>
                  <a:srgbClr val="FFFF00"/>
                </a:solidFill>
                <a:latin typeface="Arial" panose="020B0604020202020204" pitchFamily="34" charset="0"/>
                <a:cs typeface="Arial" panose="020B0604020202020204" pitchFamily="34" charset="0"/>
              </a:rPr>
              <a:t>C</a:t>
            </a:r>
          </a:p>
        </p:txBody>
      </p:sp>
      <p:pic>
        <p:nvPicPr>
          <p:cNvPr id="25" name="Picture 3" descr="C:\Users\MAADK7\Desktop\Hr_elicitation_2dpi\IMG_1179-15-07-17-11-28.JPG">
            <a:extLst>
              <a:ext uri="{FF2B5EF4-FFF2-40B4-BE49-F238E27FC236}">
                <a16:creationId xmlns:a16="http://schemas.microsoft.com/office/drawing/2014/main" id="{BC4CCAB0-AE36-BF47-BDA2-E817AAF53D9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1982" t="17547" r="4682" b="7452"/>
          <a:stretch/>
        </p:blipFill>
        <p:spPr bwMode="auto">
          <a:xfrm>
            <a:off x="3089062" y="4025902"/>
            <a:ext cx="2011680" cy="274320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45CA7F96-8634-0E46-8F5F-160498CC62B5}"/>
              </a:ext>
            </a:extLst>
          </p:cNvPr>
          <p:cNvSpPr txBox="1"/>
          <p:nvPr/>
        </p:nvSpPr>
        <p:spPr>
          <a:xfrm>
            <a:off x="4000862" y="6270296"/>
            <a:ext cx="914556" cy="276999"/>
          </a:xfrm>
          <a:prstGeom prst="rect">
            <a:avLst/>
          </a:prstGeom>
          <a:noFill/>
        </p:spPr>
        <p:txBody>
          <a:bodyPr wrap="square" rtlCol="0">
            <a:spAutoFit/>
          </a:bodyPr>
          <a:lstStyle/>
          <a:p>
            <a:r>
              <a:rPr lang="en-US" sz="1200" dirty="0" err="1">
                <a:solidFill>
                  <a:srgbClr val="FFFF00"/>
                </a:solidFill>
                <a:latin typeface="Arial" panose="020B0604020202020204" pitchFamily="34" charset="0"/>
                <a:cs typeface="Arial" panose="020B0604020202020204" pitchFamily="34" charset="0"/>
              </a:rPr>
              <a:t>pTCV</a:t>
            </a:r>
            <a:r>
              <a:rPr lang="en-US" sz="1200" dirty="0">
                <a:solidFill>
                  <a:srgbClr val="FFFF00"/>
                </a:solidFill>
                <a:latin typeface="Arial" panose="020B0604020202020204" pitchFamily="34" charset="0"/>
                <a:cs typeface="Arial" panose="020B0604020202020204" pitchFamily="34" charset="0"/>
              </a:rPr>
              <a:t>-CP</a:t>
            </a:r>
          </a:p>
        </p:txBody>
      </p:sp>
      <p:sp>
        <p:nvSpPr>
          <p:cNvPr id="27" name="TextBox 26">
            <a:extLst>
              <a:ext uri="{FF2B5EF4-FFF2-40B4-BE49-F238E27FC236}">
                <a16:creationId xmlns:a16="http://schemas.microsoft.com/office/drawing/2014/main" id="{5C75BDBA-8A56-7A46-BE43-C0A68B941D7C}"/>
              </a:ext>
            </a:extLst>
          </p:cNvPr>
          <p:cNvSpPr txBox="1"/>
          <p:nvPr/>
        </p:nvSpPr>
        <p:spPr>
          <a:xfrm>
            <a:off x="3858587" y="4615426"/>
            <a:ext cx="953028" cy="276999"/>
          </a:xfrm>
          <a:prstGeom prst="rect">
            <a:avLst/>
          </a:prstGeom>
          <a:noFill/>
        </p:spPr>
        <p:txBody>
          <a:bodyPr wrap="square" rtlCol="0">
            <a:spAutoFit/>
          </a:bodyPr>
          <a:lstStyle/>
          <a:p>
            <a:r>
              <a:rPr lang="en-US" sz="1200" dirty="0" err="1">
                <a:solidFill>
                  <a:srgbClr val="FFFF00"/>
                </a:solidFill>
                <a:latin typeface="Arial" panose="020B0604020202020204" pitchFamily="34" charset="0"/>
                <a:cs typeface="Arial" panose="020B0604020202020204" pitchFamily="34" charset="0"/>
              </a:rPr>
              <a:t>pTNV</a:t>
            </a:r>
            <a:r>
              <a:rPr lang="en-US" sz="1200" dirty="0">
                <a:solidFill>
                  <a:srgbClr val="FFFF00"/>
                </a:solidFill>
                <a:latin typeface="Arial" panose="020B0604020202020204" pitchFamily="34" charset="0"/>
                <a:cs typeface="Arial" panose="020B0604020202020204" pitchFamily="34" charset="0"/>
              </a:rPr>
              <a:t>-CP</a:t>
            </a:r>
          </a:p>
        </p:txBody>
      </p:sp>
      <p:sp>
        <p:nvSpPr>
          <p:cNvPr id="28" name="TextBox 27">
            <a:extLst>
              <a:ext uri="{FF2B5EF4-FFF2-40B4-BE49-F238E27FC236}">
                <a16:creationId xmlns:a16="http://schemas.microsoft.com/office/drawing/2014/main" id="{9C36A40C-D2AC-8342-9934-826BD9D09695}"/>
              </a:ext>
            </a:extLst>
          </p:cNvPr>
          <p:cNvSpPr txBox="1"/>
          <p:nvPr/>
        </p:nvSpPr>
        <p:spPr>
          <a:xfrm>
            <a:off x="3177292" y="4954217"/>
            <a:ext cx="1023339" cy="276999"/>
          </a:xfrm>
          <a:prstGeom prst="rect">
            <a:avLst/>
          </a:prstGeom>
          <a:noFill/>
        </p:spPr>
        <p:txBody>
          <a:bodyPr wrap="square" rtlCol="0">
            <a:spAutoFit/>
          </a:bodyPr>
          <a:lstStyle/>
          <a:p>
            <a:r>
              <a:rPr lang="en-US" sz="1200" dirty="0" err="1">
                <a:solidFill>
                  <a:srgbClr val="FFFF00"/>
                </a:solidFill>
                <a:latin typeface="Arial" panose="020B0604020202020204" pitchFamily="34" charset="0"/>
                <a:cs typeface="Arial" panose="020B0604020202020204" pitchFamily="34" charset="0"/>
              </a:rPr>
              <a:t>pPLPV</a:t>
            </a:r>
            <a:r>
              <a:rPr lang="en-US" sz="1200" dirty="0">
                <a:solidFill>
                  <a:srgbClr val="FFFF00"/>
                </a:solidFill>
                <a:latin typeface="Arial" panose="020B0604020202020204" pitchFamily="34" charset="0"/>
                <a:cs typeface="Arial" panose="020B0604020202020204" pitchFamily="34" charset="0"/>
              </a:rPr>
              <a:t>-CP</a:t>
            </a:r>
          </a:p>
        </p:txBody>
      </p:sp>
      <p:sp>
        <p:nvSpPr>
          <p:cNvPr id="29" name="TextBox 28">
            <a:extLst>
              <a:ext uri="{FF2B5EF4-FFF2-40B4-BE49-F238E27FC236}">
                <a16:creationId xmlns:a16="http://schemas.microsoft.com/office/drawing/2014/main" id="{B677F352-E510-694F-901D-62935251C73A}"/>
              </a:ext>
            </a:extLst>
          </p:cNvPr>
          <p:cNvSpPr txBox="1"/>
          <p:nvPr/>
        </p:nvSpPr>
        <p:spPr>
          <a:xfrm>
            <a:off x="3055145" y="4009390"/>
            <a:ext cx="355600" cy="307777"/>
          </a:xfrm>
          <a:prstGeom prst="rect">
            <a:avLst/>
          </a:prstGeom>
          <a:noFill/>
        </p:spPr>
        <p:txBody>
          <a:bodyPr wrap="square" rtlCol="0">
            <a:spAutoFit/>
          </a:bodyPr>
          <a:lstStyle/>
          <a:p>
            <a:r>
              <a:rPr lang="en-US" sz="1400" dirty="0">
                <a:solidFill>
                  <a:srgbClr val="FFFF00"/>
                </a:solidFill>
                <a:latin typeface="Arial" panose="020B0604020202020204" pitchFamily="34" charset="0"/>
                <a:cs typeface="Arial" panose="020B0604020202020204" pitchFamily="34" charset="0"/>
              </a:rPr>
              <a:t>D</a:t>
            </a:r>
          </a:p>
        </p:txBody>
      </p:sp>
      <p:sp>
        <p:nvSpPr>
          <p:cNvPr id="30" name="Oval 29">
            <a:extLst>
              <a:ext uri="{FF2B5EF4-FFF2-40B4-BE49-F238E27FC236}">
                <a16:creationId xmlns:a16="http://schemas.microsoft.com/office/drawing/2014/main" id="{C262D4FD-0421-2D4D-848E-34C43FCE04A3}"/>
              </a:ext>
            </a:extLst>
          </p:cNvPr>
          <p:cNvSpPr/>
          <p:nvPr/>
        </p:nvSpPr>
        <p:spPr>
          <a:xfrm rot="19540258">
            <a:off x="4065397" y="5802359"/>
            <a:ext cx="904471" cy="3640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a:extLst>
              <a:ext uri="{FF2B5EF4-FFF2-40B4-BE49-F238E27FC236}">
                <a16:creationId xmlns:a16="http://schemas.microsoft.com/office/drawing/2014/main" id="{9CFABE9E-B5B6-354A-BF62-954B6256E824}"/>
              </a:ext>
            </a:extLst>
          </p:cNvPr>
          <p:cNvSpPr/>
          <p:nvPr/>
        </p:nvSpPr>
        <p:spPr>
          <a:xfrm rot="2256148">
            <a:off x="3174705" y="5380927"/>
            <a:ext cx="1020851" cy="41386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0254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AADK7\Desktop\Second REp\Plpv 7DPI\IMG_0701-15-07-17-11-35.JPG">
            <a:extLst>
              <a:ext uri="{FF2B5EF4-FFF2-40B4-BE49-F238E27FC236}">
                <a16:creationId xmlns:a16="http://schemas.microsoft.com/office/drawing/2014/main" id="{4E028DD5-9A61-5645-BCE7-6003F05D792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596" t="21895" r="9877" b="9614"/>
          <a:stretch/>
        </p:blipFill>
        <p:spPr bwMode="auto">
          <a:xfrm rot="5400000">
            <a:off x="240652" y="767324"/>
            <a:ext cx="2421027" cy="18693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C81C268-F6BA-B646-A964-8D396E9BAFF1}"/>
              </a:ext>
            </a:extLst>
          </p:cNvPr>
          <p:cNvSpPr txBox="1"/>
          <p:nvPr/>
        </p:nvSpPr>
        <p:spPr>
          <a:xfrm>
            <a:off x="641154" y="613776"/>
            <a:ext cx="638075" cy="276999"/>
          </a:xfrm>
          <a:prstGeom prst="rect">
            <a:avLst/>
          </a:prstGeom>
          <a:noFill/>
        </p:spPr>
        <p:txBody>
          <a:bodyPr wrap="square" lIns="0" tIns="0" rIns="0" bIns="0" rtlCol="0">
            <a:spAutoFit/>
          </a:bodyPr>
          <a:lstStyle/>
          <a:p>
            <a:r>
              <a:rPr lang="en-US" sz="900" dirty="0">
                <a:solidFill>
                  <a:schemeClr val="bg1"/>
                </a:solidFill>
                <a:latin typeface="Arial" panose="020B0604020202020204" pitchFamily="34" charset="0"/>
                <a:cs typeface="Arial" panose="020B0604020202020204" pitchFamily="34" charset="0"/>
              </a:rPr>
              <a:t>p19 + 35S-GFP</a:t>
            </a:r>
          </a:p>
        </p:txBody>
      </p:sp>
      <p:sp>
        <p:nvSpPr>
          <p:cNvPr id="6" name="TextBox 5">
            <a:extLst>
              <a:ext uri="{FF2B5EF4-FFF2-40B4-BE49-F238E27FC236}">
                <a16:creationId xmlns:a16="http://schemas.microsoft.com/office/drawing/2014/main" id="{41AFE6E8-76FC-5147-9CA7-280655D2B7AA}"/>
              </a:ext>
            </a:extLst>
          </p:cNvPr>
          <p:cNvSpPr txBox="1"/>
          <p:nvPr/>
        </p:nvSpPr>
        <p:spPr>
          <a:xfrm>
            <a:off x="676550" y="2512338"/>
            <a:ext cx="678906" cy="276999"/>
          </a:xfrm>
          <a:prstGeom prst="rect">
            <a:avLst/>
          </a:prstGeom>
          <a:noFill/>
        </p:spPr>
        <p:txBody>
          <a:bodyPr wrap="square" lIns="0" tIns="0" rIns="0" bIns="0" rtlCol="0">
            <a:spAutoFit/>
          </a:bodyPr>
          <a:lstStyle/>
          <a:p>
            <a:r>
              <a:rPr lang="en-US" sz="900" dirty="0" err="1">
                <a:solidFill>
                  <a:schemeClr val="bg1"/>
                </a:solidFill>
                <a:latin typeface="Arial" panose="020B0604020202020204" pitchFamily="34" charset="0"/>
                <a:cs typeface="Arial" panose="020B0604020202020204" pitchFamily="34" charset="0"/>
              </a:rPr>
              <a:t>pTCV</a:t>
            </a:r>
            <a:r>
              <a:rPr lang="en-US" sz="900" dirty="0">
                <a:solidFill>
                  <a:schemeClr val="bg1"/>
                </a:solidFill>
                <a:latin typeface="Arial" panose="020B0604020202020204" pitchFamily="34" charset="0"/>
                <a:cs typeface="Arial" panose="020B0604020202020204" pitchFamily="34" charset="0"/>
              </a:rPr>
              <a:t>-CP + GFP</a:t>
            </a:r>
          </a:p>
        </p:txBody>
      </p:sp>
      <p:sp>
        <p:nvSpPr>
          <p:cNvPr id="7" name="TextBox 6">
            <a:extLst>
              <a:ext uri="{FF2B5EF4-FFF2-40B4-BE49-F238E27FC236}">
                <a16:creationId xmlns:a16="http://schemas.microsoft.com/office/drawing/2014/main" id="{1EC8C055-B3C2-FF4D-8E8F-99C4E84F007D}"/>
              </a:ext>
            </a:extLst>
          </p:cNvPr>
          <p:cNvSpPr txBox="1"/>
          <p:nvPr/>
        </p:nvSpPr>
        <p:spPr>
          <a:xfrm>
            <a:off x="1682991" y="2525916"/>
            <a:ext cx="687870" cy="292388"/>
          </a:xfrm>
          <a:prstGeom prst="rect">
            <a:avLst/>
          </a:prstGeom>
          <a:noFill/>
        </p:spPr>
        <p:txBody>
          <a:bodyPr wrap="square" lIns="0" tIns="0" rIns="0" bIns="0" rtlCol="0">
            <a:spAutoFit/>
          </a:bodyPr>
          <a:lstStyle/>
          <a:p>
            <a:r>
              <a:rPr lang="en-US" sz="1000" dirty="0" err="1">
                <a:solidFill>
                  <a:srgbClr val="FFFF00"/>
                </a:solidFill>
                <a:latin typeface="Arial" panose="020B0604020202020204" pitchFamily="34" charset="0"/>
                <a:cs typeface="Arial" panose="020B0604020202020204" pitchFamily="34" charset="0"/>
              </a:rPr>
              <a:t>pPLPV</a:t>
            </a:r>
            <a:r>
              <a:rPr lang="en-US" sz="1000" dirty="0">
                <a:solidFill>
                  <a:srgbClr val="FFFF00"/>
                </a:solidFill>
                <a:latin typeface="Arial" panose="020B0604020202020204" pitchFamily="34" charset="0"/>
                <a:cs typeface="Arial" panose="020B0604020202020204" pitchFamily="34" charset="0"/>
              </a:rPr>
              <a:t>-CP</a:t>
            </a:r>
            <a:r>
              <a:rPr lang="en-US" sz="900" dirty="0">
                <a:solidFill>
                  <a:schemeClr val="bg1"/>
                </a:solidFill>
                <a:latin typeface="Arial" panose="020B0604020202020204" pitchFamily="34" charset="0"/>
                <a:cs typeface="Arial" panose="020B0604020202020204" pitchFamily="34" charset="0"/>
              </a:rPr>
              <a:t> </a:t>
            </a:r>
            <a:r>
              <a:rPr lang="en-US" sz="900" dirty="0">
                <a:solidFill>
                  <a:srgbClr val="FFFF00"/>
                </a:solidFill>
                <a:latin typeface="Arial" panose="020B0604020202020204" pitchFamily="34" charset="0"/>
                <a:cs typeface="Arial" panose="020B0604020202020204" pitchFamily="34" charset="0"/>
              </a:rPr>
              <a:t>+ </a:t>
            </a:r>
            <a:r>
              <a:rPr lang="en-US" sz="900" dirty="0">
                <a:solidFill>
                  <a:schemeClr val="bg1"/>
                </a:solidFill>
                <a:latin typeface="Arial" panose="020B0604020202020204" pitchFamily="34" charset="0"/>
                <a:cs typeface="Arial" panose="020B0604020202020204" pitchFamily="34" charset="0"/>
              </a:rPr>
              <a:t>GFP</a:t>
            </a:r>
          </a:p>
        </p:txBody>
      </p:sp>
      <p:sp>
        <p:nvSpPr>
          <p:cNvPr id="8" name="TextBox 7">
            <a:extLst>
              <a:ext uri="{FF2B5EF4-FFF2-40B4-BE49-F238E27FC236}">
                <a16:creationId xmlns:a16="http://schemas.microsoft.com/office/drawing/2014/main" id="{984A72A8-54C1-0546-9F6D-44117ADAF4D5}"/>
              </a:ext>
            </a:extLst>
          </p:cNvPr>
          <p:cNvSpPr txBox="1"/>
          <p:nvPr/>
        </p:nvSpPr>
        <p:spPr>
          <a:xfrm>
            <a:off x="1673349" y="764488"/>
            <a:ext cx="628314" cy="138499"/>
          </a:xfrm>
          <a:prstGeom prst="rect">
            <a:avLst/>
          </a:prstGeom>
          <a:noFill/>
        </p:spPr>
        <p:txBody>
          <a:bodyPr wrap="square" lIns="0" tIns="0" rIns="0" bIns="0" rtlCol="0">
            <a:spAutoFit/>
          </a:bodyPr>
          <a:lstStyle/>
          <a:p>
            <a:r>
              <a:rPr lang="en-US" sz="900" dirty="0">
                <a:solidFill>
                  <a:schemeClr val="bg1"/>
                </a:solidFill>
                <a:latin typeface="Arial" panose="020B0604020202020204" pitchFamily="34" charset="0"/>
                <a:cs typeface="Arial" panose="020B0604020202020204" pitchFamily="34" charset="0"/>
              </a:rPr>
              <a:t>35S-GFP</a:t>
            </a:r>
          </a:p>
        </p:txBody>
      </p:sp>
      <p:pic>
        <p:nvPicPr>
          <p:cNvPr id="9" name="Picture 2" descr="C:\Users\Mustafa\Desktop\RCNMV\RCNMV_8_dpi\IMG_0236-01-05-17-12-49.JPG">
            <a:extLst>
              <a:ext uri="{FF2B5EF4-FFF2-40B4-BE49-F238E27FC236}">
                <a16:creationId xmlns:a16="http://schemas.microsoft.com/office/drawing/2014/main" id="{97B273C4-9CC6-E947-8F93-C93F70999C9E}"/>
              </a:ext>
            </a:extLst>
          </p:cNvPr>
          <p:cNvPicPr>
            <a:picLocks noChangeAspect="1" noChangeArrowheads="1"/>
          </p:cNvPicPr>
          <p:nvPr/>
        </p:nvPicPr>
        <p:blipFill rotWithShape="1">
          <a:blip r:embed="rId3" cstate="print"/>
          <a:srcRect l="26482" t="14733" r="6978" b="5749"/>
          <a:stretch/>
        </p:blipFill>
        <p:spPr bwMode="auto">
          <a:xfrm rot="5400000">
            <a:off x="2166373" y="769378"/>
            <a:ext cx="2421027" cy="1865291"/>
          </a:xfrm>
          <a:prstGeom prst="rect">
            <a:avLst/>
          </a:prstGeom>
          <a:noFill/>
        </p:spPr>
      </p:pic>
      <p:pic>
        <p:nvPicPr>
          <p:cNvPr id="13" name="Picture 3" descr="C:\Users\MAADK7\Desktop\Second REp\Silencing_suppression_pfbv 7DPI\IMG_0715-15-07-17-11-34.JPG">
            <a:extLst>
              <a:ext uri="{FF2B5EF4-FFF2-40B4-BE49-F238E27FC236}">
                <a16:creationId xmlns:a16="http://schemas.microsoft.com/office/drawing/2014/main" id="{A7F272B8-7F39-2A45-906F-BE5BC441F412}"/>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859" t="10364" r="9595" b="7692"/>
          <a:stretch/>
        </p:blipFill>
        <p:spPr bwMode="auto">
          <a:xfrm rot="5400000">
            <a:off x="4118898" y="743285"/>
            <a:ext cx="2421027" cy="191747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E739A644-CC20-5742-8E29-6F8917E32C79}"/>
              </a:ext>
            </a:extLst>
          </p:cNvPr>
          <p:cNvSpPr txBox="1"/>
          <p:nvPr/>
        </p:nvSpPr>
        <p:spPr>
          <a:xfrm>
            <a:off x="5383856" y="1879457"/>
            <a:ext cx="988672" cy="292388"/>
          </a:xfrm>
          <a:prstGeom prst="rect">
            <a:avLst/>
          </a:prstGeom>
          <a:noFill/>
        </p:spPr>
        <p:txBody>
          <a:bodyPr wrap="square" lIns="0" tIns="0" rIns="0" bIns="0" rtlCol="0">
            <a:spAutoFit/>
          </a:bodyPr>
          <a:lstStyle/>
          <a:p>
            <a:r>
              <a:rPr lang="en-US" sz="1000" dirty="0" err="1">
                <a:solidFill>
                  <a:srgbClr val="FFFF00"/>
                </a:solidFill>
                <a:latin typeface="Arial" panose="020B0604020202020204" pitchFamily="34" charset="0"/>
                <a:cs typeface="Arial" panose="020B0604020202020204" pitchFamily="34" charset="0"/>
              </a:rPr>
              <a:t>pPFBV</a:t>
            </a:r>
            <a:r>
              <a:rPr lang="en-US" sz="1000" dirty="0">
                <a:solidFill>
                  <a:srgbClr val="FFFF00"/>
                </a:solidFill>
                <a:latin typeface="Arial" panose="020B0604020202020204" pitchFamily="34" charset="0"/>
                <a:cs typeface="Arial" panose="020B0604020202020204" pitchFamily="34" charset="0"/>
              </a:rPr>
              <a:t>-CP</a:t>
            </a:r>
            <a:r>
              <a:rPr lang="en-US" sz="900" dirty="0">
                <a:solidFill>
                  <a:srgbClr val="FFFF00"/>
                </a:solidFill>
                <a:latin typeface="Arial" panose="020B0604020202020204" pitchFamily="34" charset="0"/>
                <a:cs typeface="Arial" panose="020B0604020202020204" pitchFamily="34" charset="0"/>
              </a:rPr>
              <a:t> + </a:t>
            </a:r>
          </a:p>
          <a:p>
            <a:r>
              <a:rPr lang="en-US" sz="900" dirty="0">
                <a:solidFill>
                  <a:schemeClr val="bg1"/>
                </a:solidFill>
                <a:latin typeface="Arial" panose="020B0604020202020204" pitchFamily="34" charset="0"/>
                <a:cs typeface="Arial" panose="020B0604020202020204" pitchFamily="34" charset="0"/>
              </a:rPr>
              <a:t>GFP</a:t>
            </a:r>
          </a:p>
        </p:txBody>
      </p:sp>
      <p:pic>
        <p:nvPicPr>
          <p:cNvPr id="27" name="Picture 2" descr="C:\Users\MAADK7\Desktop\Dissertation\Excluded from Dissertation\TNV Paper\PLPV-CP, PFBV-CP, MNSV-CP\Second REp\Silencing_suppression_pfbv 7DPI\IMG_0716-15-07-17-11-34.JPG">
            <a:extLst>
              <a:ext uri="{FF2B5EF4-FFF2-40B4-BE49-F238E27FC236}">
                <a16:creationId xmlns:a16="http://schemas.microsoft.com/office/drawing/2014/main" id="{C6878886-DE24-514C-B159-C6EE4C623C2E}"/>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5614" r="12646" b="7806"/>
          <a:stretch/>
        </p:blipFill>
        <p:spPr bwMode="auto">
          <a:xfrm>
            <a:off x="2453965" y="2969681"/>
            <a:ext cx="1855567" cy="2168917"/>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B4296C55-5508-864F-B11F-D70E091F6C54}"/>
              </a:ext>
            </a:extLst>
          </p:cNvPr>
          <p:cNvSpPr txBox="1"/>
          <p:nvPr/>
        </p:nvSpPr>
        <p:spPr>
          <a:xfrm>
            <a:off x="3527436" y="4704277"/>
            <a:ext cx="914400" cy="384721"/>
          </a:xfrm>
          <a:prstGeom prst="rect">
            <a:avLst/>
          </a:prstGeom>
          <a:noFill/>
        </p:spPr>
        <p:txBody>
          <a:bodyPr wrap="square" rtlCol="0">
            <a:spAutoFit/>
          </a:bodyPr>
          <a:lstStyle/>
          <a:p>
            <a:r>
              <a:rPr lang="en-US" sz="1000" dirty="0" err="1">
                <a:solidFill>
                  <a:srgbClr val="FFFF00"/>
                </a:solidFill>
                <a:latin typeface="Arial" panose="020B0604020202020204" pitchFamily="34" charset="0"/>
                <a:cs typeface="Arial" panose="020B0604020202020204" pitchFamily="34" charset="0"/>
              </a:rPr>
              <a:t>pMNSV</a:t>
            </a:r>
            <a:r>
              <a:rPr lang="en-US" sz="1000" dirty="0">
                <a:solidFill>
                  <a:srgbClr val="FFFF00"/>
                </a:solidFill>
                <a:latin typeface="Arial" panose="020B0604020202020204" pitchFamily="34" charset="0"/>
                <a:cs typeface="Arial" panose="020B0604020202020204" pitchFamily="34" charset="0"/>
              </a:rPr>
              <a:t>-CP</a:t>
            </a:r>
            <a:r>
              <a:rPr lang="en-US" sz="900" dirty="0">
                <a:solidFill>
                  <a:schemeClr val="bg1"/>
                </a:solidFill>
                <a:latin typeface="Arial" panose="020B0604020202020204" pitchFamily="34" charset="0"/>
                <a:cs typeface="Arial" panose="020B0604020202020204" pitchFamily="34" charset="0"/>
              </a:rPr>
              <a:t> </a:t>
            </a:r>
          </a:p>
          <a:p>
            <a:r>
              <a:rPr lang="en-US" sz="900" dirty="0">
                <a:solidFill>
                  <a:schemeClr val="bg1"/>
                </a:solidFill>
                <a:latin typeface="Arial" panose="020B0604020202020204" pitchFamily="34" charset="0"/>
                <a:cs typeface="Arial" panose="020B0604020202020204" pitchFamily="34" charset="0"/>
              </a:rPr>
              <a:t>+ GFP</a:t>
            </a:r>
          </a:p>
        </p:txBody>
      </p:sp>
      <p:sp>
        <p:nvSpPr>
          <p:cNvPr id="32" name="TextBox 31">
            <a:extLst>
              <a:ext uri="{FF2B5EF4-FFF2-40B4-BE49-F238E27FC236}">
                <a16:creationId xmlns:a16="http://schemas.microsoft.com/office/drawing/2014/main" id="{F6539EF0-633A-AF47-AD82-C8EE801AAE70}"/>
              </a:ext>
            </a:extLst>
          </p:cNvPr>
          <p:cNvSpPr txBox="1"/>
          <p:nvPr/>
        </p:nvSpPr>
        <p:spPr>
          <a:xfrm>
            <a:off x="2586269" y="625988"/>
            <a:ext cx="638075" cy="276999"/>
          </a:xfrm>
          <a:prstGeom prst="rect">
            <a:avLst/>
          </a:prstGeom>
          <a:noFill/>
        </p:spPr>
        <p:txBody>
          <a:bodyPr wrap="square" lIns="0" tIns="0" rIns="0" bIns="0" rtlCol="0">
            <a:spAutoFit/>
          </a:bodyPr>
          <a:lstStyle/>
          <a:p>
            <a:r>
              <a:rPr lang="en-US" sz="900" dirty="0">
                <a:solidFill>
                  <a:schemeClr val="bg1"/>
                </a:solidFill>
                <a:latin typeface="Arial" panose="020B0604020202020204" pitchFamily="34" charset="0"/>
                <a:cs typeface="Arial" panose="020B0604020202020204" pitchFamily="34" charset="0"/>
              </a:rPr>
              <a:t>p19 + 35S-GFP</a:t>
            </a:r>
          </a:p>
        </p:txBody>
      </p:sp>
      <p:sp>
        <p:nvSpPr>
          <p:cNvPr id="34" name="TextBox 33">
            <a:extLst>
              <a:ext uri="{FF2B5EF4-FFF2-40B4-BE49-F238E27FC236}">
                <a16:creationId xmlns:a16="http://schemas.microsoft.com/office/drawing/2014/main" id="{72181E91-6926-0249-A36D-D6AFBF1151C2}"/>
              </a:ext>
            </a:extLst>
          </p:cNvPr>
          <p:cNvSpPr txBox="1"/>
          <p:nvPr/>
        </p:nvSpPr>
        <p:spPr>
          <a:xfrm>
            <a:off x="4533088" y="625988"/>
            <a:ext cx="638075" cy="276999"/>
          </a:xfrm>
          <a:prstGeom prst="rect">
            <a:avLst/>
          </a:prstGeom>
          <a:noFill/>
        </p:spPr>
        <p:txBody>
          <a:bodyPr wrap="square" lIns="0" tIns="0" rIns="0" bIns="0" rtlCol="0">
            <a:spAutoFit/>
          </a:bodyPr>
          <a:lstStyle/>
          <a:p>
            <a:r>
              <a:rPr lang="en-US" sz="900" dirty="0">
                <a:solidFill>
                  <a:schemeClr val="bg1"/>
                </a:solidFill>
                <a:latin typeface="Arial" panose="020B0604020202020204" pitchFamily="34" charset="0"/>
                <a:cs typeface="Arial" panose="020B0604020202020204" pitchFamily="34" charset="0"/>
              </a:rPr>
              <a:t>p19 + 35S-GFP</a:t>
            </a:r>
          </a:p>
        </p:txBody>
      </p:sp>
      <p:sp>
        <p:nvSpPr>
          <p:cNvPr id="35" name="TextBox 34">
            <a:extLst>
              <a:ext uri="{FF2B5EF4-FFF2-40B4-BE49-F238E27FC236}">
                <a16:creationId xmlns:a16="http://schemas.microsoft.com/office/drawing/2014/main" id="{20A9C38F-ECB4-C646-9B86-A419FBB74BC8}"/>
              </a:ext>
            </a:extLst>
          </p:cNvPr>
          <p:cNvSpPr txBox="1"/>
          <p:nvPr/>
        </p:nvSpPr>
        <p:spPr>
          <a:xfrm>
            <a:off x="2553979" y="3047015"/>
            <a:ext cx="638075" cy="276999"/>
          </a:xfrm>
          <a:prstGeom prst="rect">
            <a:avLst/>
          </a:prstGeom>
          <a:noFill/>
        </p:spPr>
        <p:txBody>
          <a:bodyPr wrap="square" lIns="0" tIns="0" rIns="0" bIns="0" rtlCol="0">
            <a:spAutoFit/>
          </a:bodyPr>
          <a:lstStyle/>
          <a:p>
            <a:r>
              <a:rPr lang="en-US" sz="900" dirty="0">
                <a:solidFill>
                  <a:schemeClr val="bg1"/>
                </a:solidFill>
                <a:latin typeface="Arial" panose="020B0604020202020204" pitchFamily="34" charset="0"/>
                <a:cs typeface="Arial" panose="020B0604020202020204" pitchFamily="34" charset="0"/>
              </a:rPr>
              <a:t>p19 + 35S-GFP</a:t>
            </a:r>
          </a:p>
        </p:txBody>
      </p:sp>
      <p:sp>
        <p:nvSpPr>
          <p:cNvPr id="36" name="TextBox 35">
            <a:extLst>
              <a:ext uri="{FF2B5EF4-FFF2-40B4-BE49-F238E27FC236}">
                <a16:creationId xmlns:a16="http://schemas.microsoft.com/office/drawing/2014/main" id="{F1CC5463-E107-2B4E-B944-FDE5D19339B4}"/>
              </a:ext>
            </a:extLst>
          </p:cNvPr>
          <p:cNvSpPr txBox="1"/>
          <p:nvPr/>
        </p:nvSpPr>
        <p:spPr>
          <a:xfrm>
            <a:off x="3622699" y="2443088"/>
            <a:ext cx="628314" cy="138499"/>
          </a:xfrm>
          <a:prstGeom prst="rect">
            <a:avLst/>
          </a:prstGeom>
          <a:noFill/>
        </p:spPr>
        <p:txBody>
          <a:bodyPr wrap="square" lIns="0" tIns="0" rIns="0" bIns="0" rtlCol="0">
            <a:spAutoFit/>
          </a:bodyPr>
          <a:lstStyle/>
          <a:p>
            <a:r>
              <a:rPr lang="en-US" sz="900" dirty="0">
                <a:solidFill>
                  <a:schemeClr val="bg1"/>
                </a:solidFill>
                <a:latin typeface="Arial" panose="020B0604020202020204" pitchFamily="34" charset="0"/>
                <a:cs typeface="Arial" panose="020B0604020202020204" pitchFamily="34" charset="0"/>
              </a:rPr>
              <a:t>35S-GFP</a:t>
            </a:r>
          </a:p>
        </p:txBody>
      </p:sp>
      <p:sp>
        <p:nvSpPr>
          <p:cNvPr id="37" name="TextBox 36">
            <a:extLst>
              <a:ext uri="{FF2B5EF4-FFF2-40B4-BE49-F238E27FC236}">
                <a16:creationId xmlns:a16="http://schemas.microsoft.com/office/drawing/2014/main" id="{D5EC892C-518F-A345-9D68-6DB2E4F42420}"/>
              </a:ext>
            </a:extLst>
          </p:cNvPr>
          <p:cNvSpPr txBox="1"/>
          <p:nvPr/>
        </p:nvSpPr>
        <p:spPr>
          <a:xfrm>
            <a:off x="5564035" y="833737"/>
            <a:ext cx="628314" cy="138499"/>
          </a:xfrm>
          <a:prstGeom prst="rect">
            <a:avLst/>
          </a:prstGeom>
          <a:noFill/>
        </p:spPr>
        <p:txBody>
          <a:bodyPr wrap="square" lIns="0" tIns="0" rIns="0" bIns="0" rtlCol="0">
            <a:spAutoFit/>
          </a:bodyPr>
          <a:lstStyle/>
          <a:p>
            <a:r>
              <a:rPr lang="en-US" sz="900" dirty="0">
                <a:solidFill>
                  <a:schemeClr val="bg1"/>
                </a:solidFill>
                <a:latin typeface="Arial" panose="020B0604020202020204" pitchFamily="34" charset="0"/>
                <a:cs typeface="Arial" panose="020B0604020202020204" pitchFamily="34" charset="0"/>
              </a:rPr>
              <a:t>35S-GFP</a:t>
            </a:r>
          </a:p>
        </p:txBody>
      </p:sp>
      <p:sp>
        <p:nvSpPr>
          <p:cNvPr id="39" name="TextBox 38">
            <a:extLst>
              <a:ext uri="{FF2B5EF4-FFF2-40B4-BE49-F238E27FC236}">
                <a16:creationId xmlns:a16="http://schemas.microsoft.com/office/drawing/2014/main" id="{7EC96EDB-820A-6044-B6DE-7DE645EEA4B9}"/>
              </a:ext>
            </a:extLst>
          </p:cNvPr>
          <p:cNvSpPr txBox="1"/>
          <p:nvPr/>
        </p:nvSpPr>
        <p:spPr>
          <a:xfrm>
            <a:off x="3622699" y="3185514"/>
            <a:ext cx="628314" cy="138499"/>
          </a:xfrm>
          <a:prstGeom prst="rect">
            <a:avLst/>
          </a:prstGeom>
          <a:noFill/>
        </p:spPr>
        <p:txBody>
          <a:bodyPr wrap="square" lIns="0" tIns="0" rIns="0" bIns="0" rtlCol="0">
            <a:spAutoFit/>
          </a:bodyPr>
          <a:lstStyle/>
          <a:p>
            <a:r>
              <a:rPr lang="en-US" sz="900" dirty="0">
                <a:solidFill>
                  <a:schemeClr val="bg1"/>
                </a:solidFill>
                <a:latin typeface="Arial" panose="020B0604020202020204" pitchFamily="34" charset="0"/>
                <a:cs typeface="Arial" panose="020B0604020202020204" pitchFamily="34" charset="0"/>
              </a:rPr>
              <a:t>35S-GFP</a:t>
            </a:r>
          </a:p>
        </p:txBody>
      </p:sp>
      <p:sp>
        <p:nvSpPr>
          <p:cNvPr id="40" name="TextBox 39">
            <a:extLst>
              <a:ext uri="{FF2B5EF4-FFF2-40B4-BE49-F238E27FC236}">
                <a16:creationId xmlns:a16="http://schemas.microsoft.com/office/drawing/2014/main" id="{A5752777-2DB7-CD48-8B7A-31887DDAE4C7}"/>
              </a:ext>
            </a:extLst>
          </p:cNvPr>
          <p:cNvSpPr txBox="1"/>
          <p:nvPr/>
        </p:nvSpPr>
        <p:spPr>
          <a:xfrm>
            <a:off x="2653526" y="2593912"/>
            <a:ext cx="678906" cy="276999"/>
          </a:xfrm>
          <a:prstGeom prst="rect">
            <a:avLst/>
          </a:prstGeom>
          <a:noFill/>
        </p:spPr>
        <p:txBody>
          <a:bodyPr wrap="square" lIns="0" tIns="0" rIns="0" bIns="0" rtlCol="0">
            <a:spAutoFit/>
          </a:bodyPr>
          <a:lstStyle/>
          <a:p>
            <a:r>
              <a:rPr lang="en-US" sz="900" dirty="0" err="1">
                <a:solidFill>
                  <a:schemeClr val="bg1"/>
                </a:solidFill>
                <a:latin typeface="Arial" panose="020B0604020202020204" pitchFamily="34" charset="0"/>
                <a:cs typeface="Arial" panose="020B0604020202020204" pitchFamily="34" charset="0"/>
              </a:rPr>
              <a:t>pTCV</a:t>
            </a:r>
            <a:r>
              <a:rPr lang="en-US" sz="900" dirty="0">
                <a:solidFill>
                  <a:schemeClr val="bg1"/>
                </a:solidFill>
                <a:latin typeface="Arial" panose="020B0604020202020204" pitchFamily="34" charset="0"/>
                <a:cs typeface="Arial" panose="020B0604020202020204" pitchFamily="34" charset="0"/>
              </a:rPr>
              <a:t>-CP + GFP</a:t>
            </a:r>
          </a:p>
        </p:txBody>
      </p:sp>
      <p:sp>
        <p:nvSpPr>
          <p:cNvPr id="41" name="TextBox 40">
            <a:extLst>
              <a:ext uri="{FF2B5EF4-FFF2-40B4-BE49-F238E27FC236}">
                <a16:creationId xmlns:a16="http://schemas.microsoft.com/office/drawing/2014/main" id="{68BFDAD5-842B-D747-AE67-FAFACA090764}"/>
              </a:ext>
            </a:extLst>
          </p:cNvPr>
          <p:cNvSpPr txBox="1"/>
          <p:nvPr/>
        </p:nvSpPr>
        <p:spPr>
          <a:xfrm>
            <a:off x="4512672" y="2581587"/>
            <a:ext cx="678906" cy="276999"/>
          </a:xfrm>
          <a:prstGeom prst="rect">
            <a:avLst/>
          </a:prstGeom>
          <a:noFill/>
        </p:spPr>
        <p:txBody>
          <a:bodyPr wrap="square" lIns="0" tIns="0" rIns="0" bIns="0" rtlCol="0">
            <a:spAutoFit/>
          </a:bodyPr>
          <a:lstStyle/>
          <a:p>
            <a:r>
              <a:rPr lang="en-US" sz="900" dirty="0" err="1">
                <a:solidFill>
                  <a:schemeClr val="bg1"/>
                </a:solidFill>
                <a:latin typeface="Arial" panose="020B0604020202020204" pitchFamily="34" charset="0"/>
                <a:cs typeface="Arial" panose="020B0604020202020204" pitchFamily="34" charset="0"/>
              </a:rPr>
              <a:t>pTCV</a:t>
            </a:r>
            <a:r>
              <a:rPr lang="en-US" sz="900" dirty="0">
                <a:solidFill>
                  <a:schemeClr val="bg1"/>
                </a:solidFill>
                <a:latin typeface="Arial" panose="020B0604020202020204" pitchFamily="34" charset="0"/>
                <a:cs typeface="Arial" panose="020B0604020202020204" pitchFamily="34" charset="0"/>
              </a:rPr>
              <a:t>-CP + GFP</a:t>
            </a:r>
          </a:p>
        </p:txBody>
      </p:sp>
      <p:sp>
        <p:nvSpPr>
          <p:cNvPr id="43" name="TextBox 42">
            <a:extLst>
              <a:ext uri="{FF2B5EF4-FFF2-40B4-BE49-F238E27FC236}">
                <a16:creationId xmlns:a16="http://schemas.microsoft.com/office/drawing/2014/main" id="{86FC053E-2416-A74B-AF61-DF677493CDBB}"/>
              </a:ext>
            </a:extLst>
          </p:cNvPr>
          <p:cNvSpPr txBox="1"/>
          <p:nvPr/>
        </p:nvSpPr>
        <p:spPr>
          <a:xfrm>
            <a:off x="2586269" y="4834813"/>
            <a:ext cx="678906" cy="276999"/>
          </a:xfrm>
          <a:prstGeom prst="rect">
            <a:avLst/>
          </a:prstGeom>
          <a:noFill/>
        </p:spPr>
        <p:txBody>
          <a:bodyPr wrap="square" lIns="0" tIns="0" rIns="0" bIns="0" rtlCol="0">
            <a:spAutoFit/>
          </a:bodyPr>
          <a:lstStyle/>
          <a:p>
            <a:r>
              <a:rPr lang="en-US" sz="900" dirty="0" err="1">
                <a:solidFill>
                  <a:schemeClr val="bg1"/>
                </a:solidFill>
                <a:latin typeface="Arial" panose="020B0604020202020204" pitchFamily="34" charset="0"/>
                <a:cs typeface="Arial" panose="020B0604020202020204" pitchFamily="34" charset="0"/>
              </a:rPr>
              <a:t>pTCV</a:t>
            </a:r>
            <a:r>
              <a:rPr lang="en-US" sz="900" dirty="0">
                <a:solidFill>
                  <a:schemeClr val="bg1"/>
                </a:solidFill>
                <a:latin typeface="Arial" panose="020B0604020202020204" pitchFamily="34" charset="0"/>
                <a:cs typeface="Arial" panose="020B0604020202020204" pitchFamily="34" charset="0"/>
              </a:rPr>
              <a:t>-CP + GFP</a:t>
            </a:r>
          </a:p>
        </p:txBody>
      </p:sp>
      <p:sp>
        <p:nvSpPr>
          <p:cNvPr id="44" name="TextBox 43">
            <a:extLst>
              <a:ext uri="{FF2B5EF4-FFF2-40B4-BE49-F238E27FC236}">
                <a16:creationId xmlns:a16="http://schemas.microsoft.com/office/drawing/2014/main" id="{E87D7B2A-744A-8A47-B905-4CF2B46766B2}"/>
              </a:ext>
            </a:extLst>
          </p:cNvPr>
          <p:cNvSpPr txBox="1"/>
          <p:nvPr/>
        </p:nvSpPr>
        <p:spPr>
          <a:xfrm>
            <a:off x="3416100" y="698414"/>
            <a:ext cx="951807" cy="384721"/>
          </a:xfrm>
          <a:prstGeom prst="rect">
            <a:avLst/>
          </a:prstGeom>
          <a:noFill/>
        </p:spPr>
        <p:txBody>
          <a:bodyPr wrap="square" rtlCol="0">
            <a:spAutoFit/>
          </a:bodyPr>
          <a:lstStyle/>
          <a:p>
            <a:r>
              <a:rPr lang="en-US" sz="1000" dirty="0" err="1">
                <a:solidFill>
                  <a:srgbClr val="FFFF00"/>
                </a:solidFill>
                <a:latin typeface="Arial" panose="020B0604020202020204" pitchFamily="34" charset="0"/>
                <a:cs typeface="Arial" panose="020B0604020202020204" pitchFamily="34" charset="0"/>
              </a:rPr>
              <a:t>pRCNMV</a:t>
            </a:r>
            <a:r>
              <a:rPr lang="en-US" sz="1000" dirty="0">
                <a:solidFill>
                  <a:srgbClr val="FFFF00"/>
                </a:solidFill>
                <a:latin typeface="Arial" panose="020B0604020202020204" pitchFamily="34" charset="0"/>
                <a:cs typeface="Arial" panose="020B0604020202020204" pitchFamily="34" charset="0"/>
              </a:rPr>
              <a:t>-CP</a:t>
            </a:r>
            <a:r>
              <a:rPr lang="en-US" sz="900" dirty="0">
                <a:solidFill>
                  <a:schemeClr val="bg1"/>
                </a:solidFill>
                <a:latin typeface="Arial" panose="020B0604020202020204" pitchFamily="34" charset="0"/>
                <a:cs typeface="Arial" panose="020B0604020202020204" pitchFamily="34" charset="0"/>
              </a:rPr>
              <a:t> </a:t>
            </a:r>
          </a:p>
          <a:p>
            <a:r>
              <a:rPr lang="en-US" sz="900" dirty="0">
                <a:solidFill>
                  <a:schemeClr val="bg1"/>
                </a:solidFill>
                <a:latin typeface="Arial" panose="020B0604020202020204" pitchFamily="34" charset="0"/>
                <a:cs typeface="Arial" panose="020B0604020202020204" pitchFamily="34" charset="0"/>
              </a:rPr>
              <a:t>+ GFP</a:t>
            </a:r>
          </a:p>
        </p:txBody>
      </p:sp>
      <p:sp>
        <p:nvSpPr>
          <p:cNvPr id="45" name="TextBox 44">
            <a:extLst>
              <a:ext uri="{FF2B5EF4-FFF2-40B4-BE49-F238E27FC236}">
                <a16:creationId xmlns:a16="http://schemas.microsoft.com/office/drawing/2014/main" id="{3F14D88A-76E9-3E49-B5B9-16826359D4A2}"/>
              </a:ext>
            </a:extLst>
          </p:cNvPr>
          <p:cNvSpPr txBox="1"/>
          <p:nvPr/>
        </p:nvSpPr>
        <p:spPr>
          <a:xfrm>
            <a:off x="473016" y="5221889"/>
            <a:ext cx="5719333" cy="1200329"/>
          </a:xfrm>
          <a:prstGeom prst="rect">
            <a:avLst/>
          </a:prstGeom>
          <a:noFill/>
        </p:spPr>
        <p:txBody>
          <a:bodyPr wrap="square" rtlCol="0">
            <a:spAutoFit/>
          </a:bodyPr>
          <a:lstStyle/>
          <a:p>
            <a:r>
              <a:rPr lang="en-US" sz="1200" b="1" dirty="0">
                <a:latin typeface="Times New Roman"/>
                <a:cs typeface="Times New Roman"/>
              </a:rPr>
              <a:t>Supplemental Figure 6. </a:t>
            </a:r>
            <a:r>
              <a:rPr lang="en-US" sz="1200" dirty="0">
                <a:latin typeface="Times New Roman"/>
                <a:cs typeface="Times New Roman"/>
              </a:rPr>
              <a:t>Agroinfiltration of p35S-GFP alone or co-agroinfiltration with virus CP clones or TBSV p19.  The clones </a:t>
            </a:r>
            <a:r>
              <a:rPr lang="en-US" sz="1200" dirty="0" err="1">
                <a:latin typeface="Times New Roman"/>
                <a:cs typeface="Times New Roman"/>
              </a:rPr>
              <a:t>pTCV</a:t>
            </a:r>
            <a:r>
              <a:rPr lang="en-US" sz="1200" dirty="0">
                <a:latin typeface="Times New Roman"/>
                <a:cs typeface="Times New Roman"/>
              </a:rPr>
              <a:t>-CP and TBSV p19 were included in each leaf as positive controls for silencing suppression, whereas p35S-GFP was included in each leaf to illustrate the induction of the host silencing response. The zone of infiltration is highlighted in tissues that did not exhibit silencing suppression. Photos were taken under UV illumination between 8 - 10 </a:t>
            </a:r>
            <a:r>
              <a:rPr lang="en-US" sz="1200" dirty="0" err="1">
                <a:latin typeface="Times New Roman"/>
                <a:cs typeface="Times New Roman"/>
              </a:rPr>
              <a:t>dai</a:t>
            </a:r>
            <a:r>
              <a:rPr lang="en-US" sz="1200" dirty="0">
                <a:latin typeface="Times New Roman"/>
                <a:cs typeface="Times New Roman"/>
              </a:rPr>
              <a:t>.    </a:t>
            </a:r>
          </a:p>
        </p:txBody>
      </p:sp>
      <p:pic>
        <p:nvPicPr>
          <p:cNvPr id="29" name="Picture 28" descr="TBSV 10 DPI.jpg">
            <a:extLst>
              <a:ext uri="{FF2B5EF4-FFF2-40B4-BE49-F238E27FC236}">
                <a16:creationId xmlns:a16="http://schemas.microsoft.com/office/drawing/2014/main" id="{85ACC3FF-BC90-1441-A77F-C445108BBF7F}"/>
              </a:ext>
            </a:extLst>
          </p:cNvPr>
          <p:cNvPicPr>
            <a:picLocks noChangeAspect="1"/>
          </p:cNvPicPr>
          <p:nvPr/>
        </p:nvPicPr>
        <p:blipFill rotWithShape="1">
          <a:blip r:embed="rId6">
            <a:extLst>
              <a:ext uri="{28A0092B-C50C-407E-A947-70E740481C1C}">
                <a14:useLocalDpi xmlns:a14="http://schemas.microsoft.com/office/drawing/2010/main" val="0"/>
              </a:ext>
            </a:extLst>
          </a:blip>
          <a:srcRect l="23746" t="26078" r="6277" b="7775"/>
          <a:stretch/>
        </p:blipFill>
        <p:spPr>
          <a:xfrm>
            <a:off x="531783" y="2969681"/>
            <a:ext cx="1854081" cy="2168917"/>
          </a:xfrm>
          <a:prstGeom prst="rect">
            <a:avLst/>
          </a:prstGeom>
        </p:spPr>
      </p:pic>
      <p:sp>
        <p:nvSpPr>
          <p:cNvPr id="30" name="TextBox 29">
            <a:extLst>
              <a:ext uri="{FF2B5EF4-FFF2-40B4-BE49-F238E27FC236}">
                <a16:creationId xmlns:a16="http://schemas.microsoft.com/office/drawing/2014/main" id="{38A7A47C-F8CA-7343-B115-4F29D44FB59B}"/>
              </a:ext>
            </a:extLst>
          </p:cNvPr>
          <p:cNvSpPr txBox="1"/>
          <p:nvPr/>
        </p:nvSpPr>
        <p:spPr>
          <a:xfrm>
            <a:off x="1458823" y="2985039"/>
            <a:ext cx="999977" cy="384721"/>
          </a:xfrm>
          <a:prstGeom prst="rect">
            <a:avLst/>
          </a:prstGeom>
          <a:noFill/>
        </p:spPr>
        <p:txBody>
          <a:bodyPr wrap="square" rtlCol="0">
            <a:spAutoFit/>
          </a:bodyPr>
          <a:lstStyle/>
          <a:p>
            <a:r>
              <a:rPr lang="en-US" sz="1000" dirty="0" err="1">
                <a:solidFill>
                  <a:srgbClr val="FFFF00"/>
                </a:solidFill>
                <a:latin typeface="Arial" panose="020B0604020202020204" pitchFamily="34" charset="0"/>
                <a:cs typeface="Arial" panose="020B0604020202020204" pitchFamily="34" charset="0"/>
              </a:rPr>
              <a:t>pTBSV</a:t>
            </a:r>
            <a:r>
              <a:rPr lang="en-US" sz="1000" dirty="0">
                <a:solidFill>
                  <a:srgbClr val="FFFF00"/>
                </a:solidFill>
                <a:latin typeface="Arial" panose="020B0604020202020204" pitchFamily="34" charset="0"/>
                <a:cs typeface="Arial" panose="020B0604020202020204" pitchFamily="34" charset="0"/>
              </a:rPr>
              <a:t>-CP  +</a:t>
            </a:r>
            <a:r>
              <a:rPr lang="en-US" sz="1000" dirty="0">
                <a:solidFill>
                  <a:schemeClr val="bg1"/>
                </a:solidFill>
                <a:latin typeface="Arial" panose="020B0604020202020204" pitchFamily="34" charset="0"/>
                <a:cs typeface="Arial" panose="020B0604020202020204" pitchFamily="34" charset="0"/>
              </a:rPr>
              <a:t> </a:t>
            </a:r>
          </a:p>
          <a:p>
            <a:r>
              <a:rPr lang="en-US" sz="900" dirty="0">
                <a:solidFill>
                  <a:schemeClr val="bg1"/>
                </a:solidFill>
                <a:latin typeface="Arial" panose="020B0604020202020204" pitchFamily="34" charset="0"/>
                <a:cs typeface="Arial" panose="020B0604020202020204" pitchFamily="34" charset="0"/>
              </a:rPr>
              <a:t>p35S-GFP</a:t>
            </a:r>
          </a:p>
        </p:txBody>
      </p:sp>
      <p:sp>
        <p:nvSpPr>
          <p:cNvPr id="31" name="TextBox 30">
            <a:extLst>
              <a:ext uri="{FF2B5EF4-FFF2-40B4-BE49-F238E27FC236}">
                <a16:creationId xmlns:a16="http://schemas.microsoft.com/office/drawing/2014/main" id="{B1D904D4-CE9B-8E46-B91D-FC657553A25F}"/>
              </a:ext>
            </a:extLst>
          </p:cNvPr>
          <p:cNvSpPr txBox="1"/>
          <p:nvPr/>
        </p:nvSpPr>
        <p:spPr>
          <a:xfrm>
            <a:off x="1506824" y="4531892"/>
            <a:ext cx="785671" cy="230832"/>
          </a:xfrm>
          <a:prstGeom prst="rect">
            <a:avLst/>
          </a:prstGeom>
          <a:noFill/>
        </p:spPr>
        <p:txBody>
          <a:bodyPr wrap="square" rtlCol="0">
            <a:spAutoFit/>
          </a:bodyPr>
          <a:lstStyle/>
          <a:p>
            <a:r>
              <a:rPr lang="en-US" sz="900" dirty="0">
                <a:solidFill>
                  <a:schemeClr val="bg1"/>
                </a:solidFill>
                <a:latin typeface="Arial" panose="020B0604020202020204" pitchFamily="34" charset="0"/>
                <a:cs typeface="Arial" panose="020B0604020202020204" pitchFamily="34" charset="0"/>
              </a:rPr>
              <a:t>p35S-GFP</a:t>
            </a:r>
          </a:p>
        </p:txBody>
      </p:sp>
      <p:sp>
        <p:nvSpPr>
          <p:cNvPr id="46" name="TextBox 45">
            <a:extLst>
              <a:ext uri="{FF2B5EF4-FFF2-40B4-BE49-F238E27FC236}">
                <a16:creationId xmlns:a16="http://schemas.microsoft.com/office/drawing/2014/main" id="{86BA82F8-3083-F141-99FF-44E88BA49768}"/>
              </a:ext>
            </a:extLst>
          </p:cNvPr>
          <p:cNvSpPr txBox="1"/>
          <p:nvPr/>
        </p:nvSpPr>
        <p:spPr>
          <a:xfrm>
            <a:off x="621074" y="4873837"/>
            <a:ext cx="716970" cy="276999"/>
          </a:xfrm>
          <a:prstGeom prst="rect">
            <a:avLst/>
          </a:prstGeom>
          <a:noFill/>
        </p:spPr>
        <p:txBody>
          <a:bodyPr wrap="square" lIns="0" tIns="0" rIns="0" bIns="0" rtlCol="0">
            <a:spAutoFit/>
          </a:bodyPr>
          <a:lstStyle/>
          <a:p>
            <a:r>
              <a:rPr lang="en-US" sz="900" dirty="0" err="1">
                <a:solidFill>
                  <a:schemeClr val="bg1"/>
                </a:solidFill>
                <a:latin typeface="Arial" panose="020B0604020202020204" pitchFamily="34" charset="0"/>
                <a:cs typeface="Arial" panose="020B0604020202020204" pitchFamily="34" charset="0"/>
              </a:rPr>
              <a:t>pTCV</a:t>
            </a:r>
            <a:r>
              <a:rPr lang="en-US" sz="900" dirty="0">
                <a:solidFill>
                  <a:schemeClr val="bg1"/>
                </a:solidFill>
                <a:latin typeface="Arial" panose="020B0604020202020204" pitchFamily="34" charset="0"/>
                <a:cs typeface="Arial" panose="020B0604020202020204" pitchFamily="34" charset="0"/>
              </a:rPr>
              <a:t>-CP + GFP</a:t>
            </a:r>
          </a:p>
        </p:txBody>
      </p:sp>
      <p:sp>
        <p:nvSpPr>
          <p:cNvPr id="47" name="TextBox 46">
            <a:extLst>
              <a:ext uri="{FF2B5EF4-FFF2-40B4-BE49-F238E27FC236}">
                <a16:creationId xmlns:a16="http://schemas.microsoft.com/office/drawing/2014/main" id="{79747F1D-7351-D440-BBD8-220BE1785029}"/>
              </a:ext>
            </a:extLst>
          </p:cNvPr>
          <p:cNvSpPr txBox="1"/>
          <p:nvPr/>
        </p:nvSpPr>
        <p:spPr>
          <a:xfrm>
            <a:off x="647736" y="3135835"/>
            <a:ext cx="673850" cy="276999"/>
          </a:xfrm>
          <a:prstGeom prst="rect">
            <a:avLst/>
          </a:prstGeom>
          <a:noFill/>
        </p:spPr>
        <p:txBody>
          <a:bodyPr wrap="square" lIns="0" tIns="0" rIns="0" bIns="0" rtlCol="0">
            <a:spAutoFit/>
          </a:bodyPr>
          <a:lstStyle/>
          <a:p>
            <a:r>
              <a:rPr lang="en-US" sz="900" dirty="0">
                <a:solidFill>
                  <a:schemeClr val="bg1"/>
                </a:solidFill>
                <a:latin typeface="Arial" panose="020B0604020202020204" pitchFamily="34" charset="0"/>
                <a:cs typeface="Arial" panose="020B0604020202020204" pitchFamily="34" charset="0"/>
              </a:rPr>
              <a:t>p19 + 35S-GFP</a:t>
            </a:r>
          </a:p>
        </p:txBody>
      </p:sp>
      <p:sp>
        <p:nvSpPr>
          <p:cNvPr id="48" name="Oval 47">
            <a:extLst>
              <a:ext uri="{FF2B5EF4-FFF2-40B4-BE49-F238E27FC236}">
                <a16:creationId xmlns:a16="http://schemas.microsoft.com/office/drawing/2014/main" id="{BFC021B9-62B5-2E48-9D9B-497EAEB2DBB4}"/>
              </a:ext>
            </a:extLst>
          </p:cNvPr>
          <p:cNvSpPr/>
          <p:nvPr/>
        </p:nvSpPr>
        <p:spPr>
          <a:xfrm>
            <a:off x="1518211" y="921402"/>
            <a:ext cx="658698" cy="62459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19B77813-E7ED-C948-AA3F-A363FF15031B}"/>
              </a:ext>
            </a:extLst>
          </p:cNvPr>
          <p:cNvSpPr/>
          <p:nvPr/>
        </p:nvSpPr>
        <p:spPr>
          <a:xfrm>
            <a:off x="3562654" y="1776736"/>
            <a:ext cx="658698" cy="62459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EC5E86D3-115B-A847-B0AB-96F65924AA35}"/>
              </a:ext>
            </a:extLst>
          </p:cNvPr>
          <p:cNvSpPr/>
          <p:nvPr/>
        </p:nvSpPr>
        <p:spPr>
          <a:xfrm>
            <a:off x="3479446" y="1028556"/>
            <a:ext cx="658698" cy="62459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2ACC3DC1-3CCD-0A47-8569-71D8DB4CBE6C}"/>
              </a:ext>
            </a:extLst>
          </p:cNvPr>
          <p:cNvSpPr/>
          <p:nvPr/>
        </p:nvSpPr>
        <p:spPr>
          <a:xfrm>
            <a:off x="5233303" y="962767"/>
            <a:ext cx="642564" cy="58322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A1745A65-1ADC-A44F-86E1-AA12300E319C}"/>
              </a:ext>
            </a:extLst>
          </p:cNvPr>
          <p:cNvSpPr/>
          <p:nvPr/>
        </p:nvSpPr>
        <p:spPr>
          <a:xfrm>
            <a:off x="3293350" y="3332332"/>
            <a:ext cx="658698" cy="62459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437388C-8F6C-0543-A08F-3B2E5BC94434}"/>
              </a:ext>
            </a:extLst>
          </p:cNvPr>
          <p:cNvSpPr/>
          <p:nvPr/>
        </p:nvSpPr>
        <p:spPr>
          <a:xfrm>
            <a:off x="1279229" y="3324736"/>
            <a:ext cx="558038" cy="49372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65BD4A9B-645D-FB4B-84AC-4A61D9DB369E}"/>
              </a:ext>
            </a:extLst>
          </p:cNvPr>
          <p:cNvSpPr/>
          <p:nvPr/>
        </p:nvSpPr>
        <p:spPr>
          <a:xfrm rot="19086230">
            <a:off x="1334117" y="3910399"/>
            <a:ext cx="891549" cy="568917"/>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3507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0D49D37-49C7-5744-B1DC-AD57A0E92118}"/>
              </a:ext>
            </a:extLst>
          </p:cNvPr>
          <p:cNvSpPr txBox="1"/>
          <p:nvPr/>
        </p:nvSpPr>
        <p:spPr>
          <a:xfrm>
            <a:off x="450166" y="175846"/>
            <a:ext cx="5999871" cy="4401205"/>
          </a:xfrm>
          <a:prstGeom prst="rect">
            <a:avLst/>
          </a:prstGeom>
          <a:noFill/>
        </p:spPr>
        <p:txBody>
          <a:bodyPr wrap="square" rtlCol="0">
            <a:spAutoFit/>
          </a:bodyPr>
          <a:lstStyle/>
          <a:p>
            <a:r>
              <a:rPr lang="en-US" sz="1000" b="1" dirty="0">
                <a:latin typeface="Palatino" pitchFamily="2" charset="77"/>
                <a:ea typeface="Palatino" pitchFamily="2" charset="77"/>
              </a:rPr>
              <a:t>Supplemental Table 1.</a:t>
            </a:r>
            <a:r>
              <a:rPr lang="en-US" sz="1000" dirty="0">
                <a:latin typeface="Palatino" pitchFamily="2" charset="77"/>
                <a:ea typeface="Palatino" pitchFamily="2" charset="77"/>
              </a:rPr>
              <a:t>  PCR primers used for cloning </a:t>
            </a:r>
            <a:r>
              <a:rPr lang="en-US" sz="1000" dirty="0" err="1">
                <a:latin typeface="Palatino" pitchFamily="2" charset="77"/>
                <a:ea typeface="Palatino" pitchFamily="2" charset="77"/>
              </a:rPr>
              <a:t>tombusvirid</a:t>
            </a:r>
            <a:r>
              <a:rPr lang="en-US" sz="1000" dirty="0">
                <a:latin typeface="Palatino" pitchFamily="2" charset="77"/>
                <a:ea typeface="Palatino" pitchFamily="2" charset="77"/>
              </a:rPr>
              <a:t> CP sequences</a:t>
            </a:r>
          </a:p>
          <a:p>
            <a:r>
              <a:rPr lang="en-US" sz="1000" u="sng" dirty="0">
                <a:latin typeface="Palatino" pitchFamily="2" charset="77"/>
                <a:ea typeface="Palatino" pitchFamily="2" charset="77"/>
              </a:rPr>
              <a:t>											</a:t>
            </a:r>
            <a:endParaRPr lang="en-US" sz="1000" dirty="0">
              <a:latin typeface="Palatino" pitchFamily="2" charset="77"/>
              <a:ea typeface="Palatino" pitchFamily="2" charset="77"/>
            </a:endParaRPr>
          </a:p>
          <a:p>
            <a:r>
              <a:rPr lang="en-US" sz="1000" dirty="0">
                <a:latin typeface="Palatino" pitchFamily="2" charset="77"/>
                <a:ea typeface="Palatino" pitchFamily="2" charset="77"/>
              </a:rPr>
              <a:t>	</a:t>
            </a:r>
          </a:p>
          <a:p>
            <a:r>
              <a:rPr lang="en-US" sz="1000" dirty="0">
                <a:latin typeface="Palatino" pitchFamily="2" charset="77"/>
                <a:ea typeface="Palatino" pitchFamily="2" charset="77"/>
              </a:rPr>
              <a:t>Coat protein	Primer name 	Nucleotide Sequence</a:t>
            </a:r>
          </a:p>
          <a:p>
            <a:r>
              <a:rPr lang="en-US" sz="1000" u="sng" dirty="0">
                <a:latin typeface="Palatino" pitchFamily="2" charset="77"/>
                <a:ea typeface="Palatino" pitchFamily="2" charset="77"/>
              </a:rPr>
              <a:t>											</a:t>
            </a:r>
            <a:endParaRPr lang="en-US" sz="1000" dirty="0">
              <a:latin typeface="Palatino" pitchFamily="2" charset="77"/>
              <a:ea typeface="Palatino" pitchFamily="2" charset="77"/>
            </a:endParaRPr>
          </a:p>
          <a:p>
            <a:r>
              <a:rPr lang="en-US" sz="1000" dirty="0">
                <a:latin typeface="Palatino" pitchFamily="2" charset="77"/>
                <a:ea typeface="Palatino" pitchFamily="2" charset="77"/>
              </a:rPr>
              <a:t> 			</a:t>
            </a:r>
          </a:p>
          <a:p>
            <a:r>
              <a:rPr lang="en-US" sz="1000" dirty="0">
                <a:latin typeface="Palatino" pitchFamily="2" charset="77"/>
                <a:ea typeface="Palatino" pitchFamily="2" charset="77"/>
              </a:rPr>
              <a:t>TNVD</a:t>
            </a:r>
            <a:r>
              <a:rPr lang="en-US" sz="1000" baseline="30000" dirty="0">
                <a:latin typeface="Palatino" pitchFamily="2" charset="77"/>
                <a:ea typeface="Palatino" pitchFamily="2" charset="77"/>
              </a:rPr>
              <a:t>H</a:t>
            </a:r>
            <a:r>
              <a:rPr lang="en-US" sz="1000" dirty="0">
                <a:latin typeface="Palatino" pitchFamily="2" charset="77"/>
                <a:ea typeface="Palatino" pitchFamily="2" charset="77"/>
              </a:rPr>
              <a:t>		</a:t>
            </a:r>
            <a:r>
              <a:rPr lang="en-US" sz="1000" i="1" dirty="0" err="1">
                <a:latin typeface="Palatino" pitchFamily="2" charset="77"/>
                <a:ea typeface="Palatino" pitchFamily="2" charset="77"/>
              </a:rPr>
              <a:t>Xho</a:t>
            </a:r>
            <a:r>
              <a:rPr lang="en-US" sz="1000" dirty="0" err="1">
                <a:latin typeface="Palatino" pitchFamily="2" charset="77"/>
                <a:ea typeface="Palatino" pitchFamily="2" charset="77"/>
              </a:rPr>
              <a:t>I</a:t>
            </a:r>
            <a:r>
              <a:rPr lang="en-US" sz="1000" dirty="0">
                <a:latin typeface="Palatino" pitchFamily="2" charset="77"/>
                <a:ea typeface="Palatino" pitchFamily="2" charset="77"/>
              </a:rPr>
              <a:t> Fwd</a:t>
            </a:r>
            <a:r>
              <a:rPr lang="en-US" sz="1000" baseline="30000" dirty="0">
                <a:latin typeface="Palatino" pitchFamily="2" charset="77"/>
                <a:ea typeface="Palatino" pitchFamily="2" charset="77"/>
              </a:rPr>
              <a:t>1</a:t>
            </a:r>
            <a:r>
              <a:rPr lang="en-US" sz="1000" dirty="0">
                <a:latin typeface="Palatino" pitchFamily="2" charset="77"/>
                <a:ea typeface="Palatino" pitchFamily="2" charset="77"/>
              </a:rPr>
              <a:t>	5’-GGG</a:t>
            </a:r>
            <a:r>
              <a:rPr lang="en-US" sz="1000" b="1" dirty="0">
                <a:latin typeface="Palatino" pitchFamily="2" charset="77"/>
                <a:ea typeface="Palatino" pitchFamily="2" charset="77"/>
              </a:rPr>
              <a:t>CTCGAG</a:t>
            </a:r>
            <a:r>
              <a:rPr lang="en-US" sz="1000" dirty="0">
                <a:latin typeface="Palatino" pitchFamily="2" charset="77"/>
                <a:ea typeface="Palatino" pitchFamily="2" charset="77"/>
              </a:rPr>
              <a:t>ATGCCTAAACGAGGAAGAGT-3’</a:t>
            </a:r>
          </a:p>
          <a:p>
            <a:r>
              <a:rPr lang="en-US" sz="1000" dirty="0">
                <a:latin typeface="Palatino" pitchFamily="2" charset="77"/>
                <a:ea typeface="Palatino" pitchFamily="2" charset="77"/>
              </a:rPr>
              <a:t>pCP∆49		</a:t>
            </a:r>
            <a:r>
              <a:rPr lang="en-US" sz="1000" i="1" dirty="0" err="1">
                <a:latin typeface="Palatino" pitchFamily="2" charset="77"/>
                <a:ea typeface="Palatino" pitchFamily="2" charset="77"/>
              </a:rPr>
              <a:t>Xho</a:t>
            </a:r>
            <a:r>
              <a:rPr lang="en-US" sz="1000" dirty="0" err="1">
                <a:latin typeface="Palatino" pitchFamily="2" charset="77"/>
                <a:ea typeface="Palatino" pitchFamily="2" charset="77"/>
              </a:rPr>
              <a:t>I</a:t>
            </a:r>
            <a:r>
              <a:rPr lang="en-US" sz="1000" dirty="0">
                <a:latin typeface="Palatino" pitchFamily="2" charset="77"/>
                <a:ea typeface="Palatino" pitchFamily="2" charset="77"/>
              </a:rPr>
              <a:t> Fwd</a:t>
            </a:r>
            <a:r>
              <a:rPr lang="en-US" sz="1000" baseline="30000" dirty="0">
                <a:latin typeface="Palatino" pitchFamily="2" charset="77"/>
                <a:ea typeface="Palatino" pitchFamily="2" charset="77"/>
              </a:rPr>
              <a:t>1</a:t>
            </a:r>
            <a:r>
              <a:rPr lang="en-US" sz="1000" dirty="0">
                <a:latin typeface="Palatino" pitchFamily="2" charset="77"/>
                <a:ea typeface="Palatino" pitchFamily="2" charset="77"/>
              </a:rPr>
              <a:t>	5’- GGG</a:t>
            </a:r>
            <a:r>
              <a:rPr lang="en-US" sz="1000" b="1" dirty="0">
                <a:latin typeface="Palatino" pitchFamily="2" charset="77"/>
                <a:ea typeface="Palatino" pitchFamily="2" charset="77"/>
              </a:rPr>
              <a:t>CTCGAG</a:t>
            </a:r>
            <a:r>
              <a:rPr lang="en-US" sz="1000" dirty="0">
                <a:latin typeface="Palatino" pitchFamily="2" charset="77"/>
                <a:ea typeface="Palatino" pitchFamily="2" charset="77"/>
              </a:rPr>
              <a:t>ATGTCTTTCAGACCACTCACT-3’</a:t>
            </a:r>
          </a:p>
          <a:p>
            <a:r>
              <a:rPr lang="en-US" sz="1000" dirty="0">
                <a:latin typeface="Palatino" pitchFamily="2" charset="77"/>
                <a:ea typeface="Palatino" pitchFamily="2" charset="77"/>
              </a:rPr>
              <a:t>pCP∆77		</a:t>
            </a:r>
            <a:r>
              <a:rPr lang="en-US" sz="1000" i="1" dirty="0" err="1">
                <a:latin typeface="Palatino" pitchFamily="2" charset="77"/>
                <a:ea typeface="Palatino" pitchFamily="2" charset="77"/>
              </a:rPr>
              <a:t>Xho</a:t>
            </a:r>
            <a:r>
              <a:rPr lang="en-US" sz="1000" dirty="0" err="1">
                <a:latin typeface="Palatino" pitchFamily="2" charset="77"/>
                <a:ea typeface="Palatino" pitchFamily="2" charset="77"/>
              </a:rPr>
              <a:t>I</a:t>
            </a:r>
            <a:r>
              <a:rPr lang="en-US" sz="1000" dirty="0">
                <a:latin typeface="Palatino" pitchFamily="2" charset="77"/>
                <a:ea typeface="Palatino" pitchFamily="2" charset="77"/>
              </a:rPr>
              <a:t> Fwd</a:t>
            </a:r>
            <a:r>
              <a:rPr lang="en-US" sz="1000" baseline="30000" dirty="0">
                <a:latin typeface="Palatino" pitchFamily="2" charset="77"/>
                <a:ea typeface="Palatino" pitchFamily="2" charset="77"/>
              </a:rPr>
              <a:t>1</a:t>
            </a:r>
            <a:r>
              <a:rPr lang="en-US" sz="1000" dirty="0">
                <a:latin typeface="Palatino" pitchFamily="2" charset="77"/>
                <a:ea typeface="Palatino" pitchFamily="2" charset="77"/>
              </a:rPr>
              <a:t> 	5’-GGG</a:t>
            </a:r>
            <a:r>
              <a:rPr lang="en-US" sz="1000" b="1" dirty="0">
                <a:latin typeface="Palatino" pitchFamily="2" charset="77"/>
                <a:ea typeface="Palatino" pitchFamily="2" charset="77"/>
              </a:rPr>
              <a:t>CTCGAG</a:t>
            </a:r>
            <a:r>
              <a:rPr lang="en-US" sz="1000" dirty="0">
                <a:latin typeface="Palatino" pitchFamily="2" charset="77"/>
                <a:ea typeface="Palatino" pitchFamily="2" charset="77"/>
              </a:rPr>
              <a:t>ATGGCAATTGTGTACGATGCA-3’</a:t>
            </a:r>
          </a:p>
          <a:p>
            <a:r>
              <a:rPr lang="en-US" sz="1000" dirty="0">
                <a:latin typeface="Palatino" pitchFamily="2" charset="77"/>
                <a:ea typeface="Palatino" pitchFamily="2" charset="77"/>
              </a:rPr>
              <a:t>pCP∆77KO	</a:t>
            </a:r>
            <a:r>
              <a:rPr lang="en-US" sz="1000" dirty="0" err="1">
                <a:latin typeface="Palatino" pitchFamily="2" charset="77"/>
                <a:ea typeface="Palatino" pitchFamily="2" charset="77"/>
              </a:rPr>
              <a:t>XhoI</a:t>
            </a:r>
            <a:r>
              <a:rPr lang="en-US" sz="1000" dirty="0">
                <a:latin typeface="Palatino" pitchFamily="2" charset="77"/>
                <a:ea typeface="Palatino" pitchFamily="2" charset="77"/>
              </a:rPr>
              <a:t> Fwd</a:t>
            </a:r>
            <a:r>
              <a:rPr lang="en-US" sz="1000" baseline="30000" dirty="0">
                <a:latin typeface="Palatino" pitchFamily="2" charset="77"/>
                <a:ea typeface="Palatino" pitchFamily="2" charset="77"/>
              </a:rPr>
              <a:t>1</a:t>
            </a:r>
            <a:r>
              <a:rPr lang="en-US" sz="1000" dirty="0">
                <a:latin typeface="Palatino" pitchFamily="2" charset="77"/>
                <a:ea typeface="Palatino" pitchFamily="2" charset="77"/>
              </a:rPr>
              <a:t>	5’-GGG</a:t>
            </a:r>
            <a:r>
              <a:rPr lang="en-US" sz="1000" b="1" dirty="0">
                <a:latin typeface="Palatino" pitchFamily="2" charset="77"/>
                <a:ea typeface="Palatino" pitchFamily="2" charset="77"/>
              </a:rPr>
              <a:t>CTCGAG</a:t>
            </a:r>
            <a:r>
              <a:rPr lang="en-US" sz="1000" dirty="0">
                <a:latin typeface="Palatino" pitchFamily="2" charset="77"/>
                <a:ea typeface="Palatino" pitchFamily="2" charset="77"/>
              </a:rPr>
              <a:t>TTGTCCACCTTCGTGGTCAAT-3’</a:t>
            </a:r>
          </a:p>
          <a:p>
            <a:r>
              <a:rPr lang="en-US" sz="1000" dirty="0">
                <a:latin typeface="Palatino" pitchFamily="2" charset="77"/>
                <a:ea typeface="Palatino" pitchFamily="2" charset="77"/>
              </a:rPr>
              <a:t>pCP∆146	</a:t>
            </a:r>
            <a:r>
              <a:rPr lang="en-US" sz="1000" i="1" dirty="0" err="1">
                <a:latin typeface="Palatino" pitchFamily="2" charset="77"/>
                <a:ea typeface="Palatino" pitchFamily="2" charset="77"/>
              </a:rPr>
              <a:t>Xho</a:t>
            </a:r>
            <a:r>
              <a:rPr lang="en-US" sz="1000" dirty="0" err="1">
                <a:latin typeface="Palatino" pitchFamily="2" charset="77"/>
                <a:ea typeface="Palatino" pitchFamily="2" charset="77"/>
              </a:rPr>
              <a:t>I</a:t>
            </a:r>
            <a:r>
              <a:rPr lang="en-US" sz="1000" dirty="0">
                <a:latin typeface="Palatino" pitchFamily="2" charset="77"/>
                <a:ea typeface="Palatino" pitchFamily="2" charset="77"/>
              </a:rPr>
              <a:t> Fwd</a:t>
            </a:r>
            <a:r>
              <a:rPr lang="en-US" sz="1000" baseline="30000" dirty="0">
                <a:latin typeface="Palatino" pitchFamily="2" charset="77"/>
                <a:ea typeface="Palatino" pitchFamily="2" charset="77"/>
              </a:rPr>
              <a:t>1</a:t>
            </a:r>
            <a:r>
              <a:rPr lang="en-US" sz="1000" dirty="0">
                <a:latin typeface="Palatino" pitchFamily="2" charset="77"/>
                <a:ea typeface="Palatino" pitchFamily="2" charset="77"/>
              </a:rPr>
              <a:t>	5’-GGG</a:t>
            </a:r>
            <a:r>
              <a:rPr lang="en-US" sz="1000" b="1" dirty="0">
                <a:latin typeface="Palatino" pitchFamily="2" charset="77"/>
                <a:ea typeface="Palatino" pitchFamily="2" charset="77"/>
              </a:rPr>
              <a:t>CTCGAG</a:t>
            </a:r>
            <a:r>
              <a:rPr lang="en-US" sz="1000" dirty="0">
                <a:latin typeface="Palatino" pitchFamily="2" charset="77"/>
                <a:ea typeface="Palatino" pitchFamily="2" charset="77"/>
              </a:rPr>
              <a:t>ATGGCAATTGTGTACGATGCA</a:t>
            </a:r>
          </a:p>
          <a:p>
            <a:r>
              <a:rPr lang="en-US" sz="1000" dirty="0">
                <a:latin typeface="Palatino" pitchFamily="2" charset="77"/>
                <a:ea typeface="Palatino" pitchFamily="2" charset="77"/>
              </a:rPr>
              <a:t>		</a:t>
            </a:r>
            <a:r>
              <a:rPr lang="en-US" sz="1000" i="1" dirty="0" err="1">
                <a:latin typeface="Palatino" pitchFamily="2" charset="77"/>
                <a:ea typeface="Palatino" pitchFamily="2" charset="77"/>
              </a:rPr>
              <a:t>Sac</a:t>
            </a:r>
            <a:r>
              <a:rPr lang="en-US" sz="1000" dirty="0" err="1">
                <a:latin typeface="Palatino" pitchFamily="2" charset="77"/>
                <a:ea typeface="Palatino" pitchFamily="2" charset="77"/>
              </a:rPr>
              <a:t>I</a:t>
            </a:r>
            <a:r>
              <a:rPr lang="en-US" sz="1000" dirty="0">
                <a:latin typeface="Palatino" pitchFamily="2" charset="77"/>
                <a:ea typeface="Palatino" pitchFamily="2" charset="77"/>
              </a:rPr>
              <a:t> Rev 	5’-GGG</a:t>
            </a:r>
            <a:r>
              <a:rPr lang="en-US" sz="1000" b="1" dirty="0">
                <a:latin typeface="Palatino" pitchFamily="2" charset="77"/>
                <a:ea typeface="Palatino" pitchFamily="2" charset="77"/>
              </a:rPr>
              <a:t>GAGCTC</a:t>
            </a:r>
            <a:r>
              <a:rPr lang="en-US" sz="1000" dirty="0">
                <a:latin typeface="Palatino" pitchFamily="2" charset="77"/>
                <a:ea typeface="Palatino" pitchFamily="2" charset="77"/>
              </a:rPr>
              <a:t>CTAAATGTTAATGGTGGGAT-3’</a:t>
            </a:r>
          </a:p>
          <a:p>
            <a:r>
              <a:rPr lang="en-US" sz="1000" dirty="0">
                <a:latin typeface="Palatino" pitchFamily="2" charset="77"/>
                <a:ea typeface="Palatino" pitchFamily="2" charset="77"/>
              </a:rPr>
              <a:t>MCMV		</a:t>
            </a:r>
            <a:r>
              <a:rPr lang="en-US" sz="1000" i="1" dirty="0" err="1">
                <a:latin typeface="Palatino" pitchFamily="2" charset="77"/>
                <a:ea typeface="Palatino" pitchFamily="2" charset="77"/>
              </a:rPr>
              <a:t>Hind</a:t>
            </a:r>
            <a:r>
              <a:rPr lang="en-US" sz="1000" dirty="0" err="1">
                <a:latin typeface="Palatino" pitchFamily="2" charset="77"/>
                <a:ea typeface="Palatino" pitchFamily="2" charset="77"/>
              </a:rPr>
              <a:t>III</a:t>
            </a:r>
            <a:r>
              <a:rPr lang="en-US" sz="1000" dirty="0">
                <a:latin typeface="Palatino" pitchFamily="2" charset="77"/>
                <a:ea typeface="Palatino" pitchFamily="2" charset="77"/>
              </a:rPr>
              <a:t> </a:t>
            </a:r>
            <a:r>
              <a:rPr lang="en-US" sz="1000" dirty="0" err="1">
                <a:latin typeface="Palatino" pitchFamily="2" charset="77"/>
                <a:ea typeface="Palatino" pitchFamily="2" charset="77"/>
              </a:rPr>
              <a:t>Fwd</a:t>
            </a:r>
            <a:r>
              <a:rPr lang="en-US" sz="1000" dirty="0">
                <a:latin typeface="Palatino" pitchFamily="2" charset="77"/>
                <a:ea typeface="Palatino" pitchFamily="2" charset="77"/>
              </a:rPr>
              <a:t>  	5’-GGG</a:t>
            </a:r>
            <a:r>
              <a:rPr lang="en-US" sz="1000" b="1" dirty="0">
                <a:latin typeface="Palatino" pitchFamily="2" charset="77"/>
                <a:ea typeface="Palatino" pitchFamily="2" charset="77"/>
              </a:rPr>
              <a:t>AAGCTT</a:t>
            </a:r>
            <a:r>
              <a:rPr lang="en-US" sz="1000" dirty="0">
                <a:latin typeface="Palatino" pitchFamily="2" charset="77"/>
                <a:ea typeface="Palatino" pitchFamily="2" charset="77"/>
              </a:rPr>
              <a:t>ATGGCGGCAAGTAGCCGGTCT-3’</a:t>
            </a:r>
          </a:p>
          <a:p>
            <a:r>
              <a:rPr lang="en-US" sz="1000" dirty="0">
                <a:latin typeface="Palatino" pitchFamily="2" charset="77"/>
                <a:ea typeface="Palatino" pitchFamily="2" charset="77"/>
              </a:rPr>
              <a:t>		</a:t>
            </a:r>
            <a:r>
              <a:rPr lang="en-US" sz="1000" dirty="0" err="1">
                <a:latin typeface="Palatino" pitchFamily="2" charset="77"/>
                <a:ea typeface="Palatino" pitchFamily="2" charset="77"/>
              </a:rPr>
              <a:t>SacI</a:t>
            </a:r>
            <a:r>
              <a:rPr lang="en-US" sz="1000" dirty="0">
                <a:latin typeface="Palatino" pitchFamily="2" charset="77"/>
                <a:ea typeface="Palatino" pitchFamily="2" charset="77"/>
              </a:rPr>
              <a:t> Rev 	5’-GGG</a:t>
            </a:r>
            <a:r>
              <a:rPr lang="en-US" sz="1000" b="1" dirty="0">
                <a:latin typeface="Palatino" pitchFamily="2" charset="77"/>
                <a:ea typeface="Palatino" pitchFamily="2" charset="77"/>
              </a:rPr>
              <a:t>GAGCTC</a:t>
            </a:r>
            <a:r>
              <a:rPr lang="en-US" sz="1000" dirty="0">
                <a:latin typeface="Palatino" pitchFamily="2" charset="77"/>
                <a:ea typeface="Palatino" pitchFamily="2" charset="77"/>
              </a:rPr>
              <a:t>TCAATGATTTGCCAGCCCTGG-3’</a:t>
            </a:r>
          </a:p>
          <a:p>
            <a:r>
              <a:rPr lang="en-US" sz="1000" dirty="0">
                <a:latin typeface="Palatino" pitchFamily="2" charset="77"/>
                <a:ea typeface="Palatino" pitchFamily="2" charset="77"/>
              </a:rPr>
              <a:t>PMV		</a:t>
            </a:r>
            <a:r>
              <a:rPr lang="en-US" sz="1000" i="1" dirty="0" err="1">
                <a:latin typeface="Palatino" pitchFamily="2" charset="77"/>
                <a:ea typeface="Palatino" pitchFamily="2" charset="77"/>
              </a:rPr>
              <a:t>Xho</a:t>
            </a:r>
            <a:r>
              <a:rPr lang="en-US" sz="1000" dirty="0" err="1">
                <a:latin typeface="Palatino" pitchFamily="2" charset="77"/>
                <a:ea typeface="Palatino" pitchFamily="2" charset="77"/>
              </a:rPr>
              <a:t>I</a:t>
            </a:r>
            <a:r>
              <a:rPr lang="en-US" sz="1000" dirty="0">
                <a:latin typeface="Palatino" pitchFamily="2" charset="77"/>
                <a:ea typeface="Palatino" pitchFamily="2" charset="77"/>
              </a:rPr>
              <a:t> </a:t>
            </a:r>
            <a:r>
              <a:rPr lang="en-US" sz="1000" dirty="0" err="1">
                <a:latin typeface="Palatino" pitchFamily="2" charset="77"/>
                <a:ea typeface="Palatino" pitchFamily="2" charset="77"/>
              </a:rPr>
              <a:t>Fwd</a:t>
            </a:r>
            <a:r>
              <a:rPr lang="en-US" sz="1000" dirty="0">
                <a:latin typeface="Palatino" pitchFamily="2" charset="77"/>
                <a:ea typeface="Palatino" pitchFamily="2" charset="77"/>
              </a:rPr>
              <a:t>	5’-GGG</a:t>
            </a:r>
            <a:r>
              <a:rPr lang="en-US" sz="1000" b="1" dirty="0">
                <a:latin typeface="Palatino" pitchFamily="2" charset="77"/>
                <a:ea typeface="Palatino" pitchFamily="2" charset="77"/>
              </a:rPr>
              <a:t>CTCGAG</a:t>
            </a:r>
            <a:r>
              <a:rPr lang="en-US" sz="1000" dirty="0">
                <a:latin typeface="Palatino" pitchFamily="2" charset="77"/>
                <a:ea typeface="Palatino" pitchFamily="2" charset="77"/>
              </a:rPr>
              <a:t>ATGAATCGCAATGGAGCTACC-3’</a:t>
            </a:r>
          </a:p>
          <a:p>
            <a:r>
              <a:rPr lang="en-US" sz="1000" dirty="0">
                <a:latin typeface="Palatino" pitchFamily="2" charset="77"/>
                <a:ea typeface="Palatino" pitchFamily="2" charset="77"/>
              </a:rPr>
              <a:t>		</a:t>
            </a:r>
            <a:r>
              <a:rPr lang="en-US" sz="1000" i="1" dirty="0" err="1">
                <a:latin typeface="Palatino" pitchFamily="2" charset="77"/>
                <a:ea typeface="Palatino" pitchFamily="2" charset="77"/>
              </a:rPr>
              <a:t>Sac</a:t>
            </a:r>
            <a:r>
              <a:rPr lang="en-US" sz="1000" dirty="0" err="1">
                <a:latin typeface="Palatino" pitchFamily="2" charset="77"/>
                <a:ea typeface="Palatino" pitchFamily="2" charset="77"/>
              </a:rPr>
              <a:t>I</a:t>
            </a:r>
            <a:r>
              <a:rPr lang="en-US" sz="1000" dirty="0">
                <a:latin typeface="Palatino" pitchFamily="2" charset="77"/>
                <a:ea typeface="Palatino" pitchFamily="2" charset="77"/>
              </a:rPr>
              <a:t> Rev	5’-GGG</a:t>
            </a:r>
            <a:r>
              <a:rPr lang="en-US" sz="1000" b="1" dirty="0">
                <a:latin typeface="Palatino" pitchFamily="2" charset="77"/>
                <a:ea typeface="Palatino" pitchFamily="2" charset="77"/>
              </a:rPr>
              <a:t>GAGCTC</a:t>
            </a:r>
            <a:r>
              <a:rPr lang="en-US" sz="1000" dirty="0">
                <a:latin typeface="Palatino" pitchFamily="2" charset="77"/>
                <a:ea typeface="Palatino" pitchFamily="2" charset="77"/>
              </a:rPr>
              <a:t>TTATGCGCTAACCCCACTGAT- 3’</a:t>
            </a:r>
          </a:p>
          <a:p>
            <a:r>
              <a:rPr lang="en-US" sz="1000" dirty="0" err="1">
                <a:latin typeface="Palatino" pitchFamily="2" charset="77"/>
                <a:ea typeface="Palatino" pitchFamily="2" charset="77"/>
              </a:rPr>
              <a:t>CyRSV</a:t>
            </a:r>
            <a:r>
              <a:rPr lang="en-US" sz="1000" dirty="0">
                <a:latin typeface="Palatino" pitchFamily="2" charset="77"/>
                <a:ea typeface="Palatino" pitchFamily="2" charset="77"/>
              </a:rPr>
              <a:t>		</a:t>
            </a:r>
            <a:r>
              <a:rPr lang="en-US" sz="1000" i="1" dirty="0" err="1">
                <a:latin typeface="Palatino" pitchFamily="2" charset="77"/>
                <a:ea typeface="Palatino" pitchFamily="2" charset="77"/>
              </a:rPr>
              <a:t>Xho</a:t>
            </a:r>
            <a:r>
              <a:rPr lang="en-US" sz="1000" dirty="0" err="1">
                <a:latin typeface="Palatino" pitchFamily="2" charset="77"/>
                <a:ea typeface="Palatino" pitchFamily="2" charset="77"/>
              </a:rPr>
              <a:t>I</a:t>
            </a:r>
            <a:r>
              <a:rPr lang="en-US" sz="1000" dirty="0">
                <a:latin typeface="Palatino" pitchFamily="2" charset="77"/>
                <a:ea typeface="Palatino" pitchFamily="2" charset="77"/>
              </a:rPr>
              <a:t> </a:t>
            </a:r>
            <a:r>
              <a:rPr lang="en-US" sz="1000" dirty="0" err="1">
                <a:latin typeface="Palatino" pitchFamily="2" charset="77"/>
                <a:ea typeface="Palatino" pitchFamily="2" charset="77"/>
              </a:rPr>
              <a:t>Fwd</a:t>
            </a:r>
            <a:r>
              <a:rPr lang="en-US" sz="1000" dirty="0">
                <a:latin typeface="Palatino" pitchFamily="2" charset="77"/>
                <a:ea typeface="Palatino" pitchFamily="2" charset="77"/>
              </a:rPr>
              <a:t>	5’-GGG</a:t>
            </a:r>
            <a:r>
              <a:rPr lang="en-US" sz="1000" b="1" dirty="0">
                <a:latin typeface="Palatino" pitchFamily="2" charset="77"/>
                <a:ea typeface="Palatino" pitchFamily="2" charset="77"/>
              </a:rPr>
              <a:t>CTCGAG</a:t>
            </a:r>
            <a:r>
              <a:rPr lang="en-US" sz="1000" dirty="0">
                <a:latin typeface="Palatino" pitchFamily="2" charset="77"/>
                <a:ea typeface="Palatino" pitchFamily="2" charset="77"/>
              </a:rPr>
              <a:t>ATGGCAATGACAACTACCACC-3’</a:t>
            </a:r>
          </a:p>
          <a:p>
            <a:r>
              <a:rPr lang="en-US" sz="1000" dirty="0">
                <a:latin typeface="Palatino" pitchFamily="2" charset="77"/>
                <a:ea typeface="Palatino" pitchFamily="2" charset="77"/>
              </a:rPr>
              <a:t>		</a:t>
            </a:r>
            <a:r>
              <a:rPr lang="en-US" sz="1000" i="1" dirty="0" err="1">
                <a:latin typeface="Palatino" pitchFamily="2" charset="77"/>
                <a:ea typeface="Palatino" pitchFamily="2" charset="77"/>
              </a:rPr>
              <a:t>Sac</a:t>
            </a:r>
            <a:r>
              <a:rPr lang="en-US" sz="1000" dirty="0" err="1">
                <a:latin typeface="Palatino" pitchFamily="2" charset="77"/>
                <a:ea typeface="Palatino" pitchFamily="2" charset="77"/>
              </a:rPr>
              <a:t>I</a:t>
            </a:r>
            <a:r>
              <a:rPr lang="en-US" sz="1000" dirty="0">
                <a:latin typeface="Palatino" pitchFamily="2" charset="77"/>
                <a:ea typeface="Palatino" pitchFamily="2" charset="77"/>
              </a:rPr>
              <a:t> Rev	5’-GGG</a:t>
            </a:r>
            <a:r>
              <a:rPr lang="en-US" sz="1000" b="1" dirty="0">
                <a:latin typeface="Palatino" pitchFamily="2" charset="77"/>
                <a:ea typeface="Palatino" pitchFamily="2" charset="77"/>
              </a:rPr>
              <a:t>GAGCTC</a:t>
            </a:r>
            <a:r>
              <a:rPr lang="en-US" sz="1000" dirty="0">
                <a:latin typeface="Palatino" pitchFamily="2" charset="77"/>
                <a:ea typeface="Palatino" pitchFamily="2" charset="77"/>
              </a:rPr>
              <a:t>CTACAGAAGTGTTGCAGCATT- 3’</a:t>
            </a:r>
          </a:p>
          <a:p>
            <a:r>
              <a:rPr lang="en-US" sz="1000" dirty="0">
                <a:latin typeface="Palatino" pitchFamily="2" charset="77"/>
                <a:ea typeface="Palatino" pitchFamily="2" charset="77"/>
              </a:rPr>
              <a:t>CNV		</a:t>
            </a:r>
            <a:r>
              <a:rPr lang="en-US" sz="1000" i="1" dirty="0" err="1">
                <a:latin typeface="Palatino" pitchFamily="2" charset="77"/>
                <a:ea typeface="Palatino" pitchFamily="2" charset="77"/>
              </a:rPr>
              <a:t>Xho</a:t>
            </a:r>
            <a:r>
              <a:rPr lang="en-US" sz="1000" dirty="0" err="1">
                <a:latin typeface="Palatino" pitchFamily="2" charset="77"/>
                <a:ea typeface="Palatino" pitchFamily="2" charset="77"/>
              </a:rPr>
              <a:t>I</a:t>
            </a:r>
            <a:r>
              <a:rPr lang="en-US" sz="1000" dirty="0">
                <a:latin typeface="Palatino" pitchFamily="2" charset="77"/>
                <a:ea typeface="Palatino" pitchFamily="2" charset="77"/>
              </a:rPr>
              <a:t> </a:t>
            </a:r>
            <a:r>
              <a:rPr lang="en-US" sz="1000" dirty="0" err="1">
                <a:latin typeface="Palatino" pitchFamily="2" charset="77"/>
                <a:ea typeface="Palatino" pitchFamily="2" charset="77"/>
              </a:rPr>
              <a:t>Fwd</a:t>
            </a:r>
            <a:r>
              <a:rPr lang="en-US" sz="1000" dirty="0">
                <a:latin typeface="Palatino" pitchFamily="2" charset="77"/>
                <a:ea typeface="Palatino" pitchFamily="2" charset="77"/>
              </a:rPr>
              <a:t>	5’-GGG</a:t>
            </a:r>
            <a:r>
              <a:rPr lang="en-US" sz="1000" b="1" dirty="0">
                <a:latin typeface="Palatino" pitchFamily="2" charset="77"/>
                <a:ea typeface="Palatino" pitchFamily="2" charset="77"/>
              </a:rPr>
              <a:t>CTCGAG</a:t>
            </a:r>
            <a:r>
              <a:rPr lang="en-US" sz="1000" dirty="0">
                <a:latin typeface="Palatino" pitchFamily="2" charset="77"/>
                <a:ea typeface="Palatino" pitchFamily="2" charset="77"/>
              </a:rPr>
              <a:t>ATGGCACTCGTAAGCAGGACC-3’</a:t>
            </a:r>
          </a:p>
          <a:p>
            <a:r>
              <a:rPr lang="en-US" sz="1000" dirty="0">
                <a:latin typeface="Palatino" pitchFamily="2" charset="77"/>
                <a:ea typeface="Palatino" pitchFamily="2" charset="77"/>
              </a:rPr>
              <a:t>		</a:t>
            </a:r>
            <a:r>
              <a:rPr lang="en-US" sz="1000" i="1" dirty="0" err="1">
                <a:latin typeface="Palatino" pitchFamily="2" charset="77"/>
                <a:ea typeface="Palatino" pitchFamily="2" charset="77"/>
              </a:rPr>
              <a:t>Sac</a:t>
            </a:r>
            <a:r>
              <a:rPr lang="en-US" sz="1000" dirty="0" err="1">
                <a:latin typeface="Palatino" pitchFamily="2" charset="77"/>
                <a:ea typeface="Palatino" pitchFamily="2" charset="77"/>
              </a:rPr>
              <a:t>I</a:t>
            </a:r>
            <a:r>
              <a:rPr lang="en-US" sz="1000" dirty="0">
                <a:latin typeface="Palatino" pitchFamily="2" charset="77"/>
                <a:ea typeface="Palatino" pitchFamily="2" charset="77"/>
              </a:rPr>
              <a:t> Rev	5’-GGG</a:t>
            </a:r>
            <a:r>
              <a:rPr lang="en-US" sz="1000" b="1" dirty="0">
                <a:latin typeface="Palatino" pitchFamily="2" charset="77"/>
                <a:ea typeface="Palatino" pitchFamily="2" charset="77"/>
              </a:rPr>
              <a:t>GAGCTC</a:t>
            </a:r>
            <a:r>
              <a:rPr lang="en-US" sz="1000" dirty="0">
                <a:latin typeface="Palatino" pitchFamily="2" charset="77"/>
                <a:ea typeface="Palatino" pitchFamily="2" charset="77"/>
              </a:rPr>
              <a:t>TTACACAACCTGCACCGCATT-3’</a:t>
            </a:r>
          </a:p>
          <a:p>
            <a:r>
              <a:rPr lang="en-US" sz="1000" dirty="0">
                <a:latin typeface="Palatino" pitchFamily="2" charset="77"/>
                <a:ea typeface="Palatino" pitchFamily="2" charset="77"/>
              </a:rPr>
              <a:t>MNSV		</a:t>
            </a:r>
            <a:r>
              <a:rPr lang="en-US" sz="1000" i="1" dirty="0" err="1">
                <a:latin typeface="Palatino" pitchFamily="2" charset="77"/>
                <a:ea typeface="Palatino" pitchFamily="2" charset="77"/>
              </a:rPr>
              <a:t>Xho</a:t>
            </a:r>
            <a:r>
              <a:rPr lang="en-US" sz="1000" dirty="0" err="1">
                <a:latin typeface="Palatino" pitchFamily="2" charset="77"/>
                <a:ea typeface="Palatino" pitchFamily="2" charset="77"/>
              </a:rPr>
              <a:t>I</a:t>
            </a:r>
            <a:r>
              <a:rPr lang="en-US" sz="1000" dirty="0">
                <a:latin typeface="Palatino" pitchFamily="2" charset="77"/>
                <a:ea typeface="Palatino" pitchFamily="2" charset="77"/>
              </a:rPr>
              <a:t> </a:t>
            </a:r>
            <a:r>
              <a:rPr lang="en-US" sz="1000" dirty="0" err="1">
                <a:latin typeface="Palatino" pitchFamily="2" charset="77"/>
                <a:ea typeface="Palatino" pitchFamily="2" charset="77"/>
              </a:rPr>
              <a:t>Fwd</a:t>
            </a:r>
            <a:r>
              <a:rPr lang="en-US" sz="1000" dirty="0">
                <a:latin typeface="Palatino" pitchFamily="2" charset="77"/>
                <a:ea typeface="Palatino" pitchFamily="2" charset="77"/>
              </a:rPr>
              <a:t>	5’-GGG</a:t>
            </a:r>
            <a:r>
              <a:rPr lang="en-US" sz="1000" b="1" dirty="0">
                <a:latin typeface="Palatino" pitchFamily="2" charset="77"/>
                <a:ea typeface="Palatino" pitchFamily="2" charset="77"/>
              </a:rPr>
              <a:t>CTCGAG</a:t>
            </a:r>
            <a:r>
              <a:rPr lang="en-US" sz="1000" dirty="0">
                <a:latin typeface="Palatino" pitchFamily="2" charset="77"/>
                <a:ea typeface="Palatino" pitchFamily="2" charset="77"/>
              </a:rPr>
              <a:t>GAAACTGCTTACCTCGCCTAA-3’</a:t>
            </a:r>
          </a:p>
          <a:p>
            <a:r>
              <a:rPr lang="en-US" sz="1000" dirty="0">
                <a:latin typeface="Palatino" pitchFamily="2" charset="77"/>
                <a:ea typeface="Palatino" pitchFamily="2" charset="77"/>
              </a:rPr>
              <a:t>		</a:t>
            </a:r>
            <a:r>
              <a:rPr lang="en-US" sz="1000" i="1" dirty="0" err="1">
                <a:latin typeface="Palatino" pitchFamily="2" charset="77"/>
                <a:ea typeface="Palatino" pitchFamily="2" charset="77"/>
              </a:rPr>
              <a:t>Sac</a:t>
            </a:r>
            <a:r>
              <a:rPr lang="en-US" sz="1000" dirty="0" err="1">
                <a:latin typeface="Palatino" pitchFamily="2" charset="77"/>
                <a:ea typeface="Palatino" pitchFamily="2" charset="77"/>
              </a:rPr>
              <a:t>I</a:t>
            </a:r>
            <a:r>
              <a:rPr lang="en-US" sz="1000" dirty="0">
                <a:latin typeface="Palatino" pitchFamily="2" charset="77"/>
                <a:ea typeface="Palatino" pitchFamily="2" charset="77"/>
              </a:rPr>
              <a:t> Rev	5’-GGG</a:t>
            </a:r>
            <a:r>
              <a:rPr lang="en-US" sz="1000" b="1" dirty="0">
                <a:latin typeface="Palatino" pitchFamily="2" charset="77"/>
                <a:ea typeface="Palatino" pitchFamily="2" charset="77"/>
              </a:rPr>
              <a:t>GAGCTC</a:t>
            </a:r>
            <a:r>
              <a:rPr lang="en-US" sz="1000" dirty="0">
                <a:latin typeface="Palatino" pitchFamily="2" charset="77"/>
                <a:ea typeface="Palatino" pitchFamily="2" charset="77"/>
              </a:rPr>
              <a:t>TTAGGCGAGGTAAGCAGTTTC-3’</a:t>
            </a:r>
          </a:p>
          <a:p>
            <a:r>
              <a:rPr lang="en-US" sz="1000" u="sng" dirty="0">
                <a:latin typeface="Palatino" pitchFamily="2" charset="77"/>
                <a:ea typeface="Palatino" pitchFamily="2" charset="77"/>
              </a:rPr>
              <a:t>											</a:t>
            </a:r>
            <a:endParaRPr lang="en-US" sz="1000" dirty="0">
              <a:latin typeface="Palatino" pitchFamily="2" charset="77"/>
              <a:ea typeface="Palatino" pitchFamily="2" charset="77"/>
            </a:endParaRPr>
          </a:p>
          <a:p>
            <a:r>
              <a:rPr lang="en-US" sz="1000" baseline="30000" dirty="0">
                <a:latin typeface="Palatino" pitchFamily="2" charset="77"/>
                <a:ea typeface="Palatino" pitchFamily="2" charset="77"/>
              </a:rPr>
              <a:t>1</a:t>
            </a:r>
            <a:r>
              <a:rPr lang="en-US" sz="1000" dirty="0">
                <a:latin typeface="Palatino" pitchFamily="2" charset="77"/>
                <a:ea typeface="Palatino" pitchFamily="2" charset="77"/>
              </a:rPr>
              <a:t>All four TNVD</a:t>
            </a:r>
            <a:r>
              <a:rPr lang="en-US" sz="1000" baseline="30000" dirty="0">
                <a:latin typeface="Palatino" pitchFamily="2" charset="77"/>
                <a:ea typeface="Palatino" pitchFamily="2" charset="77"/>
              </a:rPr>
              <a:t>H</a:t>
            </a:r>
            <a:r>
              <a:rPr lang="en-US" sz="1000" dirty="0">
                <a:latin typeface="Palatino" pitchFamily="2" charset="77"/>
                <a:ea typeface="Palatino" pitchFamily="2" charset="77"/>
              </a:rPr>
              <a:t> forward primers were coupled with the TNVD</a:t>
            </a:r>
            <a:r>
              <a:rPr lang="en-US" sz="1000" baseline="30000" dirty="0">
                <a:latin typeface="Palatino" pitchFamily="2" charset="77"/>
                <a:ea typeface="Palatino" pitchFamily="2" charset="77"/>
              </a:rPr>
              <a:t>H</a:t>
            </a:r>
            <a:r>
              <a:rPr lang="en-US" sz="1000" dirty="0">
                <a:latin typeface="Palatino" pitchFamily="2" charset="77"/>
                <a:ea typeface="Palatino" pitchFamily="2" charset="77"/>
              </a:rPr>
              <a:t> reverse primer to create </a:t>
            </a:r>
          </a:p>
          <a:p>
            <a:r>
              <a:rPr lang="en-US" sz="1000" dirty="0">
                <a:latin typeface="Palatino" pitchFamily="2" charset="77"/>
                <a:ea typeface="Palatino" pitchFamily="2" charset="77"/>
              </a:rPr>
              <a:t>the full-length CP clone and progressively larger deletions as well as a mutation in the start codon.  Restriction enzyme sites in the nucleotide sequence are illustrated in bold.</a:t>
            </a:r>
          </a:p>
          <a:p>
            <a:endParaRPr lang="en-US" sz="1000" dirty="0"/>
          </a:p>
        </p:txBody>
      </p:sp>
    </p:spTree>
    <p:extLst>
      <p:ext uri="{BB962C8B-B14F-4D97-AF65-F5344CB8AC3E}">
        <p14:creationId xmlns:p14="http://schemas.microsoft.com/office/powerpoint/2010/main" val="1215304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F2E8D3B-05B2-FA45-8BA8-38E0CFFECF2D}"/>
              </a:ext>
            </a:extLst>
          </p:cNvPr>
          <p:cNvSpPr txBox="1"/>
          <p:nvPr/>
        </p:nvSpPr>
        <p:spPr>
          <a:xfrm>
            <a:off x="286998" y="526996"/>
            <a:ext cx="6091518" cy="6617196"/>
          </a:xfrm>
          <a:prstGeom prst="rect">
            <a:avLst/>
          </a:prstGeom>
          <a:noFill/>
        </p:spPr>
        <p:txBody>
          <a:bodyPr wrap="square" rtlCol="0">
            <a:spAutoFit/>
          </a:bodyPr>
          <a:lstStyle/>
          <a:p>
            <a:r>
              <a:rPr lang="en-US" sz="900" b="1" dirty="0">
                <a:latin typeface="Palatino" pitchFamily="2" charset="77"/>
                <a:ea typeface="Palatino" pitchFamily="2" charset="77"/>
              </a:rPr>
              <a:t>Supplemental Table 2. List of virus isolate acronyms, along with the full name of the virus species used in Fig. 4</a:t>
            </a:r>
            <a:endParaRPr lang="en-US" sz="900" dirty="0">
              <a:latin typeface="Palatino" pitchFamily="2" charset="77"/>
              <a:ea typeface="Palatino" pitchFamily="2" charset="77"/>
            </a:endParaRPr>
          </a:p>
          <a:p>
            <a:pPr>
              <a:tabLst>
                <a:tab pos="5822950" algn="l"/>
              </a:tabLst>
            </a:pPr>
            <a:r>
              <a:rPr lang="en-US" sz="900" u="sng" dirty="0">
                <a:latin typeface="Palatino" pitchFamily="2" charset="77"/>
                <a:ea typeface="Palatino" pitchFamily="2" charset="77"/>
              </a:rPr>
              <a:t>	</a:t>
            </a:r>
            <a:endParaRPr lang="en-US" sz="900" dirty="0">
              <a:latin typeface="Palatino" pitchFamily="2" charset="77"/>
              <a:ea typeface="Palatino" pitchFamily="2" charset="77"/>
            </a:endParaRPr>
          </a:p>
          <a:p>
            <a:pPr>
              <a:tabLst>
                <a:tab pos="111125" algn="l"/>
                <a:tab pos="620713" algn="l"/>
                <a:tab pos="2849563" algn="l"/>
                <a:tab pos="2962275" algn="l"/>
                <a:tab pos="3481388" algn="l"/>
                <a:tab pos="5822950" algn="l"/>
              </a:tabLst>
            </a:pPr>
            <a:r>
              <a:rPr lang="en-US" sz="900" u="sng" dirty="0">
                <a:latin typeface="Palatino" pitchFamily="2" charset="77"/>
                <a:ea typeface="Palatino" pitchFamily="2" charset="77"/>
              </a:rPr>
              <a:t>Genus		Genus		</a:t>
            </a:r>
            <a:endParaRPr lang="en-US" sz="900" dirty="0">
              <a:latin typeface="Palatino" pitchFamily="2" charset="77"/>
              <a:ea typeface="Palatino" pitchFamily="2" charset="77"/>
            </a:endParaRPr>
          </a:p>
          <a:p>
            <a:pPr>
              <a:tabLst>
                <a:tab pos="111125" algn="l"/>
                <a:tab pos="620713" algn="l"/>
                <a:tab pos="2849563" algn="l"/>
                <a:tab pos="2962275" algn="l"/>
                <a:tab pos="3481388" algn="l"/>
              </a:tabLst>
            </a:pPr>
            <a:r>
              <a:rPr lang="en-US" sz="900" i="1" dirty="0" err="1">
                <a:latin typeface="Palatino" pitchFamily="2" charset="77"/>
                <a:ea typeface="Palatino" pitchFamily="2" charset="77"/>
              </a:rPr>
              <a:t>Alphacarmovirus</a:t>
            </a:r>
            <a:r>
              <a:rPr lang="en-US" sz="900" dirty="0">
                <a:latin typeface="Palatino" pitchFamily="2" charset="77"/>
                <a:ea typeface="Palatino" pitchFamily="2" charset="77"/>
              </a:rPr>
              <a:t>	</a:t>
            </a:r>
            <a:r>
              <a:rPr lang="en-US" sz="900" i="1" dirty="0" err="1">
                <a:latin typeface="Palatino" pitchFamily="2" charset="77"/>
                <a:ea typeface="Palatino" pitchFamily="2" charset="77"/>
              </a:rPr>
              <a:t>Gallantivirus</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a:t>
            </a:r>
            <a:r>
              <a:rPr lang="en-US" sz="900" b="1" dirty="0" err="1">
                <a:latin typeface="Palatino" pitchFamily="2" charset="77"/>
                <a:ea typeface="Palatino" pitchFamily="2" charset="77"/>
              </a:rPr>
              <a:t>CarMV</a:t>
            </a:r>
            <a:r>
              <a:rPr lang="en-US" sz="900" b="1" dirty="0">
                <a:latin typeface="Palatino" pitchFamily="2" charset="77"/>
                <a:ea typeface="Palatino" pitchFamily="2" charset="77"/>
              </a:rPr>
              <a:t>	</a:t>
            </a:r>
            <a:r>
              <a:rPr lang="en-US" sz="900" b="1" i="1" dirty="0">
                <a:latin typeface="Palatino" pitchFamily="2" charset="77"/>
                <a:ea typeface="Palatino" pitchFamily="2" charset="77"/>
              </a:rPr>
              <a:t>Carnation mottle </a:t>
            </a:r>
            <a:r>
              <a:rPr lang="en-US" sz="900" b="1" i="1" dirty="0" err="1">
                <a:latin typeface="Palatino" pitchFamily="2" charset="77"/>
                <a:ea typeface="Palatino" pitchFamily="2" charset="77"/>
              </a:rPr>
              <a:t>virus</a:t>
            </a:r>
            <a:r>
              <a:rPr lang="en-US" sz="900" b="1" i="1" baseline="30000" dirty="0" err="1">
                <a:latin typeface="Palatino" pitchFamily="2" charset="77"/>
                <a:ea typeface="Palatino" pitchFamily="2" charset="77"/>
              </a:rPr>
              <a:t>a</a:t>
            </a:r>
            <a:r>
              <a:rPr lang="en-US" sz="900" b="1" i="1" baseline="30000" dirty="0">
                <a:latin typeface="Palatino" pitchFamily="2" charset="77"/>
                <a:ea typeface="Palatino" pitchFamily="2" charset="77"/>
              </a:rPr>
              <a:t> </a:t>
            </a:r>
            <a:r>
              <a:rPr lang="en-US" sz="900" dirty="0">
                <a:latin typeface="Palatino" pitchFamily="2" charset="77"/>
                <a:ea typeface="Palatino" pitchFamily="2" charset="77"/>
              </a:rPr>
              <a:t>(X02986)</a:t>
            </a:r>
            <a:r>
              <a:rPr lang="en-US" sz="900" baseline="30000" dirty="0">
                <a:latin typeface="Palatino" pitchFamily="2" charset="77"/>
                <a:ea typeface="Palatino" pitchFamily="2" charset="77"/>
              </a:rPr>
              <a:t>b</a:t>
            </a:r>
            <a:r>
              <a:rPr lang="en-US" sz="900" dirty="0">
                <a:latin typeface="Palatino" pitchFamily="2" charset="77"/>
                <a:ea typeface="Palatino" pitchFamily="2" charset="77"/>
              </a:rPr>
              <a:t>	</a:t>
            </a:r>
            <a:r>
              <a:rPr lang="en-US" sz="900" b="1" dirty="0">
                <a:latin typeface="Palatino" pitchFamily="2" charset="77"/>
                <a:ea typeface="Palatino" pitchFamily="2" charset="77"/>
              </a:rPr>
              <a:t>	</a:t>
            </a:r>
            <a:r>
              <a:rPr lang="en-US" sz="900" b="1" dirty="0" err="1">
                <a:latin typeface="Palatino" pitchFamily="2" charset="77"/>
                <a:ea typeface="Palatino" pitchFamily="2" charset="77"/>
              </a:rPr>
              <a:t>GaMV</a:t>
            </a:r>
            <a:r>
              <a:rPr lang="en-US" sz="900" b="1" dirty="0">
                <a:latin typeface="Palatino" pitchFamily="2" charset="77"/>
                <a:ea typeface="Palatino" pitchFamily="2" charset="77"/>
              </a:rPr>
              <a:t> 	</a:t>
            </a:r>
            <a:r>
              <a:rPr lang="en-US" sz="900" b="1" i="1" dirty="0" err="1">
                <a:latin typeface="Palatino" pitchFamily="2" charset="77"/>
                <a:ea typeface="Palatino" pitchFamily="2" charset="77"/>
              </a:rPr>
              <a:t>Galinsoga</a:t>
            </a:r>
            <a:r>
              <a:rPr lang="en-US" sz="900" b="1" i="1" dirty="0">
                <a:latin typeface="Palatino" pitchFamily="2" charset="77"/>
                <a:ea typeface="Palatino" pitchFamily="2" charset="77"/>
              </a:rPr>
              <a:t> mosaic virus</a:t>
            </a:r>
            <a:r>
              <a:rPr lang="en-US" sz="900" dirty="0">
                <a:latin typeface="Palatino" pitchFamily="2" charset="77"/>
                <a:ea typeface="Palatino" pitchFamily="2" charset="77"/>
              </a:rPr>
              <a:t> (Y13463)</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a:t>
            </a:r>
            <a:r>
              <a:rPr lang="en-US" sz="900" dirty="0" err="1">
                <a:latin typeface="Palatino" pitchFamily="2" charset="77"/>
                <a:ea typeface="Palatino" pitchFamily="2" charset="77"/>
              </a:rPr>
              <a:t>CbMV</a:t>
            </a:r>
            <a:r>
              <a:rPr lang="en-US" sz="900" dirty="0">
                <a:latin typeface="Palatino" pitchFamily="2" charset="77"/>
                <a:ea typeface="Palatino" pitchFamily="2" charset="77"/>
              </a:rPr>
              <a:t>   	</a:t>
            </a:r>
            <a:r>
              <a:rPr lang="en-US" sz="900" i="1" dirty="0">
                <a:latin typeface="Palatino" pitchFamily="2" charset="77"/>
                <a:ea typeface="Palatino" pitchFamily="2" charset="77"/>
              </a:rPr>
              <a:t>Calibrachoa mottle virus </a:t>
            </a:r>
            <a:r>
              <a:rPr lang="en-US" sz="900" dirty="0">
                <a:latin typeface="Palatino" pitchFamily="2" charset="77"/>
                <a:ea typeface="Palatino" pitchFamily="2" charset="77"/>
              </a:rPr>
              <a:t>(GQ244431)</a:t>
            </a:r>
            <a:r>
              <a:rPr lang="en-US" sz="900" i="1" dirty="0">
                <a:latin typeface="Palatino" pitchFamily="2" charset="77"/>
                <a:ea typeface="Palatino" pitchFamily="2" charset="77"/>
              </a:rPr>
              <a:t>	</a:t>
            </a:r>
            <a:r>
              <a:rPr lang="en-US" sz="900" dirty="0">
                <a:latin typeface="Palatino" pitchFamily="2" charset="77"/>
                <a:ea typeface="Palatino" pitchFamily="2" charset="77"/>
              </a:rPr>
              <a:t>	</a:t>
            </a:r>
          </a:p>
          <a:p>
            <a:pPr>
              <a:tabLst>
                <a:tab pos="111125" algn="l"/>
                <a:tab pos="620713" algn="l"/>
                <a:tab pos="2849563" algn="l"/>
                <a:tab pos="2962275" algn="l"/>
                <a:tab pos="3481388" algn="l"/>
              </a:tabLst>
            </a:pPr>
            <a:r>
              <a:rPr lang="en-US" sz="900" dirty="0">
                <a:latin typeface="Palatino" pitchFamily="2" charset="77"/>
                <a:ea typeface="Palatino" pitchFamily="2" charset="77"/>
              </a:rPr>
              <a:t>	</a:t>
            </a:r>
            <a:r>
              <a:rPr lang="en-US" sz="900" dirty="0" err="1">
                <a:latin typeface="Palatino" pitchFamily="2" charset="77"/>
                <a:ea typeface="Palatino" pitchFamily="2" charset="77"/>
              </a:rPr>
              <a:t>HoRV</a:t>
            </a:r>
            <a:r>
              <a:rPr lang="en-US" sz="900" dirty="0">
                <a:latin typeface="Palatino" pitchFamily="2" charset="77"/>
                <a:ea typeface="Palatino" pitchFamily="2" charset="77"/>
              </a:rPr>
              <a:t>	</a:t>
            </a:r>
            <a:r>
              <a:rPr lang="en-US" sz="900" i="1" dirty="0">
                <a:latin typeface="Palatino" pitchFamily="2" charset="77"/>
                <a:ea typeface="Palatino" pitchFamily="2" charset="77"/>
              </a:rPr>
              <a:t>Honeysuckle ringspot virus</a:t>
            </a:r>
            <a:r>
              <a:rPr lang="en-US" sz="900" dirty="0">
                <a:latin typeface="Palatino" pitchFamily="2" charset="77"/>
                <a:ea typeface="Palatino" pitchFamily="2" charset="77"/>
              </a:rPr>
              <a:t> (HQ677625)	</a:t>
            </a:r>
            <a:r>
              <a:rPr lang="en-US" sz="900" i="1" dirty="0" err="1">
                <a:latin typeface="Palatino" pitchFamily="2" charset="77"/>
                <a:ea typeface="Palatino" pitchFamily="2" charset="77"/>
              </a:rPr>
              <a:t>Gammacarmovirus</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NLVCV 	</a:t>
            </a:r>
            <a:r>
              <a:rPr lang="en-US" sz="900" i="1" dirty="0">
                <a:latin typeface="Palatino" pitchFamily="2" charset="77"/>
                <a:ea typeface="Palatino" pitchFamily="2" charset="77"/>
              </a:rPr>
              <a:t>Nootka lupine vein clearing virus</a:t>
            </a:r>
            <a:r>
              <a:rPr lang="en-US" sz="900" dirty="0">
                <a:latin typeface="Palatino" pitchFamily="2" charset="77"/>
                <a:ea typeface="Palatino" pitchFamily="2" charset="77"/>
              </a:rPr>
              <a:t> (EF207438)		</a:t>
            </a:r>
            <a:r>
              <a:rPr lang="en-US" sz="900" b="1" dirty="0">
                <a:latin typeface="Palatino" pitchFamily="2" charset="77"/>
                <a:ea typeface="Palatino" pitchFamily="2" charset="77"/>
              </a:rPr>
              <a:t>MNSV	</a:t>
            </a:r>
            <a:r>
              <a:rPr lang="en-US" sz="900" b="1" i="1" dirty="0">
                <a:latin typeface="Palatino" pitchFamily="2" charset="77"/>
                <a:ea typeface="Palatino" pitchFamily="2" charset="77"/>
              </a:rPr>
              <a:t>Melon necrotic spot virus</a:t>
            </a:r>
            <a:r>
              <a:rPr lang="en-US" sz="900" dirty="0">
                <a:latin typeface="Palatino" pitchFamily="2" charset="77"/>
                <a:ea typeface="Palatino" pitchFamily="2" charset="77"/>
              </a:rPr>
              <a:t> (M29671)</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PFBV	</a:t>
            </a:r>
            <a:r>
              <a:rPr lang="en-US" sz="900" i="1" dirty="0">
                <a:latin typeface="Palatino" pitchFamily="2" charset="77"/>
                <a:ea typeface="Palatino" pitchFamily="2" charset="77"/>
              </a:rPr>
              <a:t>Pelargonium flower break virus</a:t>
            </a:r>
            <a:r>
              <a:rPr lang="en-US" sz="900" dirty="0">
                <a:latin typeface="Palatino" pitchFamily="2" charset="77"/>
                <a:ea typeface="Palatino" pitchFamily="2" charset="77"/>
              </a:rPr>
              <a:t> (AJ514833)		</a:t>
            </a:r>
            <a:r>
              <a:rPr lang="en-US" sz="900" dirty="0" err="1">
                <a:latin typeface="Palatino" pitchFamily="2" charset="77"/>
                <a:ea typeface="Palatino" pitchFamily="2" charset="77"/>
              </a:rPr>
              <a:t>CPMoV</a:t>
            </a:r>
            <a:r>
              <a:rPr lang="en-US" sz="900" dirty="0">
                <a:latin typeface="Palatino" pitchFamily="2" charset="77"/>
                <a:ea typeface="Palatino" pitchFamily="2" charset="77"/>
              </a:rPr>
              <a:t>	</a:t>
            </a:r>
            <a:r>
              <a:rPr lang="en-US" sz="900" i="1" dirty="0">
                <a:latin typeface="Palatino" pitchFamily="2" charset="77"/>
                <a:ea typeface="Palatino" pitchFamily="2" charset="77"/>
              </a:rPr>
              <a:t>Cowpea mottle virus </a:t>
            </a:r>
            <a:r>
              <a:rPr lang="en-US" sz="900" dirty="0">
                <a:latin typeface="Palatino" pitchFamily="2" charset="77"/>
                <a:ea typeface="Palatino" pitchFamily="2" charset="77"/>
              </a:rPr>
              <a:t>(U20976)</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a:t>
            </a:r>
            <a:r>
              <a:rPr lang="en-US" sz="900" dirty="0" err="1">
                <a:latin typeface="Palatino" pitchFamily="2" charset="77"/>
                <a:ea typeface="Palatino" pitchFamily="2" charset="77"/>
              </a:rPr>
              <a:t>SgCV</a:t>
            </a:r>
            <a:r>
              <a:rPr lang="en-US" sz="900" dirty="0">
                <a:latin typeface="Palatino" pitchFamily="2" charset="77"/>
                <a:ea typeface="Palatino" pitchFamily="2" charset="77"/>
              </a:rPr>
              <a:t>	</a:t>
            </a:r>
            <a:r>
              <a:rPr lang="en-US" sz="900" i="1" dirty="0">
                <a:latin typeface="Palatino" pitchFamily="2" charset="77"/>
                <a:ea typeface="Palatino" pitchFamily="2" charset="77"/>
              </a:rPr>
              <a:t>Saguaro cactus virus</a:t>
            </a:r>
            <a:r>
              <a:rPr lang="en-US" sz="900" dirty="0">
                <a:latin typeface="Palatino" pitchFamily="2" charset="77"/>
                <a:ea typeface="Palatino" pitchFamily="2" charset="77"/>
              </a:rPr>
              <a:t> (U72332)		PSNV	</a:t>
            </a:r>
            <a:r>
              <a:rPr lang="en-US" sz="900" i="1" dirty="0">
                <a:latin typeface="Palatino" pitchFamily="2" charset="77"/>
                <a:ea typeface="Palatino" pitchFamily="2" charset="77"/>
              </a:rPr>
              <a:t>Pea stem necrosis virus</a:t>
            </a:r>
            <a:r>
              <a:rPr lang="en-US" sz="900" dirty="0">
                <a:latin typeface="Palatino" pitchFamily="2" charset="77"/>
                <a:ea typeface="Palatino" pitchFamily="2" charset="77"/>
              </a:rPr>
              <a:t> (AB086951)</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SYMMV	</a:t>
            </a:r>
            <a:r>
              <a:rPr lang="en-US" sz="900" i="1" dirty="0">
                <a:latin typeface="Palatino" pitchFamily="2" charset="77"/>
                <a:ea typeface="Palatino" pitchFamily="2" charset="77"/>
              </a:rPr>
              <a:t>Soybean yellow mottle  mosaic virus</a:t>
            </a:r>
            <a:r>
              <a:rPr lang="en-US" sz="900" dirty="0">
                <a:latin typeface="Palatino" pitchFamily="2" charset="77"/>
                <a:ea typeface="Palatino" pitchFamily="2" charset="77"/>
              </a:rPr>
              <a:t> (FJ457015)</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i="1" dirty="0" err="1">
                <a:latin typeface="Palatino" pitchFamily="2" charset="77"/>
                <a:ea typeface="Palatino" pitchFamily="2" charset="77"/>
              </a:rPr>
              <a:t>Alphanecrovirus</a:t>
            </a:r>
            <a:r>
              <a:rPr lang="en-US" sz="900" i="1" dirty="0">
                <a:latin typeface="Palatino" pitchFamily="2" charset="77"/>
                <a:ea typeface="Palatino" pitchFamily="2" charset="77"/>
              </a:rPr>
              <a:t>	</a:t>
            </a:r>
            <a:r>
              <a:rPr lang="en-US" sz="900" dirty="0">
                <a:latin typeface="Palatino" pitchFamily="2" charset="77"/>
                <a:ea typeface="Palatino" pitchFamily="2" charset="77"/>
              </a:rPr>
              <a:t>					  </a:t>
            </a:r>
          </a:p>
          <a:p>
            <a:pPr>
              <a:tabLst>
                <a:tab pos="111125" algn="l"/>
                <a:tab pos="620713" algn="l"/>
                <a:tab pos="2849563" algn="l"/>
                <a:tab pos="2962275" algn="l"/>
                <a:tab pos="3481388" algn="l"/>
              </a:tabLst>
            </a:pPr>
            <a:r>
              <a:rPr lang="en-US" sz="900" b="1" dirty="0">
                <a:latin typeface="Palatino" pitchFamily="2" charset="77"/>
                <a:ea typeface="Palatino" pitchFamily="2" charset="77"/>
              </a:rPr>
              <a:t>	TNVA	</a:t>
            </a:r>
            <a:r>
              <a:rPr lang="en-US" sz="900" b="1" i="1" dirty="0">
                <a:latin typeface="Palatino" pitchFamily="2" charset="77"/>
                <a:ea typeface="Palatino" pitchFamily="2" charset="77"/>
              </a:rPr>
              <a:t>Tobacco necrosis virus A</a:t>
            </a:r>
            <a:r>
              <a:rPr lang="en-US" sz="900" dirty="0">
                <a:latin typeface="Palatino" pitchFamily="2" charset="77"/>
                <a:ea typeface="Palatino" pitchFamily="2" charset="77"/>
              </a:rPr>
              <a:t> (M33002)</a:t>
            </a:r>
            <a:r>
              <a:rPr lang="en-US" sz="900" b="1" i="1" dirty="0">
                <a:latin typeface="Palatino" pitchFamily="2" charset="77"/>
                <a:ea typeface="Palatino" pitchFamily="2" charset="77"/>
              </a:rPr>
              <a:t>	</a:t>
            </a:r>
            <a:r>
              <a:rPr lang="en-US" sz="900" i="1" dirty="0" err="1">
                <a:latin typeface="Palatino" pitchFamily="2" charset="77"/>
                <a:ea typeface="Palatino" pitchFamily="2" charset="77"/>
              </a:rPr>
              <a:t>Macanavirus</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OLV1	</a:t>
            </a:r>
            <a:r>
              <a:rPr lang="en-US" sz="900" i="1" dirty="0">
                <a:latin typeface="Palatino" pitchFamily="2" charset="77"/>
                <a:ea typeface="Palatino" pitchFamily="2" charset="77"/>
              </a:rPr>
              <a:t>Olive latent virus</a:t>
            </a:r>
            <a:r>
              <a:rPr lang="en-US" sz="900" dirty="0">
                <a:latin typeface="Palatino" pitchFamily="2" charset="77"/>
                <a:ea typeface="Palatino" pitchFamily="2" charset="77"/>
              </a:rPr>
              <a:t> (AY616760)		</a:t>
            </a:r>
            <a:r>
              <a:rPr lang="en-US" sz="900" b="1" dirty="0">
                <a:latin typeface="Palatino" pitchFamily="2" charset="77"/>
                <a:ea typeface="Palatino" pitchFamily="2" charset="77"/>
              </a:rPr>
              <a:t>FNSV 	</a:t>
            </a:r>
            <a:r>
              <a:rPr lang="en-US" sz="900" b="1" i="1" dirty="0" err="1">
                <a:latin typeface="Palatino" pitchFamily="2" charset="77"/>
                <a:ea typeface="Palatino" pitchFamily="2" charset="77"/>
              </a:rPr>
              <a:t>Furcraea</a:t>
            </a:r>
            <a:r>
              <a:rPr lang="en-US" sz="900" b="1" i="1" dirty="0">
                <a:latin typeface="Palatino" pitchFamily="2" charset="77"/>
                <a:ea typeface="Palatino" pitchFamily="2" charset="77"/>
              </a:rPr>
              <a:t> necrotic streak virus</a:t>
            </a:r>
            <a:r>
              <a:rPr lang="en-US" sz="900" dirty="0">
                <a:latin typeface="Palatino" pitchFamily="2" charset="77"/>
                <a:ea typeface="Palatino" pitchFamily="2" charset="77"/>
              </a:rPr>
              <a:t> (FJ768020)</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OMMV	</a:t>
            </a:r>
            <a:r>
              <a:rPr lang="en-US" sz="900" i="1" dirty="0">
                <a:latin typeface="Palatino" pitchFamily="2" charset="77"/>
                <a:ea typeface="Palatino" pitchFamily="2" charset="77"/>
              </a:rPr>
              <a:t>Olive mild mosaic virus</a:t>
            </a:r>
            <a:r>
              <a:rPr lang="en-US" sz="900" dirty="0">
                <a:latin typeface="Palatino" pitchFamily="2" charset="77"/>
                <a:ea typeface="Palatino" pitchFamily="2" charset="77"/>
              </a:rPr>
              <a:t> (X85989)</a:t>
            </a:r>
            <a:r>
              <a:rPr lang="en-US" sz="900" i="1" dirty="0">
                <a:latin typeface="Palatino" pitchFamily="2" charset="77"/>
                <a:ea typeface="Palatino" pitchFamily="2" charset="77"/>
              </a:rPr>
              <a:t>	</a:t>
            </a:r>
            <a:r>
              <a:rPr lang="en-US" sz="900" dirty="0">
                <a:latin typeface="Palatino" pitchFamily="2" charset="77"/>
                <a:ea typeface="Palatino" pitchFamily="2" charset="77"/>
              </a:rPr>
              <a:t>	</a:t>
            </a:r>
          </a:p>
          <a:p>
            <a:pPr>
              <a:tabLst>
                <a:tab pos="111125" algn="l"/>
                <a:tab pos="620713" algn="l"/>
                <a:tab pos="2849563" algn="l"/>
                <a:tab pos="2962275" algn="l"/>
                <a:tab pos="3481388" algn="l"/>
              </a:tabLst>
            </a:pPr>
            <a:r>
              <a:rPr lang="en-US" sz="900" dirty="0">
                <a:latin typeface="Palatino" pitchFamily="2" charset="77"/>
                <a:ea typeface="Palatino" pitchFamily="2" charset="77"/>
              </a:rPr>
              <a:t>			</a:t>
            </a:r>
            <a:r>
              <a:rPr lang="en-US" sz="900" i="1" dirty="0" err="1">
                <a:latin typeface="Palatino" pitchFamily="2" charset="77"/>
                <a:ea typeface="Palatino" pitchFamily="2" charset="77"/>
              </a:rPr>
              <a:t>Machlomovirus</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i="1" dirty="0" err="1">
                <a:latin typeface="Palatino" pitchFamily="2" charset="77"/>
                <a:ea typeface="Palatino" pitchFamily="2" charset="77"/>
              </a:rPr>
              <a:t>Aureusvirus</a:t>
            </a:r>
            <a:r>
              <a:rPr lang="en-US" sz="900" dirty="0">
                <a:latin typeface="Palatino" pitchFamily="2" charset="77"/>
                <a:ea typeface="Palatino" pitchFamily="2" charset="77"/>
              </a:rPr>
              <a:t>			</a:t>
            </a:r>
            <a:r>
              <a:rPr lang="en-US" sz="900" b="1" dirty="0">
                <a:latin typeface="Palatino" pitchFamily="2" charset="77"/>
                <a:ea typeface="Palatino" pitchFamily="2" charset="77"/>
              </a:rPr>
              <a:t>MCMV	</a:t>
            </a:r>
            <a:r>
              <a:rPr lang="en-US" sz="900" b="1" i="1" dirty="0">
                <a:latin typeface="Palatino" pitchFamily="2" charset="77"/>
                <a:ea typeface="Palatino" pitchFamily="2" charset="77"/>
              </a:rPr>
              <a:t>Maize chlorotic mottle virus</a:t>
            </a:r>
            <a:r>
              <a:rPr lang="en-US" sz="900" dirty="0">
                <a:latin typeface="Palatino" pitchFamily="2" charset="77"/>
                <a:ea typeface="Palatino" pitchFamily="2" charset="77"/>
              </a:rPr>
              <a:t> (X14736)</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b="1" dirty="0">
                <a:latin typeface="Palatino" pitchFamily="2" charset="77"/>
                <a:ea typeface="Palatino" pitchFamily="2" charset="77"/>
              </a:rPr>
              <a:t>	</a:t>
            </a:r>
            <a:r>
              <a:rPr lang="en-US" sz="900" b="1" dirty="0" err="1">
                <a:latin typeface="Palatino" pitchFamily="2" charset="77"/>
                <a:ea typeface="Palatino" pitchFamily="2" charset="77"/>
              </a:rPr>
              <a:t>PoLV</a:t>
            </a:r>
            <a:r>
              <a:rPr lang="en-US" sz="900" b="1" dirty="0">
                <a:latin typeface="Palatino" pitchFamily="2" charset="77"/>
                <a:ea typeface="Palatino" pitchFamily="2" charset="77"/>
              </a:rPr>
              <a:t>	 </a:t>
            </a:r>
            <a:r>
              <a:rPr lang="en-US" sz="900" b="1" i="1" dirty="0" err="1">
                <a:latin typeface="Palatino" pitchFamily="2" charset="77"/>
                <a:ea typeface="Palatino" pitchFamily="2" charset="77"/>
              </a:rPr>
              <a:t>Pothos</a:t>
            </a:r>
            <a:r>
              <a:rPr lang="en-US" sz="900" b="1" i="1" dirty="0">
                <a:latin typeface="Palatino" pitchFamily="2" charset="77"/>
                <a:ea typeface="Palatino" pitchFamily="2" charset="77"/>
              </a:rPr>
              <a:t> latent virus</a:t>
            </a:r>
            <a:r>
              <a:rPr lang="en-US" sz="900" dirty="0">
                <a:latin typeface="Palatino" pitchFamily="2" charset="77"/>
                <a:ea typeface="Palatino" pitchFamily="2" charset="77"/>
              </a:rPr>
              <a:t> (X87115)</a:t>
            </a:r>
            <a:r>
              <a:rPr lang="en-US" sz="900" b="1" dirty="0">
                <a:latin typeface="Palatino" pitchFamily="2" charset="77"/>
                <a:ea typeface="Palatino" pitchFamily="2" charset="77"/>
              </a:rPr>
              <a:t>				</a:t>
            </a:r>
            <a:endParaRPr lang="en-US" sz="900"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CLSV	 </a:t>
            </a:r>
            <a:r>
              <a:rPr lang="en-US" sz="900" i="1" dirty="0">
                <a:latin typeface="Palatino" pitchFamily="2" charset="77"/>
                <a:ea typeface="Palatino" pitchFamily="2" charset="77"/>
              </a:rPr>
              <a:t>Cucumber leaf spot virus</a:t>
            </a:r>
            <a:r>
              <a:rPr lang="en-US" sz="900" dirty="0">
                <a:latin typeface="Palatino" pitchFamily="2" charset="77"/>
                <a:ea typeface="Palatino" pitchFamily="2" charset="77"/>
              </a:rPr>
              <a:t> (EU127904)</a:t>
            </a:r>
            <a:r>
              <a:rPr lang="en-US" sz="900" i="1" dirty="0">
                <a:latin typeface="Palatino" pitchFamily="2" charset="77"/>
                <a:ea typeface="Palatino" pitchFamily="2" charset="77"/>
              </a:rPr>
              <a:t>	</a:t>
            </a:r>
            <a:r>
              <a:rPr lang="en-US" sz="900" i="1" dirty="0" err="1">
                <a:latin typeface="Palatino" pitchFamily="2" charset="77"/>
                <a:ea typeface="Palatino" pitchFamily="2" charset="77"/>
              </a:rPr>
              <a:t>Panicovirus</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JCSMV	 </a:t>
            </a:r>
            <a:r>
              <a:rPr lang="en-US" sz="900" i="1" dirty="0" err="1">
                <a:latin typeface="Palatino" pitchFamily="2" charset="77"/>
                <a:ea typeface="Palatino" pitchFamily="2" charset="77"/>
              </a:rPr>
              <a:t>Johnsongrass</a:t>
            </a:r>
            <a:r>
              <a:rPr lang="en-US" sz="900" i="1" dirty="0">
                <a:latin typeface="Palatino" pitchFamily="2" charset="77"/>
                <a:ea typeface="Palatino" pitchFamily="2" charset="77"/>
              </a:rPr>
              <a:t> chlorotic stripe </a:t>
            </a:r>
            <a:r>
              <a:rPr lang="en-US" sz="900" dirty="0">
                <a:latin typeface="Palatino" pitchFamily="2" charset="77"/>
                <a:ea typeface="Palatino" pitchFamily="2" charset="77"/>
              </a:rPr>
              <a:t>		</a:t>
            </a:r>
            <a:r>
              <a:rPr lang="en-US" sz="900" b="1" dirty="0">
                <a:latin typeface="Palatino" pitchFamily="2" charset="77"/>
                <a:ea typeface="Palatino" pitchFamily="2" charset="77"/>
              </a:rPr>
              <a:t>PMV	</a:t>
            </a:r>
            <a:r>
              <a:rPr lang="en-US" sz="900" b="1" i="1" dirty="0">
                <a:latin typeface="Palatino" pitchFamily="2" charset="77"/>
                <a:ea typeface="Palatino" pitchFamily="2" charset="77"/>
              </a:rPr>
              <a:t>Panicum mosaic virus</a:t>
            </a:r>
            <a:r>
              <a:rPr lang="en-US" sz="900" dirty="0">
                <a:latin typeface="Palatino" pitchFamily="2" charset="77"/>
                <a:ea typeface="Palatino" pitchFamily="2" charset="77"/>
              </a:rPr>
              <a:t> (U55002)</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a:t>
            </a:r>
            <a:r>
              <a:rPr lang="en-US" sz="900" i="1" dirty="0">
                <a:latin typeface="Palatino" pitchFamily="2" charset="77"/>
                <a:ea typeface="Palatino" pitchFamily="2" charset="77"/>
              </a:rPr>
              <a:t>mosaic virus</a:t>
            </a:r>
            <a:r>
              <a:rPr lang="en-US" sz="900" dirty="0">
                <a:latin typeface="Palatino" pitchFamily="2" charset="77"/>
                <a:ea typeface="Palatino" pitchFamily="2" charset="77"/>
              </a:rPr>
              <a:t> (AJ557804)		CMMV	</a:t>
            </a:r>
            <a:r>
              <a:rPr lang="en-US" sz="900" i="1" dirty="0">
                <a:latin typeface="Palatino" pitchFamily="2" charset="77"/>
                <a:ea typeface="Palatino" pitchFamily="2" charset="77"/>
              </a:rPr>
              <a:t>Cocksfoot mild mosaic virus</a:t>
            </a:r>
            <a:r>
              <a:rPr lang="en-US" sz="900" dirty="0">
                <a:latin typeface="Palatino" pitchFamily="2" charset="77"/>
                <a:ea typeface="Palatino" pitchFamily="2" charset="77"/>
              </a:rPr>
              <a:t> (EU081018)</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MWLMV </a:t>
            </a:r>
            <a:r>
              <a:rPr lang="en-US" sz="900" i="1" dirty="0">
                <a:latin typeface="Palatino" pitchFamily="2" charset="77"/>
                <a:ea typeface="Palatino" pitchFamily="2" charset="77"/>
              </a:rPr>
              <a:t>Maize white line mosaic virus</a:t>
            </a:r>
            <a:r>
              <a:rPr lang="en-US" sz="900" dirty="0">
                <a:latin typeface="Palatino" pitchFamily="2" charset="77"/>
                <a:ea typeface="Palatino" pitchFamily="2" charset="77"/>
              </a:rPr>
              <a:t> (EF89670)		TPAV	</a:t>
            </a:r>
            <a:r>
              <a:rPr lang="en-US" sz="900" i="1" dirty="0">
                <a:latin typeface="Palatino" pitchFamily="2" charset="77"/>
                <a:ea typeface="Palatino" pitchFamily="2" charset="77"/>
              </a:rPr>
              <a:t>Thin </a:t>
            </a:r>
            <a:r>
              <a:rPr lang="en-US" sz="900" i="1" dirty="0" err="1">
                <a:latin typeface="Palatino" pitchFamily="2" charset="77"/>
                <a:ea typeface="Palatino" pitchFamily="2" charset="77"/>
              </a:rPr>
              <a:t>paspalum</a:t>
            </a:r>
            <a:r>
              <a:rPr lang="en-US" sz="900" i="1" dirty="0">
                <a:latin typeface="Palatino" pitchFamily="2" charset="77"/>
                <a:ea typeface="Palatino" pitchFamily="2" charset="77"/>
              </a:rPr>
              <a:t> asymptomatic virus</a:t>
            </a:r>
            <a:r>
              <a:rPr lang="en-US" sz="900" dirty="0">
                <a:latin typeface="Palatino" pitchFamily="2" charset="77"/>
                <a:ea typeface="Palatino" pitchFamily="2" charset="77"/>
              </a:rPr>
              <a:t> (JX848617)</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YSV 	 </a:t>
            </a:r>
            <a:r>
              <a:rPr lang="en-US" sz="900" i="1" dirty="0">
                <a:latin typeface="Palatino" pitchFamily="2" charset="77"/>
                <a:ea typeface="Palatino" pitchFamily="2" charset="77"/>
              </a:rPr>
              <a:t>Yam Spherical virus</a:t>
            </a:r>
            <a:r>
              <a:rPr lang="en-US" sz="900" dirty="0">
                <a:latin typeface="Palatino" pitchFamily="2" charset="77"/>
                <a:ea typeface="Palatino" pitchFamily="2" charset="77"/>
              </a:rPr>
              <a:t> (KF482072)</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a:t>
            </a:r>
            <a:r>
              <a:rPr lang="en-US" sz="900" i="1" dirty="0" err="1">
                <a:latin typeface="Palatino" pitchFamily="2" charset="77"/>
                <a:ea typeface="Palatino" pitchFamily="2" charset="77"/>
              </a:rPr>
              <a:t>Tombusvirus</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i="1" dirty="0" err="1">
                <a:latin typeface="Palatino" pitchFamily="2" charset="77"/>
                <a:ea typeface="Palatino" pitchFamily="2" charset="77"/>
              </a:rPr>
              <a:t>Avenavirus</a:t>
            </a:r>
            <a:r>
              <a:rPr lang="en-US" sz="900" dirty="0">
                <a:latin typeface="Palatino" pitchFamily="2" charset="77"/>
                <a:ea typeface="Palatino" pitchFamily="2" charset="77"/>
              </a:rPr>
              <a:t>			</a:t>
            </a:r>
            <a:r>
              <a:rPr lang="en-US" sz="900" b="1" dirty="0">
                <a:latin typeface="Palatino" pitchFamily="2" charset="77"/>
                <a:ea typeface="Palatino" pitchFamily="2" charset="77"/>
              </a:rPr>
              <a:t>TBSV	</a:t>
            </a:r>
            <a:r>
              <a:rPr lang="en-US" sz="900" b="1" i="1" dirty="0">
                <a:latin typeface="Palatino" pitchFamily="2" charset="77"/>
                <a:ea typeface="Palatino" pitchFamily="2" charset="77"/>
              </a:rPr>
              <a:t>Tomato bushy stunt virus</a:t>
            </a:r>
            <a:r>
              <a:rPr lang="en-US" sz="900" dirty="0">
                <a:latin typeface="Palatino" pitchFamily="2" charset="77"/>
                <a:ea typeface="Palatino" pitchFamily="2" charset="77"/>
              </a:rPr>
              <a:t> (M21958)</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a:t>
            </a:r>
            <a:r>
              <a:rPr lang="en-US" sz="900" b="1" dirty="0">
                <a:latin typeface="Palatino" pitchFamily="2" charset="77"/>
                <a:ea typeface="Palatino" pitchFamily="2" charset="77"/>
              </a:rPr>
              <a:t>OCSV	</a:t>
            </a:r>
            <a:r>
              <a:rPr lang="en-US" sz="900" b="1" i="1" dirty="0">
                <a:latin typeface="Palatino" pitchFamily="2" charset="77"/>
                <a:ea typeface="Palatino" pitchFamily="2" charset="77"/>
              </a:rPr>
              <a:t>Oat chlorotic stunt virus</a:t>
            </a:r>
            <a:r>
              <a:rPr lang="en-US" sz="900" dirty="0">
                <a:latin typeface="Palatino" pitchFamily="2" charset="77"/>
                <a:ea typeface="Palatino" pitchFamily="2" charset="77"/>
              </a:rPr>
              <a:t> (X83964)</a:t>
            </a:r>
            <a:r>
              <a:rPr lang="en-US" sz="900" b="1" dirty="0">
                <a:latin typeface="Palatino" pitchFamily="2" charset="77"/>
                <a:ea typeface="Palatino" pitchFamily="2" charset="77"/>
              </a:rPr>
              <a:t>		</a:t>
            </a:r>
            <a:r>
              <a:rPr lang="en-US" sz="900" dirty="0">
                <a:latin typeface="Palatino" pitchFamily="2" charset="77"/>
                <a:ea typeface="Palatino" pitchFamily="2" charset="77"/>
              </a:rPr>
              <a:t>AMCV	</a:t>
            </a:r>
            <a:r>
              <a:rPr lang="en-US" sz="900" i="1" dirty="0">
                <a:latin typeface="Palatino" pitchFamily="2" charset="77"/>
                <a:ea typeface="Palatino" pitchFamily="2" charset="77"/>
              </a:rPr>
              <a:t>Artichoke mottled crinkle virus</a:t>
            </a:r>
            <a:r>
              <a:rPr lang="en-US" sz="900" dirty="0">
                <a:latin typeface="Palatino" pitchFamily="2" charset="77"/>
                <a:ea typeface="Palatino" pitchFamily="2" charset="77"/>
              </a:rPr>
              <a:t> (X62493)</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CIRV	</a:t>
            </a:r>
            <a:r>
              <a:rPr lang="en-US" sz="900" i="1" dirty="0">
                <a:latin typeface="Palatino" pitchFamily="2" charset="77"/>
                <a:ea typeface="Palatino" pitchFamily="2" charset="77"/>
              </a:rPr>
              <a:t>Carnation Italian ringspot virus </a:t>
            </a:r>
            <a:r>
              <a:rPr lang="en-US" sz="900" dirty="0">
                <a:latin typeface="Palatino" pitchFamily="2" charset="77"/>
                <a:ea typeface="Palatino" pitchFamily="2" charset="77"/>
              </a:rPr>
              <a:t>(X85215)</a:t>
            </a:r>
          </a:p>
          <a:p>
            <a:pPr>
              <a:tabLst>
                <a:tab pos="111125" algn="l"/>
                <a:tab pos="620713" algn="l"/>
                <a:tab pos="2849563" algn="l"/>
                <a:tab pos="2962275" algn="l"/>
                <a:tab pos="3481388" algn="l"/>
              </a:tabLst>
            </a:pPr>
            <a:r>
              <a:rPr lang="en-US" sz="900" i="1" dirty="0" err="1">
                <a:latin typeface="Palatino" pitchFamily="2" charset="77"/>
                <a:ea typeface="Palatino" pitchFamily="2" charset="77"/>
              </a:rPr>
              <a:t>Betacarmovirus</a:t>
            </a:r>
            <a:r>
              <a:rPr lang="en-US" sz="900" dirty="0">
                <a:latin typeface="Palatino" pitchFamily="2" charset="77"/>
                <a:ea typeface="Palatino" pitchFamily="2" charset="77"/>
              </a:rPr>
              <a:t>		CBV 	</a:t>
            </a:r>
            <a:r>
              <a:rPr lang="en-US" sz="900" i="1" dirty="0">
                <a:latin typeface="Palatino" pitchFamily="2" charset="77"/>
                <a:ea typeface="Palatino" pitchFamily="2" charset="77"/>
              </a:rPr>
              <a:t>Cucumber Bulgarian virus</a:t>
            </a:r>
            <a:r>
              <a:rPr lang="en-US" sz="900" dirty="0">
                <a:latin typeface="Palatino" pitchFamily="2" charset="77"/>
                <a:ea typeface="Palatino" pitchFamily="2" charset="77"/>
              </a:rPr>
              <a:t> (AY163842)</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a:t>
            </a:r>
            <a:r>
              <a:rPr lang="en-US" sz="900" b="1" dirty="0">
                <a:latin typeface="Palatino" pitchFamily="2" charset="77"/>
                <a:ea typeface="Palatino" pitchFamily="2" charset="77"/>
              </a:rPr>
              <a:t>TCV	</a:t>
            </a:r>
            <a:r>
              <a:rPr lang="en-US" sz="900" b="1" i="1" dirty="0">
                <a:latin typeface="Palatino" pitchFamily="2" charset="77"/>
                <a:ea typeface="Palatino" pitchFamily="2" charset="77"/>
              </a:rPr>
              <a:t>Turnip crinkle virus</a:t>
            </a:r>
            <a:r>
              <a:rPr lang="en-US" sz="900" dirty="0">
                <a:latin typeface="Palatino" pitchFamily="2" charset="77"/>
                <a:ea typeface="Palatino" pitchFamily="2" charset="77"/>
              </a:rPr>
              <a:t> (M22445)</a:t>
            </a:r>
            <a:r>
              <a:rPr lang="en-US" sz="900" b="1" dirty="0">
                <a:latin typeface="Palatino" pitchFamily="2" charset="77"/>
                <a:ea typeface="Palatino" pitchFamily="2" charset="77"/>
              </a:rPr>
              <a:t>		</a:t>
            </a:r>
            <a:r>
              <a:rPr lang="en-US" sz="900" dirty="0">
                <a:latin typeface="Palatino" pitchFamily="2" charset="77"/>
                <a:ea typeface="Palatino" pitchFamily="2" charset="77"/>
              </a:rPr>
              <a:t>CNV 	</a:t>
            </a:r>
            <a:r>
              <a:rPr lang="en-US" sz="900" i="1" dirty="0">
                <a:latin typeface="Palatino" pitchFamily="2" charset="77"/>
                <a:ea typeface="Palatino" pitchFamily="2" charset="77"/>
              </a:rPr>
              <a:t>Cucumber necrosis virus</a:t>
            </a:r>
            <a:r>
              <a:rPr lang="en-US" sz="900" dirty="0">
                <a:latin typeface="Palatino" pitchFamily="2" charset="77"/>
                <a:ea typeface="Palatino" pitchFamily="2" charset="77"/>
              </a:rPr>
              <a:t> (M25270)</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CCFV	</a:t>
            </a:r>
            <a:r>
              <a:rPr lang="en-US" sz="900" i="1" dirty="0" err="1">
                <a:latin typeface="Palatino" pitchFamily="2" charset="77"/>
                <a:ea typeface="Palatino" pitchFamily="2" charset="77"/>
              </a:rPr>
              <a:t>Cardamine</a:t>
            </a:r>
            <a:r>
              <a:rPr lang="en-US" sz="900" i="1" dirty="0">
                <a:latin typeface="Palatino" pitchFamily="2" charset="77"/>
                <a:ea typeface="Palatino" pitchFamily="2" charset="77"/>
              </a:rPr>
              <a:t> chlorotic fleck virus</a:t>
            </a:r>
            <a:r>
              <a:rPr lang="en-US" sz="900" dirty="0">
                <a:latin typeface="Palatino" pitchFamily="2" charset="77"/>
                <a:ea typeface="Palatino" pitchFamily="2" charset="77"/>
              </a:rPr>
              <a:t> (L16015)		</a:t>
            </a:r>
            <a:r>
              <a:rPr lang="en-US" sz="900" dirty="0" err="1">
                <a:latin typeface="Palatino" pitchFamily="2" charset="77"/>
                <a:ea typeface="Palatino" pitchFamily="2" charset="77"/>
              </a:rPr>
              <a:t>CyRSV</a:t>
            </a:r>
            <a:r>
              <a:rPr lang="en-US" sz="900" dirty="0">
                <a:latin typeface="Palatino" pitchFamily="2" charset="77"/>
                <a:ea typeface="Palatino" pitchFamily="2" charset="77"/>
              </a:rPr>
              <a:t>	</a:t>
            </a:r>
            <a:r>
              <a:rPr lang="en-US" sz="900" i="1" dirty="0">
                <a:latin typeface="Palatino" pitchFamily="2" charset="77"/>
                <a:ea typeface="Palatino" pitchFamily="2" charset="77"/>
              </a:rPr>
              <a:t>Cymbidium ringspot virus</a:t>
            </a:r>
            <a:r>
              <a:rPr lang="en-US" sz="900" dirty="0">
                <a:latin typeface="Palatino" pitchFamily="2" charset="77"/>
                <a:ea typeface="Palatino" pitchFamily="2" charset="77"/>
              </a:rPr>
              <a:t> (X15511)</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HCRSV 	</a:t>
            </a:r>
            <a:r>
              <a:rPr lang="en-US" sz="900" i="1" dirty="0">
                <a:latin typeface="Palatino" pitchFamily="2" charset="77"/>
                <a:ea typeface="Palatino" pitchFamily="2" charset="77"/>
              </a:rPr>
              <a:t>Hibiscus chlorotic ringspot virus</a:t>
            </a:r>
            <a:r>
              <a:rPr lang="en-US" sz="900" dirty="0">
                <a:latin typeface="Palatino" pitchFamily="2" charset="77"/>
                <a:ea typeface="Palatino" pitchFamily="2" charset="77"/>
              </a:rPr>
              <a:t> (X86448)</a:t>
            </a:r>
            <a:r>
              <a:rPr lang="en-US" sz="900" i="1" dirty="0">
                <a:latin typeface="Palatino" pitchFamily="2" charset="77"/>
                <a:ea typeface="Palatino" pitchFamily="2" charset="77"/>
              </a:rPr>
              <a:t>	</a:t>
            </a:r>
            <a:r>
              <a:rPr lang="en-US" sz="900" dirty="0">
                <a:latin typeface="Palatino" pitchFamily="2" charset="77"/>
                <a:ea typeface="Palatino" pitchFamily="2" charset="77"/>
              </a:rPr>
              <a:t>	EMCV	</a:t>
            </a:r>
            <a:r>
              <a:rPr lang="en-US" sz="900" i="1" dirty="0">
                <a:latin typeface="Palatino" pitchFamily="2" charset="77"/>
                <a:ea typeface="Palatino" pitchFamily="2" charset="77"/>
              </a:rPr>
              <a:t>Eggplant mottled crinkle virus</a:t>
            </a:r>
            <a:r>
              <a:rPr lang="en-US" sz="900" dirty="0">
                <a:latin typeface="Palatino" pitchFamily="2" charset="77"/>
                <a:ea typeface="Palatino" pitchFamily="2" charset="77"/>
              </a:rPr>
              <a:t> (JQ864181)</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JINRV 	</a:t>
            </a:r>
            <a:r>
              <a:rPr lang="en-US" sz="900" i="1" dirty="0">
                <a:latin typeface="Palatino" pitchFamily="2" charset="77"/>
                <a:ea typeface="Palatino" pitchFamily="2" charset="77"/>
              </a:rPr>
              <a:t>Japanese iris necrotic ring virus </a:t>
            </a:r>
            <a:r>
              <a:rPr lang="en-US" sz="900" dirty="0">
                <a:latin typeface="Palatino" pitchFamily="2" charset="77"/>
                <a:ea typeface="Palatino" pitchFamily="2" charset="77"/>
              </a:rPr>
              <a:t>(D86123)		GALV	</a:t>
            </a:r>
            <a:r>
              <a:rPr lang="en-US" sz="900" i="1" dirty="0">
                <a:latin typeface="Palatino" pitchFamily="2" charset="77"/>
                <a:ea typeface="Palatino" pitchFamily="2" charset="77"/>
              </a:rPr>
              <a:t>Grapevine Algerian latent virus</a:t>
            </a:r>
            <a:r>
              <a:rPr lang="en-US" sz="900" dirty="0">
                <a:latin typeface="Palatino" pitchFamily="2" charset="77"/>
                <a:ea typeface="Palatino" pitchFamily="2" charset="77"/>
              </a:rPr>
              <a:t> (AY830918)</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MPV 	</a:t>
            </a:r>
            <a:r>
              <a:rPr lang="en-US" sz="900" i="1" dirty="0">
                <a:latin typeface="Palatino" pitchFamily="2" charset="77"/>
                <a:ea typeface="Palatino" pitchFamily="2" charset="77"/>
              </a:rPr>
              <a:t>Moroccan Pepper virus</a:t>
            </a:r>
            <a:r>
              <a:rPr lang="en-US" sz="900" dirty="0">
                <a:latin typeface="Palatino" pitchFamily="2" charset="77"/>
                <a:ea typeface="Palatino" pitchFamily="2" charset="77"/>
              </a:rPr>
              <a:t> (JX197071)</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i="1" dirty="0" err="1">
                <a:latin typeface="Palatino" pitchFamily="2" charset="77"/>
                <a:ea typeface="Palatino" pitchFamily="2" charset="77"/>
              </a:rPr>
              <a:t>Betanecrovirus</a:t>
            </a:r>
            <a:r>
              <a:rPr lang="en-US" sz="900" dirty="0">
                <a:latin typeface="Palatino" pitchFamily="2" charset="77"/>
                <a:ea typeface="Palatino" pitchFamily="2" charset="77"/>
              </a:rPr>
              <a:t>		PNSV	</a:t>
            </a:r>
            <a:r>
              <a:rPr lang="en-US" sz="900" i="1" dirty="0">
                <a:latin typeface="Palatino" pitchFamily="2" charset="77"/>
                <a:ea typeface="Palatino" pitchFamily="2" charset="77"/>
              </a:rPr>
              <a:t>Pelargonium necrotic spot virus</a:t>
            </a:r>
            <a:r>
              <a:rPr lang="en-US" sz="900" dirty="0">
                <a:latin typeface="Palatino" pitchFamily="2" charset="77"/>
                <a:ea typeface="Palatino" pitchFamily="2" charset="77"/>
              </a:rPr>
              <a:t> (AJ607402)</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a:t>
            </a:r>
            <a:r>
              <a:rPr lang="en-US" sz="900" b="1" dirty="0">
                <a:latin typeface="Palatino" pitchFamily="2" charset="77"/>
                <a:ea typeface="Palatino" pitchFamily="2" charset="77"/>
              </a:rPr>
              <a:t>TNVD 	</a:t>
            </a:r>
            <a:r>
              <a:rPr lang="en-US" sz="900" b="1" i="1" dirty="0">
                <a:latin typeface="Palatino" pitchFamily="2" charset="77"/>
                <a:ea typeface="Palatino" pitchFamily="2" charset="77"/>
              </a:rPr>
              <a:t>Tobacco necrosis virus D</a:t>
            </a:r>
            <a:r>
              <a:rPr lang="en-US" sz="900" dirty="0">
                <a:latin typeface="Palatino" pitchFamily="2" charset="77"/>
                <a:ea typeface="Palatino" pitchFamily="2" charset="77"/>
              </a:rPr>
              <a:t> (U62546)</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BBSV	</a:t>
            </a:r>
            <a:r>
              <a:rPr lang="en-US" sz="900" i="1" dirty="0">
                <a:latin typeface="Palatino" pitchFamily="2" charset="77"/>
                <a:ea typeface="Palatino" pitchFamily="2" charset="77"/>
              </a:rPr>
              <a:t>Beet black scorch virus</a:t>
            </a:r>
            <a:r>
              <a:rPr lang="en-US" sz="900" dirty="0">
                <a:latin typeface="Palatino" pitchFamily="2" charset="77"/>
                <a:ea typeface="Palatino" pitchFamily="2" charset="77"/>
              </a:rPr>
              <a:t> (AF452884)	</a:t>
            </a:r>
            <a:r>
              <a:rPr lang="en-US" sz="900" i="1" dirty="0" err="1">
                <a:latin typeface="Palatino" pitchFamily="2" charset="77"/>
                <a:ea typeface="Palatino" pitchFamily="2" charset="77"/>
              </a:rPr>
              <a:t>Zeavirus</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LWSV	</a:t>
            </a:r>
            <a:r>
              <a:rPr lang="en-US" sz="900" i="1" dirty="0">
                <a:latin typeface="Palatino" pitchFamily="2" charset="77"/>
                <a:ea typeface="Palatino" pitchFamily="2" charset="77"/>
              </a:rPr>
              <a:t>Leek white stripe virus</a:t>
            </a:r>
            <a:r>
              <a:rPr lang="en-US" sz="900" dirty="0">
                <a:latin typeface="Palatino" pitchFamily="2" charset="77"/>
                <a:ea typeface="Palatino" pitchFamily="2" charset="77"/>
              </a:rPr>
              <a:t> (X94560)		</a:t>
            </a:r>
            <a:r>
              <a:rPr lang="en-US" sz="900" b="1" dirty="0" err="1">
                <a:latin typeface="Palatino" pitchFamily="2" charset="77"/>
                <a:ea typeface="Palatino" pitchFamily="2" charset="77"/>
              </a:rPr>
              <a:t>MNeSV</a:t>
            </a:r>
            <a:r>
              <a:rPr lang="en-US" sz="900" b="1" dirty="0">
                <a:latin typeface="Palatino" pitchFamily="2" charset="77"/>
                <a:ea typeface="Palatino" pitchFamily="2" charset="77"/>
              </a:rPr>
              <a:t>	</a:t>
            </a:r>
            <a:r>
              <a:rPr lang="en-US" sz="900" b="1" i="1" dirty="0">
                <a:latin typeface="Palatino" pitchFamily="2" charset="77"/>
                <a:ea typeface="Palatino" pitchFamily="2" charset="77"/>
              </a:rPr>
              <a:t>Maize necrotic streak virus</a:t>
            </a:r>
            <a:r>
              <a:rPr lang="en-US" sz="900" dirty="0">
                <a:latin typeface="Palatino" pitchFamily="2" charset="77"/>
                <a:ea typeface="Palatino" pitchFamily="2" charset="77"/>
              </a:rPr>
              <a:t> (AF266518)</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a:t>
            </a:r>
          </a:p>
          <a:p>
            <a:pPr>
              <a:tabLst>
                <a:tab pos="111125" algn="l"/>
                <a:tab pos="620713" algn="l"/>
                <a:tab pos="2849563" algn="l"/>
                <a:tab pos="2962275" algn="l"/>
                <a:tab pos="3481388" algn="l"/>
              </a:tabLst>
            </a:pPr>
            <a:r>
              <a:rPr lang="en-US" sz="900" i="1" dirty="0" err="1">
                <a:latin typeface="Palatino" pitchFamily="2" charset="77"/>
                <a:ea typeface="Palatino" pitchFamily="2" charset="77"/>
              </a:rPr>
              <a:t>Dianthovirus</a:t>
            </a:r>
            <a:r>
              <a:rPr lang="en-US" sz="900" i="1" dirty="0">
                <a:latin typeface="Palatino" pitchFamily="2" charset="77"/>
                <a:ea typeface="Palatino" pitchFamily="2" charset="77"/>
              </a:rPr>
              <a:t>		</a:t>
            </a:r>
            <a:r>
              <a:rPr lang="en-US" sz="900" dirty="0">
                <a:latin typeface="Palatino" pitchFamily="2" charset="77"/>
                <a:ea typeface="Palatino" pitchFamily="2" charset="77"/>
              </a:rPr>
              <a:t>Unassigned</a:t>
            </a:r>
          </a:p>
          <a:p>
            <a:pPr>
              <a:tabLst>
                <a:tab pos="111125" algn="l"/>
                <a:tab pos="620713" algn="l"/>
                <a:tab pos="2849563" algn="l"/>
                <a:tab pos="2962275" algn="l"/>
                <a:tab pos="3481388" algn="l"/>
              </a:tabLst>
            </a:pPr>
            <a:r>
              <a:rPr lang="en-US" sz="900" b="1" dirty="0">
                <a:latin typeface="Palatino" pitchFamily="2" charset="77"/>
                <a:ea typeface="Palatino" pitchFamily="2" charset="77"/>
              </a:rPr>
              <a:t>	RCNMV </a:t>
            </a:r>
            <a:r>
              <a:rPr lang="en-US" sz="900" b="1" i="1" dirty="0">
                <a:latin typeface="Palatino" pitchFamily="2" charset="77"/>
                <a:ea typeface="Palatino" pitchFamily="2" charset="77"/>
              </a:rPr>
              <a:t>Red clover necrotic mosaic virus</a:t>
            </a:r>
            <a:r>
              <a:rPr lang="en-US" sz="900" dirty="0">
                <a:latin typeface="Palatino" pitchFamily="2" charset="77"/>
                <a:ea typeface="Palatino" pitchFamily="2" charset="77"/>
              </a:rPr>
              <a:t> (X08021)</a:t>
            </a:r>
            <a:r>
              <a:rPr lang="en-US" sz="900" b="1" i="1" dirty="0">
                <a:latin typeface="Palatino" pitchFamily="2" charset="77"/>
                <a:ea typeface="Palatino" pitchFamily="2" charset="77"/>
              </a:rPr>
              <a:t>		</a:t>
            </a:r>
            <a:r>
              <a:rPr lang="en-US" sz="900" b="1" dirty="0">
                <a:latin typeface="Palatino" pitchFamily="2" charset="77"/>
                <a:ea typeface="Palatino" pitchFamily="2" charset="77"/>
              </a:rPr>
              <a:t>TLV1	</a:t>
            </a:r>
            <a:r>
              <a:rPr lang="en-US" sz="900" b="1" i="1" dirty="0">
                <a:latin typeface="Palatino" pitchFamily="2" charset="77"/>
                <a:ea typeface="Palatino" pitchFamily="2" charset="77"/>
              </a:rPr>
              <a:t>Trailing lespedeza virus 1 </a:t>
            </a:r>
            <a:r>
              <a:rPr lang="en-US" sz="900" dirty="0">
                <a:latin typeface="Palatino" pitchFamily="2" charset="77"/>
                <a:ea typeface="Palatino" pitchFamily="2" charset="77"/>
              </a:rPr>
              <a:t>(HM640935)</a:t>
            </a:r>
            <a:r>
              <a:rPr lang="en-US" sz="900" b="1" dirty="0">
                <a:latin typeface="Palatino" pitchFamily="2" charset="77"/>
                <a:ea typeface="Palatino" pitchFamily="2" charset="77"/>
              </a:rPr>
              <a:t>	</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CRSV	</a:t>
            </a:r>
            <a:r>
              <a:rPr lang="en-US" sz="900" i="1" dirty="0">
                <a:latin typeface="Palatino" pitchFamily="2" charset="77"/>
                <a:ea typeface="Palatino" pitchFamily="2" charset="77"/>
              </a:rPr>
              <a:t> Carnation ringspot virus</a:t>
            </a:r>
            <a:r>
              <a:rPr lang="en-US" sz="900" dirty="0">
                <a:latin typeface="Palatino" pitchFamily="2" charset="77"/>
                <a:ea typeface="Palatino" pitchFamily="2" charset="77"/>
              </a:rPr>
              <a:t> (L18870)</a:t>
            </a:r>
            <a:endParaRPr lang="en-US" sz="900" i="1" dirty="0">
              <a:latin typeface="Palatino" pitchFamily="2" charset="77"/>
              <a:ea typeface="Palatino" pitchFamily="2" charset="77"/>
            </a:endParaRPr>
          </a:p>
          <a:p>
            <a:pPr>
              <a:tabLst>
                <a:tab pos="111125" algn="l"/>
                <a:tab pos="620713" algn="l"/>
                <a:tab pos="2849563" algn="l"/>
                <a:tab pos="2962275" algn="l"/>
                <a:tab pos="3481388" algn="l"/>
              </a:tabLst>
            </a:pPr>
            <a:r>
              <a:rPr lang="en-US" sz="900" dirty="0">
                <a:latin typeface="Palatino" pitchFamily="2" charset="77"/>
                <a:ea typeface="Palatino" pitchFamily="2" charset="77"/>
              </a:rPr>
              <a:t>	SCNMV  </a:t>
            </a:r>
            <a:r>
              <a:rPr lang="en-US" sz="900" i="1" dirty="0">
                <a:latin typeface="Palatino" pitchFamily="2" charset="77"/>
                <a:ea typeface="Palatino" pitchFamily="2" charset="77"/>
              </a:rPr>
              <a:t>Sweet clover necrotic mosaic virus</a:t>
            </a:r>
            <a:r>
              <a:rPr lang="en-US" sz="900" dirty="0">
                <a:latin typeface="Palatino" pitchFamily="2" charset="77"/>
                <a:ea typeface="Palatino" pitchFamily="2" charset="77"/>
              </a:rPr>
              <a:t> (L07884)	Other Viral Sequences</a:t>
            </a:r>
          </a:p>
          <a:p>
            <a:pPr>
              <a:tabLst>
                <a:tab pos="111125" algn="l"/>
                <a:tab pos="620713" algn="l"/>
                <a:tab pos="2849563" algn="l"/>
                <a:tab pos="2962275" algn="l"/>
                <a:tab pos="3481388" algn="l"/>
              </a:tabLst>
            </a:pPr>
            <a:r>
              <a:rPr lang="en-US" sz="900" i="1" dirty="0">
                <a:latin typeface="Palatino" pitchFamily="2" charset="77"/>
                <a:ea typeface="Palatino" pitchFamily="2" charset="77"/>
              </a:rPr>
              <a:t>				</a:t>
            </a:r>
            <a:r>
              <a:rPr lang="en-US" sz="900" dirty="0">
                <a:latin typeface="Palatino" pitchFamily="2" charset="77"/>
                <a:ea typeface="Palatino" pitchFamily="2" charset="77"/>
              </a:rPr>
              <a:t>HEV</a:t>
            </a:r>
            <a:r>
              <a:rPr lang="en-US" sz="900" i="1" dirty="0">
                <a:latin typeface="Palatino" pitchFamily="2" charset="77"/>
                <a:ea typeface="Palatino" pitchFamily="2" charset="77"/>
              </a:rPr>
              <a:t>	Hepatitis E virus </a:t>
            </a:r>
            <a:r>
              <a:rPr lang="en-US" sz="900" dirty="0">
                <a:latin typeface="Palatino" pitchFamily="2" charset="77"/>
                <a:ea typeface="Palatino" pitchFamily="2" charset="77"/>
              </a:rPr>
              <a:t>CP (AAA45727.1)</a:t>
            </a:r>
            <a:endParaRPr lang="en-US" sz="900" i="1" dirty="0">
              <a:latin typeface="Palatino" pitchFamily="2" charset="77"/>
              <a:ea typeface="Palatino" pitchFamily="2" charset="77"/>
            </a:endParaRPr>
          </a:p>
          <a:p>
            <a:pPr>
              <a:tabLst>
                <a:tab pos="5822950" algn="l"/>
              </a:tabLst>
            </a:pPr>
            <a:r>
              <a:rPr lang="en-US" sz="900" b="1" u="sng">
                <a:latin typeface="Palatino" pitchFamily="2" charset="77"/>
                <a:ea typeface="Palatino" pitchFamily="2" charset="77"/>
              </a:rPr>
              <a:t>	</a:t>
            </a:r>
            <a:endParaRPr lang="en-US" sz="900" dirty="0">
              <a:latin typeface="Palatino" pitchFamily="2" charset="77"/>
              <a:ea typeface="Palatino" pitchFamily="2" charset="77"/>
            </a:endParaRPr>
          </a:p>
          <a:p>
            <a:r>
              <a:rPr lang="en-US" sz="900" baseline="30000" dirty="0" err="1">
                <a:latin typeface="Palatino" pitchFamily="2" charset="77"/>
                <a:ea typeface="Palatino" pitchFamily="2" charset="77"/>
              </a:rPr>
              <a:t>a</a:t>
            </a:r>
            <a:r>
              <a:rPr lang="en-US" sz="900" dirty="0" err="1">
                <a:latin typeface="Palatino" pitchFamily="2" charset="77"/>
                <a:ea typeface="Palatino" pitchFamily="2" charset="77"/>
              </a:rPr>
              <a:t>The</a:t>
            </a:r>
            <a:r>
              <a:rPr lang="en-US" sz="900" dirty="0">
                <a:latin typeface="Palatino" pitchFamily="2" charset="77"/>
                <a:ea typeface="Palatino" pitchFamily="2" charset="77"/>
              </a:rPr>
              <a:t> type species for each genus is listed in Bold.</a:t>
            </a:r>
          </a:p>
          <a:p>
            <a:r>
              <a:rPr lang="en-US" sz="900" baseline="30000" dirty="0" err="1">
                <a:latin typeface="Palatino" pitchFamily="2" charset="77"/>
                <a:ea typeface="Palatino" pitchFamily="2" charset="77"/>
              </a:rPr>
              <a:t>b</a:t>
            </a:r>
            <a:r>
              <a:rPr lang="en-US" sz="900" dirty="0" err="1">
                <a:latin typeface="Palatino" pitchFamily="2" charset="77"/>
                <a:ea typeface="Palatino" pitchFamily="2" charset="77"/>
              </a:rPr>
              <a:t>Accession</a:t>
            </a:r>
            <a:r>
              <a:rPr lang="en-US" sz="900" dirty="0">
                <a:latin typeface="Palatino" pitchFamily="2" charset="77"/>
                <a:ea typeface="Palatino" pitchFamily="2" charset="77"/>
              </a:rPr>
              <a:t> number for each virus is listed in parentheses)</a:t>
            </a:r>
          </a:p>
          <a:p>
            <a:endParaRPr lang="en-US" sz="1000" dirty="0">
              <a:latin typeface="Calibri" panose="020F0502020204030204" pitchFamily="34" charset="0"/>
            </a:endParaRPr>
          </a:p>
        </p:txBody>
      </p:sp>
    </p:spTree>
    <p:extLst>
      <p:ext uri="{BB962C8B-B14F-4D97-AF65-F5344CB8AC3E}">
        <p14:creationId xmlns:p14="http://schemas.microsoft.com/office/powerpoint/2010/main" val="36883854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TotalTime>
  <Words>658</Words>
  <Application>Microsoft Macintosh PowerPoint</Application>
  <PresentationFormat>On-screen Show (4:3)</PresentationFormat>
  <Paragraphs>166</Paragraphs>
  <Slides>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ＭＳ Ｐゴシック</vt:lpstr>
      <vt:lpstr>Arial</vt:lpstr>
      <vt:lpstr>Calibri</vt:lpstr>
      <vt:lpstr>Palatino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Missouri</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Schoelz</dc:creator>
  <cp:lastModifiedBy>Microsoft Office User</cp:lastModifiedBy>
  <cp:revision>25</cp:revision>
  <cp:lastPrinted>2019-04-18T20:10:07Z</cp:lastPrinted>
  <dcterms:created xsi:type="dcterms:W3CDTF">2013-06-04T21:43:09Z</dcterms:created>
  <dcterms:modified xsi:type="dcterms:W3CDTF">2019-06-18T16:32:59Z</dcterms:modified>
</cp:coreProperties>
</file>