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438">
          <p15:clr>
            <a:srgbClr val="A4A3A4"/>
          </p15:clr>
        </p15:guide>
        <p15:guide id="2" pos="24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3"/>
    <p:restoredTop sz="96076" autoAdjust="0"/>
  </p:normalViewPr>
  <p:slideViewPr>
    <p:cSldViewPr snapToGrid="0" snapToObjects="1">
      <p:cViewPr varScale="1">
        <p:scale>
          <a:sx n="85" d="100"/>
          <a:sy n="85" d="100"/>
        </p:scale>
        <p:origin x="2248" y="168"/>
      </p:cViewPr>
      <p:guideLst>
        <p:guide orient="horz" pos="5438"/>
        <p:guide pos="24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tokikowatanabe/Desktop/Toki/YK%20lab%20(U%20of%20Tokyo)/manuscript/Mitake/pdm%20pathogenicity%202017/Viruses/%20&#12469;&#12540;&#12495;&#12441;&#12540;&#12395;&#20445;&#23384;&#12377;&#12427;&#12486;&#12441;&#12540;&#12479;/Fig%202/pdm09%20MLD50_&#29983;&#12486;&#12441;&#12540;&#12479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tokikowatanabe/Desktop/Toki/YK%20lab%20(U%20of%20Tokyo)/manuscript/Mitake/pdm%20pathogenicity%202017/Viruses/%20&#12469;&#12540;&#12495;&#12441;&#12540;&#12395;&#20445;&#23384;&#12377;&#12427;&#12486;&#12441;&#12540;&#12479;/Fig%202/pdm09%20MLD50_&#29983;&#12486;&#12441;&#12540;&#1247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tokikowatanabe/Desktop/Toki/YK%20lab%20(U%20of%20Tokyo)/manuscript/Mitake/pdm%20pathogenicity%202017/Viruses/%20&#12469;&#12540;&#12495;&#12441;&#12540;&#12395;&#20445;&#23384;&#12377;&#12427;&#12486;&#12441;&#12540;&#12479;/Fig%202/pdm09%20MLD50_&#29983;&#12486;&#12441;&#12540;&#1247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'8. Osaka6'!$A$96:$B$96</c:f>
              <c:strCache>
                <c:ptCount val="2"/>
                <c:pt idx="0">
                  <c:v>10^4</c:v>
                </c:pt>
              </c:strCache>
            </c:strRef>
          </c:tx>
          <c:spPr>
            <a:ln>
              <a:solidFill>
                <a:srgbClr val="0070C0"/>
              </a:solidFill>
            </a:ln>
            <a:effectLst/>
          </c:spPr>
          <c:marker>
            <c:symbol val="square"/>
            <c:size val="9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numRef>
              <c:f>'8. Osaka6'!$C$95:$Q$95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</c:numCache>
            </c:numRef>
          </c:cat>
          <c:val>
            <c:numRef>
              <c:f>'8. Osaka6'!$C$96:$Q$96</c:f>
              <c:numCache>
                <c:formatCode>0%</c:formatCode>
                <c:ptCount val="1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7EE-C242-9C2C-2CDBF1122398}"/>
            </c:ext>
          </c:extLst>
        </c:ser>
        <c:ser>
          <c:idx val="1"/>
          <c:order val="1"/>
          <c:tx>
            <c:strRef>
              <c:f>'8. Osaka6'!$A$97:$B$97</c:f>
              <c:strCache>
                <c:ptCount val="2"/>
                <c:pt idx="0">
                  <c:v>10^5</c:v>
                </c:pt>
              </c:strCache>
            </c:strRef>
          </c:tx>
          <c:spPr>
            <a:ln w="25400">
              <a:solidFill>
                <a:srgbClr val="C00000"/>
              </a:solidFill>
            </a:ln>
            <a:effectLst/>
          </c:spPr>
          <c:marker>
            <c:symbol val="diamond"/>
            <c:size val="7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  <a:effectLst/>
            </c:spPr>
          </c:marker>
          <c:cat>
            <c:numRef>
              <c:f>'8. Osaka6'!$C$95:$Q$95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</c:numCache>
            </c:numRef>
          </c:cat>
          <c:val>
            <c:numRef>
              <c:f>'8. Osaka6'!$C$97:$Q$97</c:f>
              <c:numCache>
                <c:formatCode>0%</c:formatCode>
                <c:ptCount val="1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7EE-C242-9C2C-2CDBF1122398}"/>
            </c:ext>
          </c:extLst>
        </c:ser>
        <c:ser>
          <c:idx val="2"/>
          <c:order val="2"/>
          <c:tx>
            <c:strRef>
              <c:f>'8. Osaka6'!$A$98:$B$98</c:f>
              <c:strCache>
                <c:ptCount val="2"/>
                <c:pt idx="0">
                  <c:v>10^6</c:v>
                </c:pt>
              </c:strCache>
            </c:strRef>
          </c:tx>
          <c:spPr>
            <a:ln w="25400">
              <a:solidFill>
                <a:srgbClr val="00B050"/>
              </a:solidFill>
            </a:ln>
            <a:effectLst/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numRef>
              <c:f>'8. Osaka6'!$C$95:$Q$95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</c:numCache>
            </c:numRef>
          </c:cat>
          <c:val>
            <c:numRef>
              <c:f>'8. Osaka6'!$C$98:$Q$98</c:f>
              <c:numCache>
                <c:formatCode>0%</c:formatCode>
                <c:ptCount val="1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0.4</c:v>
                </c:pt>
                <c:pt idx="6">
                  <c:v>0.4</c:v>
                </c:pt>
                <c:pt idx="7">
                  <c:v>0.4</c:v>
                </c:pt>
                <c:pt idx="8">
                  <c:v>0.4</c:v>
                </c:pt>
                <c:pt idx="9">
                  <c:v>0.4</c:v>
                </c:pt>
                <c:pt idx="10">
                  <c:v>0.4</c:v>
                </c:pt>
                <c:pt idx="11">
                  <c:v>0.4</c:v>
                </c:pt>
                <c:pt idx="12">
                  <c:v>0.4</c:v>
                </c:pt>
                <c:pt idx="13">
                  <c:v>0.4</c:v>
                </c:pt>
                <c:pt idx="14">
                  <c:v>0.4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7EE-C242-9C2C-2CDBF11223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6541816"/>
        <c:axId val="-2146536040"/>
      </c:lineChart>
      <c:catAx>
        <c:axId val="-2146541816"/>
        <c:scaling>
          <c:orientation val="minMax"/>
        </c:scaling>
        <c:delete val="0"/>
        <c:axPos val="b"/>
        <c:numFmt formatCode="General" sourceLinked="1"/>
        <c:majorTickMark val="none"/>
        <c:minorTickMark val="out"/>
        <c:tickLblPos val="nextTo"/>
        <c:txPr>
          <a:bodyPr/>
          <a:lstStyle/>
          <a:p>
            <a:pPr>
              <a:defRPr lang="ja-JP" sz="1400" b="0" i="0">
                <a:latin typeface="Arial Narrow" panose="020B0604020202020204" pitchFamily="34" charset="0"/>
                <a:cs typeface="Arial Narrow" panose="020B0604020202020204" pitchFamily="34" charset="0"/>
              </a:defRPr>
            </a:pPr>
            <a:endParaRPr lang="en-US"/>
          </a:p>
        </c:txPr>
        <c:crossAx val="-2146536040"/>
        <c:crosses val="autoZero"/>
        <c:auto val="1"/>
        <c:lblAlgn val="ctr"/>
        <c:lblOffset val="100"/>
        <c:tickLblSkip val="2"/>
        <c:noMultiLvlLbl val="0"/>
      </c:catAx>
      <c:valAx>
        <c:axId val="-2146536040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lang="ja-JP" sz="1400" b="0" i="0">
                <a:latin typeface="Arial Narrow" panose="020B0604020202020204" pitchFamily="34" charset="0"/>
                <a:cs typeface="Arial Narrow" panose="020B0604020202020204" pitchFamily="34" charset="0"/>
              </a:defRPr>
            </a:pPr>
            <a:endParaRPr lang="en-US"/>
          </a:p>
        </c:txPr>
        <c:crossAx val="-214654181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lang="ja-JP" sz="1400" b="0" i="0">
              <a:latin typeface="Arial Narrow" panose="020B0604020202020204" pitchFamily="34" charset="0"/>
              <a:cs typeface="Arial Narrow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'10. Yokohama90'!$A$85:$B$85</c:f>
              <c:strCache>
                <c:ptCount val="2"/>
                <c:pt idx="0">
                  <c:v>10^4</c:v>
                </c:pt>
              </c:strCache>
            </c:strRef>
          </c:tx>
          <c:spPr>
            <a:ln>
              <a:solidFill>
                <a:srgbClr val="0070C0"/>
              </a:solidFill>
            </a:ln>
            <a:effectLst/>
          </c:spPr>
          <c:marker>
            <c:symbol val="square"/>
            <c:size val="9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numRef>
              <c:f>'10. Yokohama90'!$C$84:$Q$84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</c:numCache>
            </c:numRef>
          </c:cat>
          <c:val>
            <c:numRef>
              <c:f>'10. Yokohama90'!$C$85:$Q$85</c:f>
              <c:numCache>
                <c:formatCode>0%</c:formatCode>
                <c:ptCount val="1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EE7-B34A-95EB-04006D632A88}"/>
            </c:ext>
          </c:extLst>
        </c:ser>
        <c:ser>
          <c:idx val="1"/>
          <c:order val="1"/>
          <c:tx>
            <c:strRef>
              <c:f>'10. Yokohama90'!$A$86:$B$86</c:f>
              <c:strCache>
                <c:ptCount val="2"/>
                <c:pt idx="0">
                  <c:v>10^5</c:v>
                </c:pt>
              </c:strCache>
            </c:strRef>
          </c:tx>
          <c:spPr>
            <a:ln w="25400">
              <a:solidFill>
                <a:srgbClr val="C00000"/>
              </a:solidFill>
            </a:ln>
            <a:effectLst/>
          </c:spPr>
          <c:marker>
            <c:symbol val="diamond"/>
            <c:size val="7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  <a:effectLst/>
            </c:spPr>
          </c:marker>
          <c:cat>
            <c:numRef>
              <c:f>'10. Yokohama90'!$C$84:$Q$84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</c:numCache>
            </c:numRef>
          </c:cat>
          <c:val>
            <c:numRef>
              <c:f>'10. Yokohama90'!$C$86:$Q$86</c:f>
              <c:numCache>
                <c:formatCode>0%</c:formatCode>
                <c:ptCount val="1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EE7-B34A-95EB-04006D632A88}"/>
            </c:ext>
          </c:extLst>
        </c:ser>
        <c:ser>
          <c:idx val="2"/>
          <c:order val="2"/>
          <c:tx>
            <c:strRef>
              <c:f>'10. Yokohama90'!$A$87:$B$87</c:f>
              <c:strCache>
                <c:ptCount val="2"/>
                <c:pt idx="0">
                  <c:v>10^6</c:v>
                </c:pt>
              </c:strCache>
            </c:strRef>
          </c:tx>
          <c:spPr>
            <a:ln w="25400">
              <a:solidFill>
                <a:srgbClr val="00B050"/>
              </a:solidFill>
            </a:ln>
            <a:effectLst/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numRef>
              <c:f>'10. Yokohama90'!$C$84:$Q$84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</c:numCache>
            </c:numRef>
          </c:cat>
          <c:val>
            <c:numRef>
              <c:f>'10. Yokohama90'!$C$87:$Q$87</c:f>
              <c:numCache>
                <c:formatCode>0%</c:formatCode>
                <c:ptCount val="1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0.8</c:v>
                </c:pt>
                <c:pt idx="7">
                  <c:v>0.4</c:v>
                </c:pt>
                <c:pt idx="8">
                  <c:v>0.4</c:v>
                </c:pt>
                <c:pt idx="9">
                  <c:v>0.4</c:v>
                </c:pt>
                <c:pt idx="10">
                  <c:v>0.4</c:v>
                </c:pt>
                <c:pt idx="11">
                  <c:v>0.4</c:v>
                </c:pt>
                <c:pt idx="12">
                  <c:v>0.4</c:v>
                </c:pt>
                <c:pt idx="13">
                  <c:v>0.4</c:v>
                </c:pt>
                <c:pt idx="14">
                  <c:v>0.4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EE7-B34A-95EB-04006D632A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9896040"/>
        <c:axId val="2129889976"/>
      </c:lineChart>
      <c:catAx>
        <c:axId val="2129896040"/>
        <c:scaling>
          <c:orientation val="minMax"/>
        </c:scaling>
        <c:delete val="0"/>
        <c:axPos val="b"/>
        <c:numFmt formatCode="General" sourceLinked="1"/>
        <c:majorTickMark val="none"/>
        <c:minorTickMark val="out"/>
        <c:tickLblPos val="nextTo"/>
        <c:txPr>
          <a:bodyPr/>
          <a:lstStyle/>
          <a:p>
            <a:pPr>
              <a:defRPr lang="ja-JP" sz="1400" b="0" i="0">
                <a:latin typeface="Arial Narrow" panose="020B0604020202020204" pitchFamily="34" charset="0"/>
                <a:cs typeface="Arial Narrow" panose="020B0604020202020204" pitchFamily="34" charset="0"/>
              </a:defRPr>
            </a:pPr>
            <a:endParaRPr lang="en-US"/>
          </a:p>
        </c:txPr>
        <c:crossAx val="2129889976"/>
        <c:crosses val="autoZero"/>
        <c:auto val="1"/>
        <c:lblAlgn val="ctr"/>
        <c:lblOffset val="100"/>
        <c:tickLblSkip val="2"/>
        <c:noMultiLvlLbl val="0"/>
      </c:catAx>
      <c:valAx>
        <c:axId val="2129889976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lang="ja-JP" sz="1400" b="0" i="0">
                <a:latin typeface="Arial Narrow" panose="020B0604020202020204" pitchFamily="34" charset="0"/>
                <a:cs typeface="Arial Narrow" panose="020B0604020202020204" pitchFamily="34" charset="0"/>
              </a:defRPr>
            </a:pPr>
            <a:endParaRPr lang="en-US"/>
          </a:p>
        </c:txPr>
        <c:crossAx val="2129896040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lang="ja-JP" sz="1400" b="0" i="0">
              <a:latin typeface="Arial Narrow" panose="020B0604020202020204" pitchFamily="34" charset="0"/>
              <a:cs typeface="Arial Narrow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'1. CA04'!$A$103:$B$103</c:f>
              <c:strCache>
                <c:ptCount val="2"/>
                <c:pt idx="0">
                  <c:v>10^4</c:v>
                </c:pt>
              </c:strCache>
            </c:strRef>
          </c:tx>
          <c:spPr>
            <a:ln>
              <a:solidFill>
                <a:srgbClr val="0070C0"/>
              </a:solidFill>
            </a:ln>
            <a:effectLst/>
          </c:spPr>
          <c:marker>
            <c:symbol val="square"/>
            <c:size val="9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  <a:effectLst/>
            </c:spPr>
          </c:marker>
          <c:cat>
            <c:numRef>
              <c:f>'1. CA04'!$C$102:$Q$102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</c:numCache>
            </c:numRef>
          </c:cat>
          <c:val>
            <c:numRef>
              <c:f>'1. CA04'!$C$103:$Q$103</c:f>
              <c:numCache>
                <c:formatCode>0%</c:formatCode>
                <c:ptCount val="1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F33-7949-A002-27E9178F391F}"/>
            </c:ext>
          </c:extLst>
        </c:ser>
        <c:ser>
          <c:idx val="1"/>
          <c:order val="1"/>
          <c:tx>
            <c:strRef>
              <c:f>'1. CA04'!$A$104:$B$104</c:f>
              <c:strCache>
                <c:ptCount val="2"/>
                <c:pt idx="0">
                  <c:v>10^5</c:v>
                </c:pt>
              </c:strCache>
            </c:strRef>
          </c:tx>
          <c:spPr>
            <a:ln w="25400">
              <a:solidFill>
                <a:srgbClr val="C00000"/>
              </a:solidFill>
            </a:ln>
            <a:effectLst/>
          </c:spPr>
          <c:marker>
            <c:symbol val="diamond"/>
            <c:size val="7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  <a:effectLst/>
            </c:spPr>
          </c:marker>
          <c:cat>
            <c:numRef>
              <c:f>'1. CA04'!$C$102:$Q$102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</c:numCache>
            </c:numRef>
          </c:cat>
          <c:val>
            <c:numRef>
              <c:f>'1. CA04'!$C$104:$Q$104</c:f>
              <c:numCache>
                <c:formatCode>0%</c:formatCode>
                <c:ptCount val="1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F33-7949-A002-27E9178F391F}"/>
            </c:ext>
          </c:extLst>
        </c:ser>
        <c:ser>
          <c:idx val="2"/>
          <c:order val="2"/>
          <c:tx>
            <c:strRef>
              <c:f>'1. CA04'!$A$105:$B$105</c:f>
              <c:strCache>
                <c:ptCount val="2"/>
                <c:pt idx="0">
                  <c:v>10^6</c:v>
                </c:pt>
              </c:strCache>
            </c:strRef>
          </c:tx>
          <c:spPr>
            <a:ln w="25400">
              <a:solidFill>
                <a:srgbClr val="00B050"/>
              </a:solidFill>
            </a:ln>
            <a:effectLst/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</c:marker>
          <c:cat>
            <c:numRef>
              <c:f>'1. CA04'!$C$102:$Q$102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</c:numCache>
            </c:numRef>
          </c:cat>
          <c:val>
            <c:numRef>
              <c:f>'1. CA04'!$C$105:$Q$105</c:f>
              <c:numCache>
                <c:formatCode>0%</c:formatCode>
                <c:ptCount val="1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0.8</c:v>
                </c:pt>
                <c:pt idx="8">
                  <c:v>0.8</c:v>
                </c:pt>
                <c:pt idx="9">
                  <c:v>0.8</c:v>
                </c:pt>
                <c:pt idx="10">
                  <c:v>0.8</c:v>
                </c:pt>
                <c:pt idx="11">
                  <c:v>0.8</c:v>
                </c:pt>
                <c:pt idx="12">
                  <c:v>0.8</c:v>
                </c:pt>
                <c:pt idx="13">
                  <c:v>0.8</c:v>
                </c:pt>
                <c:pt idx="14">
                  <c:v>0.8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F33-7949-A002-27E9178F39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61654824"/>
        <c:axId val="2061660568"/>
      </c:lineChart>
      <c:catAx>
        <c:axId val="2061654824"/>
        <c:scaling>
          <c:orientation val="minMax"/>
        </c:scaling>
        <c:delete val="0"/>
        <c:axPos val="b"/>
        <c:numFmt formatCode="General" sourceLinked="1"/>
        <c:majorTickMark val="none"/>
        <c:minorTickMark val="out"/>
        <c:tickLblPos val="nextTo"/>
        <c:txPr>
          <a:bodyPr/>
          <a:lstStyle/>
          <a:p>
            <a:pPr>
              <a:defRPr lang="ja-JP" sz="1400" b="0" i="0">
                <a:latin typeface="Arial Narrow" panose="020B0604020202020204" pitchFamily="34" charset="0"/>
                <a:cs typeface="Arial Narrow" panose="020B0604020202020204" pitchFamily="34" charset="0"/>
              </a:defRPr>
            </a:pPr>
            <a:endParaRPr lang="en-US"/>
          </a:p>
        </c:txPr>
        <c:crossAx val="2061660568"/>
        <c:crosses val="autoZero"/>
        <c:auto val="1"/>
        <c:lblAlgn val="ctr"/>
        <c:lblOffset val="100"/>
        <c:tickLblSkip val="2"/>
        <c:noMultiLvlLbl val="0"/>
      </c:catAx>
      <c:valAx>
        <c:axId val="2061660568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lang="ja-JP" sz="1400" b="0" i="0">
                <a:latin typeface="Arial Narrow" panose="020B0604020202020204" pitchFamily="34" charset="0"/>
                <a:cs typeface="Arial Narrow" panose="020B0604020202020204" pitchFamily="34" charset="0"/>
              </a:defRPr>
            </a:pPr>
            <a:endParaRPr lang="en-US"/>
          </a:p>
        </c:txPr>
        <c:crossAx val="2061654824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lang="ja-JP" sz="1400" b="0" i="0">
              <a:latin typeface="Arial Narrow" panose="020B0604020202020204" pitchFamily="34" charset="0"/>
              <a:cs typeface="Arial Narrow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C327-86F6-284F-98B8-8BB639A30E06}" type="datetimeFigureOut">
              <a:rPr kumimoji="1" lang="ja-JP" altLang="en-US" smtClean="0"/>
              <a:t>2020/1/10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2FF6-84DC-9A40-990D-3A05C3AC8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246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C327-86F6-284F-98B8-8BB639A30E06}" type="datetimeFigureOut">
              <a:rPr kumimoji="1" lang="ja-JP" altLang="en-US" smtClean="0"/>
              <a:t>2020/1/10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2FF6-84DC-9A40-990D-3A05C3AC8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625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C327-86F6-284F-98B8-8BB639A30E06}" type="datetimeFigureOut">
              <a:rPr kumimoji="1" lang="ja-JP" altLang="en-US" smtClean="0"/>
              <a:t>2020/1/10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2FF6-84DC-9A40-990D-3A05C3AC8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846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C327-86F6-284F-98B8-8BB639A30E06}" type="datetimeFigureOut">
              <a:rPr kumimoji="1" lang="ja-JP" altLang="en-US" smtClean="0"/>
              <a:t>2020/1/10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2FF6-84DC-9A40-990D-3A05C3AC8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67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C327-86F6-284F-98B8-8BB639A30E06}" type="datetimeFigureOut">
              <a:rPr kumimoji="1" lang="ja-JP" altLang="en-US" smtClean="0"/>
              <a:t>2020/1/10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2FF6-84DC-9A40-990D-3A05C3AC8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315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C327-86F6-284F-98B8-8BB639A30E06}" type="datetimeFigureOut">
              <a:rPr kumimoji="1" lang="ja-JP" altLang="en-US" smtClean="0"/>
              <a:t>2020/1/10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2FF6-84DC-9A40-990D-3A05C3AC8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770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C327-86F6-284F-98B8-8BB639A30E06}" type="datetimeFigureOut">
              <a:rPr kumimoji="1" lang="ja-JP" altLang="en-US" smtClean="0"/>
              <a:t>2020/1/10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2FF6-84DC-9A40-990D-3A05C3AC8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8913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C327-86F6-284F-98B8-8BB639A30E06}" type="datetimeFigureOut">
              <a:rPr kumimoji="1" lang="ja-JP" altLang="en-US" smtClean="0"/>
              <a:t>2020/1/10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2FF6-84DC-9A40-990D-3A05C3AC8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231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C327-86F6-284F-98B8-8BB639A30E06}" type="datetimeFigureOut">
              <a:rPr kumimoji="1" lang="ja-JP" altLang="en-US" smtClean="0"/>
              <a:t>2020/1/10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2FF6-84DC-9A40-990D-3A05C3AC8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3501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C327-86F6-284F-98B8-8BB639A30E06}" type="datetimeFigureOut">
              <a:rPr kumimoji="1" lang="ja-JP" altLang="en-US" smtClean="0"/>
              <a:t>2020/1/10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2FF6-84DC-9A40-990D-3A05C3AC8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125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C327-86F6-284F-98B8-8BB639A30E06}" type="datetimeFigureOut">
              <a:rPr kumimoji="1" lang="ja-JP" altLang="en-US" smtClean="0"/>
              <a:t>2020/1/10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2FF6-84DC-9A40-990D-3A05C3AC8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641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EC327-86F6-284F-98B8-8BB639A30E06}" type="datetimeFigureOut">
              <a:rPr kumimoji="1" lang="ja-JP" altLang="en-US" smtClean="0"/>
              <a:t>2020/1/10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C2FF6-84DC-9A40-990D-3A05C3AC82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40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F3FC59D-28C2-5F4E-B0B2-D3A5F731720B}"/>
              </a:ext>
            </a:extLst>
          </p:cNvPr>
          <p:cNvSpPr txBox="1"/>
          <p:nvPr/>
        </p:nvSpPr>
        <p:spPr>
          <a:xfrm>
            <a:off x="682848" y="3146924"/>
            <a:ext cx="13872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B. Osaka6/14</a:t>
            </a:r>
            <a:endParaRPr kumimoji="1" lang="ja-JP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7">
            <a:extLst>
              <a:ext uri="{FF2B5EF4-FFF2-40B4-BE49-F238E27FC236}">
                <a16:creationId xmlns:a16="http://schemas.microsoft.com/office/drawing/2014/main" id="{5B18899C-D0B3-7748-AC0E-B17AC84FB0BA}"/>
              </a:ext>
            </a:extLst>
          </p:cNvPr>
          <p:cNvSpPr txBox="1"/>
          <p:nvPr/>
        </p:nvSpPr>
        <p:spPr>
          <a:xfrm>
            <a:off x="686390" y="6141100"/>
            <a:ext cx="191710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C. Yokohama90/2015</a:t>
            </a:r>
            <a:endParaRPr kumimoji="1" lang="ja-JP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46">
            <a:extLst>
              <a:ext uri="{FF2B5EF4-FFF2-40B4-BE49-F238E27FC236}">
                <a16:creationId xmlns:a16="http://schemas.microsoft.com/office/drawing/2014/main" id="{FAFDAB14-5B5D-154A-BCE4-AC4A10246B46}"/>
              </a:ext>
            </a:extLst>
          </p:cNvPr>
          <p:cNvSpPr txBox="1"/>
          <p:nvPr/>
        </p:nvSpPr>
        <p:spPr>
          <a:xfrm rot="16200000">
            <a:off x="-49417" y="7402324"/>
            <a:ext cx="1975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Percent survival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47">
            <a:extLst>
              <a:ext uri="{FF2B5EF4-FFF2-40B4-BE49-F238E27FC236}">
                <a16:creationId xmlns:a16="http://schemas.microsoft.com/office/drawing/2014/main" id="{46190699-7A87-3445-B0AB-3F9349396E9B}"/>
              </a:ext>
            </a:extLst>
          </p:cNvPr>
          <p:cNvSpPr txBox="1"/>
          <p:nvPr/>
        </p:nvSpPr>
        <p:spPr>
          <a:xfrm>
            <a:off x="2485341" y="8773873"/>
            <a:ext cx="1707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Days post-infection</a:t>
            </a:r>
            <a:endParaRPr kumimoji="1" lang="ja-JP" altLang="en-US" sz="1400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48">
            <a:extLst>
              <a:ext uri="{FF2B5EF4-FFF2-40B4-BE49-F238E27FC236}">
                <a16:creationId xmlns:a16="http://schemas.microsoft.com/office/drawing/2014/main" id="{2A0D0230-FC5B-5B42-B8FD-E93C23C7B361}"/>
              </a:ext>
            </a:extLst>
          </p:cNvPr>
          <p:cNvSpPr txBox="1"/>
          <p:nvPr/>
        </p:nvSpPr>
        <p:spPr>
          <a:xfrm>
            <a:off x="2485341" y="5832146"/>
            <a:ext cx="1707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Days post-infection</a:t>
            </a:r>
            <a:endParaRPr lang="ja-JP" altLang="en-US" sz="1400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69">
            <a:extLst>
              <a:ext uri="{FF2B5EF4-FFF2-40B4-BE49-F238E27FC236}">
                <a16:creationId xmlns:a16="http://schemas.microsoft.com/office/drawing/2014/main" id="{D54E6189-392D-E146-A57E-4EE533FC416A}"/>
              </a:ext>
            </a:extLst>
          </p:cNvPr>
          <p:cNvSpPr txBox="1"/>
          <p:nvPr/>
        </p:nvSpPr>
        <p:spPr>
          <a:xfrm>
            <a:off x="3579538" y="35518"/>
            <a:ext cx="3278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charset="0"/>
                <a:ea typeface="Arial" charset="0"/>
                <a:cs typeface="Arial" charset="0"/>
              </a:rPr>
              <a:t>Supplementary</a:t>
            </a:r>
            <a:r>
              <a:rPr kumimoji="1" lang="en-US" altLang="ja-JP" sz="1400" dirty="0">
                <a:latin typeface="Arial" charset="0"/>
                <a:ea typeface="Arial" charset="0"/>
                <a:cs typeface="Arial" charset="0"/>
              </a:rPr>
              <a:t> Figure S1. </a:t>
            </a:r>
            <a:r>
              <a:rPr kumimoji="1" lang="en-US" altLang="ja-JP" sz="1400" dirty="0" err="1">
                <a:latin typeface="Arial" charset="0"/>
                <a:ea typeface="Arial" charset="0"/>
                <a:cs typeface="Arial" charset="0"/>
              </a:rPr>
              <a:t>Mitake</a:t>
            </a:r>
            <a:r>
              <a:rPr kumimoji="1" lang="en-US" altLang="ja-JP" sz="1400" dirty="0">
                <a:latin typeface="Arial" charset="0"/>
                <a:ea typeface="Arial" charset="0"/>
                <a:cs typeface="Arial" charset="0"/>
              </a:rPr>
              <a:t> et al.</a:t>
            </a:r>
            <a:endParaRPr kumimoji="1" lang="ja-JP" altLang="en-US" sz="1400" dirty="0"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21" name="グラフ 2">
            <a:extLst>
              <a:ext uri="{FF2B5EF4-FFF2-40B4-BE49-F238E27FC236}">
                <a16:creationId xmlns:a16="http://schemas.microsoft.com/office/drawing/2014/main" id="{00000000-0008-0000-09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6336236"/>
              </p:ext>
            </p:extLst>
          </p:nvPr>
        </p:nvGraphicFramePr>
        <p:xfrm>
          <a:off x="1137920" y="3537831"/>
          <a:ext cx="4582160" cy="2377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2" name="グラフ 2">
            <a:extLst>
              <a:ext uri="{FF2B5EF4-FFF2-40B4-BE49-F238E27FC236}">
                <a16:creationId xmlns:a16="http://schemas.microsoft.com/office/drawing/2014/main" id="{00000000-0008-0000-0B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495665"/>
              </p:ext>
            </p:extLst>
          </p:nvPr>
        </p:nvGraphicFramePr>
        <p:xfrm>
          <a:off x="1137920" y="6479558"/>
          <a:ext cx="4582160" cy="2377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テキスト ボックス 46">
            <a:extLst>
              <a:ext uri="{FF2B5EF4-FFF2-40B4-BE49-F238E27FC236}">
                <a16:creationId xmlns:a16="http://schemas.microsoft.com/office/drawing/2014/main" id="{A12D0A24-4A8C-9E4B-BC06-E959DFEB20EB}"/>
              </a:ext>
            </a:extLst>
          </p:cNvPr>
          <p:cNvSpPr txBox="1"/>
          <p:nvPr/>
        </p:nvSpPr>
        <p:spPr>
          <a:xfrm rot="16200000">
            <a:off x="-49417" y="4460597"/>
            <a:ext cx="1975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Percent survival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6D7A2A-9C4D-624C-81BA-C6D4986FC52B}"/>
              </a:ext>
            </a:extLst>
          </p:cNvPr>
          <p:cNvSpPr txBox="1"/>
          <p:nvPr/>
        </p:nvSpPr>
        <p:spPr>
          <a:xfrm>
            <a:off x="5283109" y="4315654"/>
            <a:ext cx="816249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10</a:t>
            </a:r>
            <a:r>
              <a:rPr lang="en-US" sz="1600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4</a:t>
            </a:r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 PFU</a:t>
            </a:r>
          </a:p>
          <a:p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10</a:t>
            </a:r>
            <a:r>
              <a:rPr lang="en-US" sz="1600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5</a:t>
            </a:r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 PFU</a:t>
            </a:r>
          </a:p>
          <a:p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10</a:t>
            </a:r>
            <a:r>
              <a:rPr lang="en-US" sz="1600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6</a:t>
            </a:r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 PFU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0B25DCF-D645-F346-9133-91BF2DEC17D3}"/>
              </a:ext>
            </a:extLst>
          </p:cNvPr>
          <p:cNvSpPr txBox="1"/>
          <p:nvPr/>
        </p:nvSpPr>
        <p:spPr>
          <a:xfrm>
            <a:off x="5283108" y="7252779"/>
            <a:ext cx="816249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10</a:t>
            </a:r>
            <a:r>
              <a:rPr lang="en-US" sz="1600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4</a:t>
            </a:r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 PFU</a:t>
            </a:r>
          </a:p>
          <a:p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10</a:t>
            </a:r>
            <a:r>
              <a:rPr lang="en-US" sz="1600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5</a:t>
            </a:r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 PFU</a:t>
            </a:r>
          </a:p>
          <a:p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10</a:t>
            </a:r>
            <a:r>
              <a:rPr lang="en-US" sz="1600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6</a:t>
            </a:r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 PFU</a:t>
            </a:r>
          </a:p>
        </p:txBody>
      </p:sp>
      <p:graphicFrame>
        <p:nvGraphicFramePr>
          <p:cNvPr id="25" name="グラフ 2">
            <a:extLst>
              <a:ext uri="{FF2B5EF4-FFF2-40B4-BE49-F238E27FC236}">
                <a16:creationId xmlns:a16="http://schemas.microsoft.com/office/drawing/2014/main" id="{00000000-0008-0000-02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4991016"/>
              </p:ext>
            </p:extLst>
          </p:nvPr>
        </p:nvGraphicFramePr>
        <p:xfrm>
          <a:off x="1137920" y="602904"/>
          <a:ext cx="4582160" cy="2402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3915807D-915D-BC47-B907-B8E2F66B1E81}"/>
              </a:ext>
            </a:extLst>
          </p:cNvPr>
          <p:cNvSpPr txBox="1"/>
          <p:nvPr/>
        </p:nvSpPr>
        <p:spPr>
          <a:xfrm>
            <a:off x="5283107" y="1387461"/>
            <a:ext cx="816249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10</a:t>
            </a:r>
            <a:r>
              <a:rPr lang="en-US" sz="1600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4</a:t>
            </a:r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 PFU</a:t>
            </a:r>
          </a:p>
          <a:p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10</a:t>
            </a:r>
            <a:r>
              <a:rPr lang="en-US" sz="1600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5</a:t>
            </a:r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 PFU</a:t>
            </a:r>
          </a:p>
          <a:p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10</a:t>
            </a:r>
            <a:r>
              <a:rPr lang="en-US" sz="1600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6</a:t>
            </a:r>
            <a:r>
              <a:rPr lang="en-US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 PFU</a:t>
            </a:r>
          </a:p>
        </p:txBody>
      </p:sp>
      <p:sp>
        <p:nvSpPr>
          <p:cNvPr id="27" name="テキスト ボックス 48">
            <a:extLst>
              <a:ext uri="{FF2B5EF4-FFF2-40B4-BE49-F238E27FC236}">
                <a16:creationId xmlns:a16="http://schemas.microsoft.com/office/drawing/2014/main" id="{26DF3CEC-F211-CD49-A95B-2F60A7EF90D9}"/>
              </a:ext>
            </a:extLst>
          </p:cNvPr>
          <p:cNvSpPr txBox="1"/>
          <p:nvPr/>
        </p:nvSpPr>
        <p:spPr>
          <a:xfrm>
            <a:off x="2485341" y="2885094"/>
            <a:ext cx="1707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Days post-infection</a:t>
            </a:r>
            <a:endParaRPr lang="ja-JP" altLang="en-US" sz="1400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46">
            <a:extLst>
              <a:ext uri="{FF2B5EF4-FFF2-40B4-BE49-F238E27FC236}">
                <a16:creationId xmlns:a16="http://schemas.microsoft.com/office/drawing/2014/main" id="{C5C0A8D1-71B3-8149-A40D-35446D4FCEFB}"/>
              </a:ext>
            </a:extLst>
          </p:cNvPr>
          <p:cNvSpPr txBox="1"/>
          <p:nvPr/>
        </p:nvSpPr>
        <p:spPr>
          <a:xfrm rot="16200000">
            <a:off x="-49417" y="1513545"/>
            <a:ext cx="1975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Percent survival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9">
            <a:extLst>
              <a:ext uri="{FF2B5EF4-FFF2-40B4-BE49-F238E27FC236}">
                <a16:creationId xmlns:a16="http://schemas.microsoft.com/office/drawing/2014/main" id="{40058BFF-5098-5E40-BC1F-8F2E3ADB644B}"/>
              </a:ext>
            </a:extLst>
          </p:cNvPr>
          <p:cNvSpPr txBox="1"/>
          <p:nvPr/>
        </p:nvSpPr>
        <p:spPr>
          <a:xfrm>
            <a:off x="682848" y="261189"/>
            <a:ext cx="13872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A. CA04/09</a:t>
            </a:r>
            <a:endParaRPr kumimoji="1" lang="ja-JP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05388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2936</TotalTime>
  <Words>47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ホワイト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三竹 博道</dc:creator>
  <cp:lastModifiedBy>渡邉　登喜子</cp:lastModifiedBy>
  <cp:revision>82</cp:revision>
  <cp:lastPrinted>2018-05-24T07:35:10Z</cp:lastPrinted>
  <dcterms:created xsi:type="dcterms:W3CDTF">2017-08-31T05:31:26Z</dcterms:created>
  <dcterms:modified xsi:type="dcterms:W3CDTF">2020-01-10T02:45:11Z</dcterms:modified>
</cp:coreProperties>
</file>