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7" r:id="rId2"/>
    <p:sldId id="256" r:id="rId3"/>
    <p:sldId id="258" r:id="rId4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 showGuides="1">
      <p:cViewPr varScale="1">
        <p:scale>
          <a:sx n="78" d="100"/>
          <a:sy n="78" d="100"/>
        </p:scale>
        <p:origin x="3054" y="96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423FC-4E38-4E27-B1A2-C34ACA839584}" type="datetimeFigureOut">
              <a:rPr lang="en-GB" smtClean="0"/>
              <a:t>03/12/2021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1BF40-14FB-4A31-8BDD-9F72A64CC9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85632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423FC-4E38-4E27-B1A2-C34ACA839584}" type="datetimeFigureOut">
              <a:rPr lang="en-GB" smtClean="0"/>
              <a:t>03/12/2021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1BF40-14FB-4A31-8BDD-9F72A64CC9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83589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423FC-4E38-4E27-B1A2-C34ACA839584}" type="datetimeFigureOut">
              <a:rPr lang="en-GB" smtClean="0"/>
              <a:t>03/12/2021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1BF40-14FB-4A31-8BDD-9F72A64CC9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355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423FC-4E38-4E27-B1A2-C34ACA839584}" type="datetimeFigureOut">
              <a:rPr lang="en-GB" smtClean="0"/>
              <a:t>03/12/2021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1BF40-14FB-4A31-8BDD-9F72A64CC9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7807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423FC-4E38-4E27-B1A2-C34ACA839584}" type="datetimeFigureOut">
              <a:rPr lang="en-GB" smtClean="0"/>
              <a:t>03/12/2021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1BF40-14FB-4A31-8BDD-9F72A64CC9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46157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423FC-4E38-4E27-B1A2-C34ACA839584}" type="datetimeFigureOut">
              <a:rPr lang="en-GB" smtClean="0"/>
              <a:t>03/12/2021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1BF40-14FB-4A31-8BDD-9F72A64CC9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59505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423FC-4E38-4E27-B1A2-C34ACA839584}" type="datetimeFigureOut">
              <a:rPr lang="en-GB" smtClean="0"/>
              <a:t>03/12/2021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1BF40-14FB-4A31-8BDD-9F72A64CC9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62115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423FC-4E38-4E27-B1A2-C34ACA839584}" type="datetimeFigureOut">
              <a:rPr lang="en-GB" smtClean="0"/>
              <a:t>03/12/2021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1BF40-14FB-4A31-8BDD-9F72A64CC9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75910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423FC-4E38-4E27-B1A2-C34ACA839584}" type="datetimeFigureOut">
              <a:rPr lang="en-GB" smtClean="0"/>
              <a:t>03/12/2021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1BF40-14FB-4A31-8BDD-9F72A64CC9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14258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423FC-4E38-4E27-B1A2-C34ACA839584}" type="datetimeFigureOut">
              <a:rPr lang="en-GB" smtClean="0"/>
              <a:t>03/12/2021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1BF40-14FB-4A31-8BDD-9F72A64CC9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85118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423FC-4E38-4E27-B1A2-C34ACA839584}" type="datetimeFigureOut">
              <a:rPr lang="en-GB" smtClean="0"/>
              <a:t>03/12/2021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1BF40-14FB-4A31-8BDD-9F72A64CC9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64962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6423FC-4E38-4E27-B1A2-C34ACA839584}" type="datetimeFigureOut">
              <a:rPr lang="en-GB" smtClean="0"/>
              <a:t>03/12/2021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91BF40-14FB-4A31-8BDD-9F72A64CC9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3803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4698AD2-F508-48EC-9E3C-63B802743046}"/>
              </a:ext>
            </a:extLst>
          </p:cNvPr>
          <p:cNvSpPr txBox="1"/>
          <p:nvPr/>
        </p:nvSpPr>
        <p:spPr>
          <a:xfrm>
            <a:off x="366713" y="983814"/>
            <a:ext cx="612457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>
                <a:latin typeface="Palatino Linotype" panose="02040502050505030304" pitchFamily="18" charset="0"/>
              </a:rPr>
              <a:t>Supplementary Table 1. Co-infection of goat epithelium cells with HA- and FLAG-tagged FMDV O1K/O UKG35. The table shows the percentage of cells in three separate experiments that were infected with HA FMDV or FLAG FMDV, or both. Individual and co-infections were performed for each experiment and </a:t>
            </a:r>
            <a:r>
              <a:rPr lang="en-US" sz="1000" dirty="0" err="1">
                <a:latin typeface="Palatino Linotype" panose="02040502050505030304" pitchFamily="18" charset="0"/>
              </a:rPr>
              <a:t>analysed</a:t>
            </a:r>
            <a:r>
              <a:rPr lang="en-US" sz="1000" dirty="0">
                <a:latin typeface="Palatino Linotype" panose="02040502050505030304" pitchFamily="18" charset="0"/>
              </a:rPr>
              <a:t> by flow cytometry as described in Figure 2.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6F7BE35-CB4F-473F-B9D1-8BF73902826B}"/>
              </a:ext>
            </a:extLst>
          </p:cNvPr>
          <p:cNvSpPr txBox="1"/>
          <p:nvPr/>
        </p:nvSpPr>
        <p:spPr>
          <a:xfrm>
            <a:off x="197785" y="86610"/>
            <a:ext cx="21098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Palatino Linotype" panose="02040502050505030304" pitchFamily="18" charset="0"/>
              </a:rPr>
              <a:t>Supplementary Table S1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9212D964-6A6A-4D72-8B55-BB34AACD12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0227063"/>
              </p:ext>
            </p:extLst>
          </p:nvPr>
        </p:nvGraphicFramePr>
        <p:xfrm>
          <a:off x="566420" y="1969864"/>
          <a:ext cx="5725160" cy="113823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53770">
                  <a:extLst>
                    <a:ext uri="{9D8B030D-6E8A-4147-A177-3AD203B41FA5}">
                      <a16:colId xmlns:a16="http://schemas.microsoft.com/office/drawing/2014/main" val="1945571546"/>
                    </a:ext>
                  </a:extLst>
                </a:gridCol>
                <a:gridCol w="953770">
                  <a:extLst>
                    <a:ext uri="{9D8B030D-6E8A-4147-A177-3AD203B41FA5}">
                      <a16:colId xmlns:a16="http://schemas.microsoft.com/office/drawing/2014/main" val="2810440283"/>
                    </a:ext>
                  </a:extLst>
                </a:gridCol>
                <a:gridCol w="954405">
                  <a:extLst>
                    <a:ext uri="{9D8B030D-6E8A-4147-A177-3AD203B41FA5}">
                      <a16:colId xmlns:a16="http://schemas.microsoft.com/office/drawing/2014/main" val="3189128139"/>
                    </a:ext>
                  </a:extLst>
                </a:gridCol>
                <a:gridCol w="954405">
                  <a:extLst>
                    <a:ext uri="{9D8B030D-6E8A-4147-A177-3AD203B41FA5}">
                      <a16:colId xmlns:a16="http://schemas.microsoft.com/office/drawing/2014/main" val="2214815658"/>
                    </a:ext>
                  </a:extLst>
                </a:gridCol>
                <a:gridCol w="954405">
                  <a:extLst>
                    <a:ext uri="{9D8B030D-6E8A-4147-A177-3AD203B41FA5}">
                      <a16:colId xmlns:a16="http://schemas.microsoft.com/office/drawing/2014/main" val="3042990814"/>
                    </a:ext>
                  </a:extLst>
                </a:gridCol>
                <a:gridCol w="954405">
                  <a:extLst>
                    <a:ext uri="{9D8B030D-6E8A-4147-A177-3AD203B41FA5}">
                      <a16:colId xmlns:a16="http://schemas.microsoft.com/office/drawing/2014/main" val="3301572657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Experiment #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Single infections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Co-infections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2068639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HA FMDV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FLAG FMDV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HA FMDV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FLAG FMDV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HA FMDV +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FLAG FMDV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1643032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1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18.2%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36.2%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10.2%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17.8%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2.4%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102239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2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19.5%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20.5%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7.5%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17.1%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2.6%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578618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3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19.1%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39.8%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9.6%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15.5%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effectLst/>
                        </a:rPr>
                        <a:t>4.3%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190748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5129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9FB095C-1674-4B11-8F94-4882CD7918BF}"/>
              </a:ext>
            </a:extLst>
          </p:cNvPr>
          <p:cNvCxnSpPr/>
          <p:nvPr/>
        </p:nvCxnSpPr>
        <p:spPr>
          <a:xfrm>
            <a:off x="3793330" y="4821601"/>
            <a:ext cx="2520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Background pattern&#10;&#10;Description automatically generated">
            <a:extLst>
              <a:ext uri="{FF2B5EF4-FFF2-40B4-BE49-F238E27FC236}">
                <a16:creationId xmlns:a16="http://schemas.microsoft.com/office/drawing/2014/main" id="{DBA8391C-3D13-46A0-BA26-4F5F51E487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3307" y="1224341"/>
            <a:ext cx="4451387" cy="4501005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73534D5C-5008-4DA3-9322-A6A0DC0F4719}"/>
              </a:ext>
            </a:extLst>
          </p:cNvPr>
          <p:cNvSpPr txBox="1"/>
          <p:nvPr/>
        </p:nvSpPr>
        <p:spPr>
          <a:xfrm>
            <a:off x="599168" y="2251800"/>
            <a:ext cx="5106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HA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6469C77-D0D0-4F01-8E36-D6A7C9D24FC1}"/>
              </a:ext>
            </a:extLst>
          </p:cNvPr>
          <p:cNvSpPr txBox="1"/>
          <p:nvPr/>
        </p:nvSpPr>
        <p:spPr>
          <a:xfrm>
            <a:off x="5754532" y="2206029"/>
            <a:ext cx="8015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FLAG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F00A035-EFCD-4724-85D8-8D22BD9F4E97}"/>
              </a:ext>
            </a:extLst>
          </p:cNvPr>
          <p:cNvSpPr txBox="1"/>
          <p:nvPr/>
        </p:nvSpPr>
        <p:spPr>
          <a:xfrm>
            <a:off x="-73407" y="4299527"/>
            <a:ext cx="11831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FMDV 3A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C544757-A26B-45A7-8D49-91340B030DA7}"/>
              </a:ext>
            </a:extLst>
          </p:cNvPr>
          <p:cNvSpPr txBox="1"/>
          <p:nvPr/>
        </p:nvSpPr>
        <p:spPr>
          <a:xfrm>
            <a:off x="5754532" y="4299527"/>
            <a:ext cx="837443" cy="248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Merge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F54F349-6CE7-43CD-9025-51A14B3949FD}"/>
              </a:ext>
            </a:extLst>
          </p:cNvPr>
          <p:cNvSpPr txBox="1"/>
          <p:nvPr/>
        </p:nvSpPr>
        <p:spPr>
          <a:xfrm>
            <a:off x="193980" y="6256999"/>
            <a:ext cx="647004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>
                <a:latin typeface="Palatino Linotype" panose="02040502050505030304" pitchFamily="18" charset="0"/>
              </a:rPr>
              <a:t>Supplementary Figure 1. </a:t>
            </a:r>
            <a:r>
              <a:rPr lang="en-GB" sz="1000" dirty="0">
                <a:latin typeface="Palatino Linotype" panose="02040502050505030304" pitchFamily="18" charset="0"/>
              </a:rPr>
              <a:t>Immunofluorescence microscopy of</a:t>
            </a:r>
            <a:r>
              <a:rPr lang="en-US" sz="1000" dirty="0">
                <a:latin typeface="Palatino Linotype" panose="02040502050505030304" pitchFamily="18" charset="0"/>
              </a:rPr>
              <a:t> confluent monolayers of ZZ-R 127 cells infected </a:t>
            </a:r>
          </a:p>
          <a:p>
            <a:r>
              <a:rPr lang="en-US" sz="1000" dirty="0">
                <a:latin typeface="Palatino Linotype" panose="02040502050505030304" pitchFamily="18" charset="0"/>
              </a:rPr>
              <a:t>with FLAG-FMDV O1K/O UKG35 and HA-FMDV O1K/O UKG35 (MOI=0.5/virus)for 6h. </a:t>
            </a:r>
            <a:r>
              <a:rPr lang="en-GB" sz="1000" dirty="0">
                <a:latin typeface="Palatino Linotype" panose="02040502050505030304" pitchFamily="18" charset="0"/>
              </a:rPr>
              <a:t>Cells were stained </a:t>
            </a:r>
          </a:p>
          <a:p>
            <a:r>
              <a:rPr lang="en-GB" sz="1000" dirty="0">
                <a:latin typeface="Palatino Linotype" panose="02040502050505030304" pitchFamily="18" charset="0"/>
              </a:rPr>
              <a:t>with antibodies to the HA tag (AF 488 - green), the FLAG tag (AF 568 - red), FMDV 3A and 3A/3B precursors </a:t>
            </a:r>
          </a:p>
          <a:p>
            <a:r>
              <a:rPr lang="en-GB" sz="1000" dirty="0">
                <a:latin typeface="Palatino Linotype" panose="02040502050505030304" pitchFamily="18" charset="0"/>
              </a:rPr>
              <a:t>(AF 633 - white) and nuclei were stained with DAPI (blue).</a:t>
            </a:r>
          </a:p>
          <a:p>
            <a:endParaRPr lang="en-GB" sz="1000" dirty="0">
              <a:latin typeface="Palatino Linotype" panose="02040502050505030304" pitchFamily="18" charset="0"/>
            </a:endParaRPr>
          </a:p>
          <a:p>
            <a:r>
              <a:rPr lang="en-GB" sz="1000" dirty="0">
                <a:latin typeface="Palatino Linotype" panose="02040502050505030304" pitchFamily="18" charset="0"/>
              </a:rPr>
              <a:t>The merged figure (bottom right) shows numerous cells individually infected with</a:t>
            </a:r>
            <a:r>
              <a:rPr lang="en-US" sz="1000" dirty="0">
                <a:latin typeface="Palatino Linotype" panose="02040502050505030304" pitchFamily="18" charset="0"/>
              </a:rPr>
              <a:t> FLAG-FMDV O1K  and </a:t>
            </a:r>
          </a:p>
          <a:p>
            <a:r>
              <a:rPr lang="en-US" sz="1000" dirty="0">
                <a:latin typeface="Palatino Linotype" panose="02040502050505030304" pitchFamily="18" charset="0"/>
              </a:rPr>
              <a:t>a single cell co-infected with both FLAG-FMDV O1K/O UKG35 and HA-FMDV O1K/O UKG35. Although</a:t>
            </a:r>
          </a:p>
          <a:p>
            <a:r>
              <a:rPr lang="en-GB" sz="1000" dirty="0">
                <a:latin typeface="Palatino Linotype" panose="02040502050505030304" pitchFamily="18" charset="0"/>
              </a:rPr>
              <a:t>cells individually infected with HA-FMDV O1K/O UKG35 were observed (as shown in Figure 1), none are </a:t>
            </a:r>
          </a:p>
          <a:p>
            <a:r>
              <a:rPr lang="en-GB" sz="1000" dirty="0">
                <a:latin typeface="Palatino Linotype" panose="02040502050505030304" pitchFamily="18" charset="0"/>
              </a:rPr>
              <a:t>visible in this figure.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D5CE08B-FA47-49A8-A87C-A917908305D7}"/>
              </a:ext>
            </a:extLst>
          </p:cNvPr>
          <p:cNvSpPr txBox="1"/>
          <p:nvPr/>
        </p:nvSpPr>
        <p:spPr>
          <a:xfrm>
            <a:off x="197785" y="86610"/>
            <a:ext cx="22028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Palatino Linotype" panose="02040502050505030304" pitchFamily="18" charset="0"/>
              </a:rPr>
              <a:t>Supplementary Figure S1</a:t>
            </a:r>
          </a:p>
        </p:txBody>
      </p:sp>
    </p:spTree>
    <p:extLst>
      <p:ext uri="{BB962C8B-B14F-4D97-AF65-F5344CB8AC3E}">
        <p14:creationId xmlns:p14="http://schemas.microsoft.com/office/powerpoint/2010/main" val="13116483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0213132E-2F83-4562-AA24-806CFA87E90B}"/>
              </a:ext>
            </a:extLst>
          </p:cNvPr>
          <p:cNvSpPr txBox="1"/>
          <p:nvPr/>
        </p:nvSpPr>
        <p:spPr>
          <a:xfrm>
            <a:off x="197785" y="86610"/>
            <a:ext cx="22028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Palatino Linotype" panose="02040502050505030304" pitchFamily="18" charset="0"/>
              </a:rPr>
              <a:t>Supplementary Figure S2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531102C-199D-4A95-97C3-FBD9504562D7}"/>
              </a:ext>
            </a:extLst>
          </p:cNvPr>
          <p:cNvSpPr txBox="1"/>
          <p:nvPr/>
        </p:nvSpPr>
        <p:spPr>
          <a:xfrm>
            <a:off x="186767" y="5808763"/>
            <a:ext cx="6484467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>
                <a:latin typeface="Palatino Linotype" panose="02040502050505030304" pitchFamily="18" charset="0"/>
              </a:rPr>
              <a:t>Supplementary Figure 2. </a:t>
            </a:r>
            <a:r>
              <a:rPr lang="en-GB" sz="1000" dirty="0">
                <a:latin typeface="Palatino Linotype" panose="02040502050505030304" pitchFamily="18" charset="0"/>
              </a:rPr>
              <a:t>Growth comparison of HA-tagged and non-tagged Asia1/O1K FMDV. </a:t>
            </a:r>
          </a:p>
          <a:p>
            <a:r>
              <a:rPr lang="en-US" sz="1000" dirty="0">
                <a:latin typeface="Palatino Linotype" panose="02040502050505030304" pitchFamily="18" charset="0"/>
              </a:rPr>
              <a:t>(a) Monolayers of ZZ-R 127 cells were infected (MOI 1) with </a:t>
            </a:r>
            <a:r>
              <a:rPr lang="en-GB" sz="1000" dirty="0">
                <a:latin typeface="Palatino Linotype" panose="02040502050505030304" pitchFamily="18" charset="0"/>
              </a:rPr>
              <a:t>HA-tagged Asia1/O1K or Asia1/O1K </a:t>
            </a:r>
            <a:r>
              <a:rPr lang="en-US" sz="1000" dirty="0">
                <a:latin typeface="Palatino Linotype" panose="02040502050505030304" pitchFamily="18" charset="0"/>
              </a:rPr>
              <a:t>(MOI=1) and</a:t>
            </a:r>
          </a:p>
          <a:p>
            <a:r>
              <a:rPr lang="en-US" sz="1000" dirty="0">
                <a:latin typeface="Palatino Linotype" panose="02040502050505030304" pitchFamily="18" charset="0"/>
              </a:rPr>
              <a:t>virus progeny in supernatant samples collected at 0, 2, 4, 6, 8, and 24 hours post infection were quantified</a:t>
            </a:r>
          </a:p>
          <a:p>
            <a:r>
              <a:rPr lang="en-US" sz="1000" dirty="0">
                <a:latin typeface="Palatino Linotype" panose="02040502050505030304" pitchFamily="18" charset="0"/>
              </a:rPr>
              <a:t>by plaque assay using ZZ-R 127 cells. (b) Plaque morphology of</a:t>
            </a:r>
            <a:r>
              <a:rPr lang="en-GB" sz="1000" dirty="0">
                <a:latin typeface="Palatino Linotype" panose="02040502050505030304" pitchFamily="18" charset="0"/>
              </a:rPr>
              <a:t> HA-tagged and non-tagged Asia1/O1K FMDV</a:t>
            </a:r>
          </a:p>
          <a:p>
            <a:r>
              <a:rPr lang="en-GB" sz="1000" dirty="0">
                <a:latin typeface="Palatino Linotype" panose="02040502050505030304" pitchFamily="18" charset="0"/>
              </a:rPr>
              <a:t>in ZZ-R 127 cells.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A0156F7-76CA-4409-9C1B-F15853A96D89}"/>
              </a:ext>
            </a:extLst>
          </p:cNvPr>
          <p:cNvGrpSpPr/>
          <p:nvPr/>
        </p:nvGrpSpPr>
        <p:grpSpPr>
          <a:xfrm>
            <a:off x="1062331" y="711200"/>
            <a:ext cx="4966421" cy="4442196"/>
            <a:chOff x="1062331" y="711200"/>
            <a:chExt cx="4966421" cy="4442196"/>
          </a:xfrm>
        </p:grpSpPr>
        <p:pic>
          <p:nvPicPr>
            <p:cNvPr id="17" name="Picture 16" descr="Chart, line chart&#10;&#10;Description automatically generated">
              <a:extLst>
                <a:ext uri="{FF2B5EF4-FFF2-40B4-BE49-F238E27FC236}">
                  <a16:creationId xmlns:a16="http://schemas.microsoft.com/office/drawing/2014/main" id="{3CE5B9B1-C7AE-4567-BD3C-07CC5FBF54A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95414" y="827125"/>
              <a:ext cx="4733338" cy="4326271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30C832C-BAE5-46B3-A33E-0441DB480EE2}"/>
                </a:ext>
              </a:extLst>
            </p:cNvPr>
            <p:cNvSpPr txBox="1"/>
            <p:nvPr/>
          </p:nvSpPr>
          <p:spPr>
            <a:xfrm>
              <a:off x="1062331" y="711200"/>
              <a:ext cx="36740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>
                  <a:latin typeface="Arial" panose="020B0604020202020204" pitchFamily="34" charset="0"/>
                  <a:cs typeface="Arial" panose="020B0604020202020204" pitchFamily="34" charset="0"/>
                </a:rPr>
                <a:t>a)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7EB1045-B8AE-47EC-9025-E4525F188A8E}"/>
                </a:ext>
              </a:extLst>
            </p:cNvPr>
            <p:cNvSpPr txBox="1"/>
            <p:nvPr/>
          </p:nvSpPr>
          <p:spPr>
            <a:xfrm>
              <a:off x="2034269" y="3929530"/>
              <a:ext cx="36740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>
                  <a:latin typeface="Arial" panose="020B0604020202020204" pitchFamily="34" charset="0"/>
                  <a:cs typeface="Arial" panose="020B0604020202020204" pitchFamily="34" charset="0"/>
                </a:rPr>
                <a:t>b)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864010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97</TotalTime>
  <Words>368</Words>
  <Application>Microsoft Office PowerPoint</Application>
  <PresentationFormat>A4 Paper (210x297 mm)</PresentationFormat>
  <Paragraphs>52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Palatino Linotype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 Seago</dc:creator>
  <cp:lastModifiedBy>MDPI-67</cp:lastModifiedBy>
  <cp:revision>14</cp:revision>
  <dcterms:created xsi:type="dcterms:W3CDTF">2021-11-18T12:29:09Z</dcterms:created>
  <dcterms:modified xsi:type="dcterms:W3CDTF">2021-12-03T15:25:53Z</dcterms:modified>
</cp:coreProperties>
</file>