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
  </p:notesMasterIdLst>
  <p:sldIdLst>
    <p:sldId id="1669" r:id="rId2"/>
    <p:sldId id="1671" r:id="rId3"/>
    <p:sldId id="1672" r:id="rId4"/>
    <p:sldId id="1670" r:id="rId5"/>
  </p:sldIdLst>
  <p:sldSz cx="9144000" cy="6858000" type="screen4x3"/>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6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4839" autoAdjust="0"/>
    <p:restoredTop sz="94660"/>
  </p:normalViewPr>
  <p:slideViewPr>
    <p:cSldViewPr snapToGrid="0">
      <p:cViewPr>
        <p:scale>
          <a:sx n="150" d="100"/>
          <a:sy n="150" d="100"/>
        </p:scale>
        <p:origin x="-784" y="-3000"/>
      </p:cViewPr>
      <p:guideLst>
        <p:guide orient="horz" pos="2160"/>
        <p:guide pos="3864"/>
      </p:guideLst>
    </p:cSldViewPr>
  </p:slideViewPr>
  <p:notesTextViewPr>
    <p:cViewPr>
      <p:scale>
        <a:sx n="1" d="1"/>
        <a:sy n="1" d="1"/>
      </p:scale>
      <p:origin x="0" y="0"/>
    </p:cViewPr>
  </p:notesTextViewPr>
  <p:sorterViewPr>
    <p:cViewPr>
      <p:scale>
        <a:sx n="150" d="100"/>
        <a:sy n="15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6725"/>
          </a:xfrm>
          <a:prstGeom prst="rect">
            <a:avLst/>
          </a:prstGeom>
        </p:spPr>
        <p:txBody>
          <a:bodyPr vert="horz" lIns="91440" tIns="45720" rIns="91440" bIns="45720" rtlCol="0"/>
          <a:lstStyle>
            <a:lvl1pPr algn="r">
              <a:defRPr sz="1200"/>
            </a:lvl1pPr>
          </a:lstStyle>
          <a:p>
            <a:fld id="{0A5EDAB2-DE22-440C-B204-914F692A85CF}" type="datetimeFigureOut">
              <a:rPr lang="en-US" smtClean="0"/>
              <a:t>2/19/2021</a:t>
            </a:fld>
            <a:endParaRPr lang="en-US"/>
          </a:p>
        </p:txBody>
      </p:sp>
      <p:sp>
        <p:nvSpPr>
          <p:cNvPr id="4" name="Slide Image Placeholder 3"/>
          <p:cNvSpPr>
            <a:spLocks noGrp="1" noRot="1" noChangeAspect="1"/>
          </p:cNvSpPr>
          <p:nvPr>
            <p:ph type="sldImg" idx="2"/>
          </p:nvPr>
        </p:nvSpPr>
        <p:spPr>
          <a:xfrm>
            <a:off x="1414463" y="1162050"/>
            <a:ext cx="4181475" cy="31369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73575"/>
            <a:ext cx="5607050" cy="3660775"/>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829675"/>
            <a:ext cx="3038475" cy="466725"/>
          </a:xfrm>
          <a:prstGeom prst="rect">
            <a:avLst/>
          </a:prstGeom>
        </p:spPr>
        <p:txBody>
          <a:bodyPr vert="horz" lIns="91440" tIns="45720" rIns="91440" bIns="45720" rtlCol="0" anchor="b"/>
          <a:lstStyle>
            <a:lvl1pPr algn="r">
              <a:defRPr sz="1200"/>
            </a:lvl1pPr>
          </a:lstStyle>
          <a:p>
            <a:fld id="{7F6D6772-9C10-474B-9A4D-974CE79CD07E}" type="slidenum">
              <a:rPr lang="en-US" smtClean="0"/>
              <a:t>‹#›</a:t>
            </a:fld>
            <a:endParaRPr lang="en-US"/>
          </a:p>
        </p:txBody>
      </p:sp>
    </p:spTree>
    <p:extLst>
      <p:ext uri="{BB962C8B-B14F-4D97-AF65-F5344CB8AC3E}">
        <p14:creationId xmlns:p14="http://schemas.microsoft.com/office/powerpoint/2010/main" val="40383893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9058BEC-E29E-422A-86F9-6072AFE72DD9}" type="datetimeFigureOut">
              <a:rPr lang="en-US" smtClean="0"/>
              <a:t>2/19/2021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DDDE92-2FC3-45AA-9574-AA2F024B8B82}" type="slidenum">
              <a:rPr lang="en-US" smtClean="0"/>
              <a:t>‹#›</a:t>
            </a:fld>
            <a:endParaRPr lang="en-US"/>
          </a:p>
        </p:txBody>
      </p:sp>
    </p:spTree>
    <p:extLst>
      <p:ext uri="{BB962C8B-B14F-4D97-AF65-F5344CB8AC3E}">
        <p14:creationId xmlns:p14="http://schemas.microsoft.com/office/powerpoint/2010/main" val="15966861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9058BEC-E29E-422A-86F9-6072AFE72DD9}" type="datetimeFigureOut">
              <a:rPr lang="en-US" smtClean="0"/>
              <a:t>2/19/2021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DDDE92-2FC3-45AA-9574-AA2F024B8B82}" type="slidenum">
              <a:rPr lang="en-US" smtClean="0"/>
              <a:t>‹#›</a:t>
            </a:fld>
            <a:endParaRPr lang="en-US"/>
          </a:p>
        </p:txBody>
      </p:sp>
    </p:spTree>
    <p:extLst>
      <p:ext uri="{BB962C8B-B14F-4D97-AF65-F5344CB8AC3E}">
        <p14:creationId xmlns:p14="http://schemas.microsoft.com/office/powerpoint/2010/main" val="42360241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9058BEC-E29E-422A-86F9-6072AFE72DD9}" type="datetimeFigureOut">
              <a:rPr lang="en-US" smtClean="0"/>
              <a:t>2/19/2021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DDDE92-2FC3-45AA-9574-AA2F024B8B82}" type="slidenum">
              <a:rPr lang="en-US" smtClean="0"/>
              <a:t>‹#›</a:t>
            </a:fld>
            <a:endParaRPr lang="en-US"/>
          </a:p>
        </p:txBody>
      </p:sp>
    </p:spTree>
    <p:extLst>
      <p:ext uri="{BB962C8B-B14F-4D97-AF65-F5344CB8AC3E}">
        <p14:creationId xmlns:p14="http://schemas.microsoft.com/office/powerpoint/2010/main" val="12445669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9058BEC-E29E-422A-86F9-6072AFE72DD9}" type="datetimeFigureOut">
              <a:rPr lang="en-US" smtClean="0"/>
              <a:t>2/19/2021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DDDE92-2FC3-45AA-9574-AA2F024B8B82}" type="slidenum">
              <a:rPr lang="en-US" smtClean="0"/>
              <a:t>‹#›</a:t>
            </a:fld>
            <a:endParaRPr lang="en-US"/>
          </a:p>
        </p:txBody>
      </p:sp>
    </p:spTree>
    <p:extLst>
      <p:ext uri="{BB962C8B-B14F-4D97-AF65-F5344CB8AC3E}">
        <p14:creationId xmlns:p14="http://schemas.microsoft.com/office/powerpoint/2010/main" val="37110668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9058BEC-E29E-422A-86F9-6072AFE72DD9}" type="datetimeFigureOut">
              <a:rPr lang="en-US" smtClean="0"/>
              <a:t>2/19/2021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DDDE92-2FC3-45AA-9574-AA2F024B8B82}" type="slidenum">
              <a:rPr lang="en-US" smtClean="0"/>
              <a:t>‹#›</a:t>
            </a:fld>
            <a:endParaRPr lang="en-US"/>
          </a:p>
        </p:txBody>
      </p:sp>
    </p:spTree>
    <p:extLst>
      <p:ext uri="{BB962C8B-B14F-4D97-AF65-F5344CB8AC3E}">
        <p14:creationId xmlns:p14="http://schemas.microsoft.com/office/powerpoint/2010/main" val="16770327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9058BEC-E29E-422A-86F9-6072AFE72DD9}" type="datetimeFigureOut">
              <a:rPr lang="en-US" smtClean="0"/>
              <a:t>2/19/2021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6DDDE92-2FC3-45AA-9574-AA2F024B8B82}" type="slidenum">
              <a:rPr lang="en-US" smtClean="0"/>
              <a:t>‹#›</a:t>
            </a:fld>
            <a:endParaRPr lang="en-US"/>
          </a:p>
        </p:txBody>
      </p:sp>
    </p:spTree>
    <p:extLst>
      <p:ext uri="{BB962C8B-B14F-4D97-AF65-F5344CB8AC3E}">
        <p14:creationId xmlns:p14="http://schemas.microsoft.com/office/powerpoint/2010/main" val="17642342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9058BEC-E29E-422A-86F9-6072AFE72DD9}" type="datetimeFigureOut">
              <a:rPr lang="en-US" smtClean="0"/>
              <a:t>2/19/2021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6DDDE92-2FC3-45AA-9574-AA2F024B8B82}" type="slidenum">
              <a:rPr lang="en-US" smtClean="0"/>
              <a:t>‹#›</a:t>
            </a:fld>
            <a:endParaRPr lang="en-US"/>
          </a:p>
        </p:txBody>
      </p:sp>
    </p:spTree>
    <p:extLst>
      <p:ext uri="{BB962C8B-B14F-4D97-AF65-F5344CB8AC3E}">
        <p14:creationId xmlns:p14="http://schemas.microsoft.com/office/powerpoint/2010/main" val="41893642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9058BEC-E29E-422A-86F9-6072AFE72DD9}" type="datetimeFigureOut">
              <a:rPr lang="en-US" smtClean="0"/>
              <a:t>2/19/2021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6DDDE92-2FC3-45AA-9574-AA2F024B8B82}" type="slidenum">
              <a:rPr lang="en-US" smtClean="0"/>
              <a:t>‹#›</a:t>
            </a:fld>
            <a:endParaRPr lang="en-US"/>
          </a:p>
        </p:txBody>
      </p:sp>
    </p:spTree>
    <p:extLst>
      <p:ext uri="{BB962C8B-B14F-4D97-AF65-F5344CB8AC3E}">
        <p14:creationId xmlns:p14="http://schemas.microsoft.com/office/powerpoint/2010/main" val="16623099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9058BEC-E29E-422A-86F9-6072AFE72DD9}" type="datetimeFigureOut">
              <a:rPr lang="en-US" smtClean="0"/>
              <a:t>2/19/2021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6DDDE92-2FC3-45AA-9574-AA2F024B8B82}" type="slidenum">
              <a:rPr lang="en-US" smtClean="0"/>
              <a:t>‹#›</a:t>
            </a:fld>
            <a:endParaRPr lang="en-US"/>
          </a:p>
        </p:txBody>
      </p:sp>
    </p:spTree>
    <p:extLst>
      <p:ext uri="{BB962C8B-B14F-4D97-AF65-F5344CB8AC3E}">
        <p14:creationId xmlns:p14="http://schemas.microsoft.com/office/powerpoint/2010/main" val="39146096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9058BEC-E29E-422A-86F9-6072AFE72DD9}" type="datetimeFigureOut">
              <a:rPr lang="en-US" smtClean="0"/>
              <a:t>2/19/2021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6DDDE92-2FC3-45AA-9574-AA2F024B8B82}" type="slidenum">
              <a:rPr lang="en-US" smtClean="0"/>
              <a:t>‹#›</a:t>
            </a:fld>
            <a:endParaRPr lang="en-US"/>
          </a:p>
        </p:txBody>
      </p:sp>
    </p:spTree>
    <p:extLst>
      <p:ext uri="{BB962C8B-B14F-4D97-AF65-F5344CB8AC3E}">
        <p14:creationId xmlns:p14="http://schemas.microsoft.com/office/powerpoint/2010/main" val="31565052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9058BEC-E29E-422A-86F9-6072AFE72DD9}" type="datetimeFigureOut">
              <a:rPr lang="en-US" smtClean="0"/>
              <a:t>2/19/2021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6DDDE92-2FC3-45AA-9574-AA2F024B8B82}" type="slidenum">
              <a:rPr lang="en-US" smtClean="0"/>
              <a:t>‹#›</a:t>
            </a:fld>
            <a:endParaRPr lang="en-US"/>
          </a:p>
        </p:txBody>
      </p:sp>
    </p:spTree>
    <p:extLst>
      <p:ext uri="{BB962C8B-B14F-4D97-AF65-F5344CB8AC3E}">
        <p14:creationId xmlns:p14="http://schemas.microsoft.com/office/powerpoint/2010/main" val="27761478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9058BEC-E29E-422A-86F9-6072AFE72DD9}" type="datetimeFigureOut">
              <a:rPr lang="en-US" smtClean="0"/>
              <a:t>2/19/2021</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DDDE92-2FC3-45AA-9574-AA2F024B8B82}" type="slidenum">
              <a:rPr lang="en-US" smtClean="0"/>
              <a:t>‹#›</a:t>
            </a:fld>
            <a:endParaRPr lang="en-US"/>
          </a:p>
        </p:txBody>
      </p:sp>
    </p:spTree>
    <p:extLst>
      <p:ext uri="{BB962C8B-B14F-4D97-AF65-F5344CB8AC3E}">
        <p14:creationId xmlns:p14="http://schemas.microsoft.com/office/powerpoint/2010/main" val="308854696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 Id="rId5" Type="http://schemas.openxmlformats.org/officeDocument/2006/relationships/image" Target="../media/image7.jpeg"/><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8.jpeg"/><Relationship Id="rId1" Type="http://schemas.openxmlformats.org/officeDocument/2006/relationships/slideLayout" Target="../slideLayouts/slideLayout7.xml"/><Relationship Id="rId4"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Group 32">
            <a:extLst>
              <a:ext uri="{FF2B5EF4-FFF2-40B4-BE49-F238E27FC236}">
                <a16:creationId xmlns:a16="http://schemas.microsoft.com/office/drawing/2014/main" id="{8AC11AA3-6DF9-442D-B2E8-08E93BB56B69}"/>
              </a:ext>
            </a:extLst>
          </p:cNvPr>
          <p:cNvGrpSpPr/>
          <p:nvPr/>
        </p:nvGrpSpPr>
        <p:grpSpPr>
          <a:xfrm>
            <a:off x="1367897" y="1216781"/>
            <a:ext cx="6114626" cy="3533208"/>
            <a:chOff x="1367897" y="1216781"/>
            <a:chExt cx="6114626" cy="3533208"/>
          </a:xfrm>
        </p:grpSpPr>
        <p:grpSp>
          <p:nvGrpSpPr>
            <p:cNvPr id="4" name="Group 3">
              <a:extLst>
                <a:ext uri="{FF2B5EF4-FFF2-40B4-BE49-F238E27FC236}">
                  <a16:creationId xmlns:a16="http://schemas.microsoft.com/office/drawing/2014/main" id="{2BE1F1E6-8EC0-421B-8BC3-02F3226F35BC}"/>
                </a:ext>
              </a:extLst>
            </p:cNvPr>
            <p:cNvGrpSpPr/>
            <p:nvPr/>
          </p:nvGrpSpPr>
          <p:grpSpPr>
            <a:xfrm>
              <a:off x="1367897" y="1216781"/>
              <a:ext cx="5869224" cy="3533208"/>
              <a:chOff x="144226" y="1613511"/>
              <a:chExt cx="5869224" cy="3533208"/>
            </a:xfrm>
          </p:grpSpPr>
          <p:sp>
            <p:nvSpPr>
              <p:cNvPr id="8" name="Rectangle 2925">
                <a:extLst>
                  <a:ext uri="{FF2B5EF4-FFF2-40B4-BE49-F238E27FC236}">
                    <a16:creationId xmlns:a16="http://schemas.microsoft.com/office/drawing/2014/main" id="{4C393588-2171-42DB-BD6A-52FFEA3BF810}"/>
                  </a:ext>
                </a:extLst>
              </p:cNvPr>
              <p:cNvSpPr>
                <a:spLocks noChangeArrowheads="1"/>
              </p:cNvSpPr>
              <p:nvPr/>
            </p:nvSpPr>
            <p:spPr bwMode="auto">
              <a:xfrm>
                <a:off x="1055431" y="4414294"/>
                <a:ext cx="303558" cy="18466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1200" b="1" dirty="0">
                    <a:latin typeface="Palatino Linotype" panose="02040502050505030304" pitchFamily="18" charset="0"/>
                  </a:rPr>
                  <a:t>&lt;8</a:t>
                </a:r>
              </a:p>
            </p:txBody>
          </p:sp>
          <p:sp>
            <p:nvSpPr>
              <p:cNvPr id="9" name="Rectangle 2926">
                <a:extLst>
                  <a:ext uri="{FF2B5EF4-FFF2-40B4-BE49-F238E27FC236}">
                    <a16:creationId xmlns:a16="http://schemas.microsoft.com/office/drawing/2014/main" id="{05F9EDB6-A5F8-42AE-89E1-3B97C76C9772}"/>
                  </a:ext>
                </a:extLst>
              </p:cNvPr>
              <p:cNvSpPr>
                <a:spLocks noChangeArrowheads="1"/>
              </p:cNvSpPr>
              <p:nvPr/>
            </p:nvSpPr>
            <p:spPr bwMode="auto">
              <a:xfrm>
                <a:off x="1572103" y="4414294"/>
                <a:ext cx="160813" cy="18466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1200" b="1" dirty="0">
                    <a:latin typeface="Palatino Linotype" panose="02040502050505030304" pitchFamily="18" charset="0"/>
                  </a:rPr>
                  <a:t>8</a:t>
                </a:r>
              </a:p>
            </p:txBody>
          </p:sp>
          <p:sp>
            <p:nvSpPr>
              <p:cNvPr id="10" name="Rectangle 2927">
                <a:extLst>
                  <a:ext uri="{FF2B5EF4-FFF2-40B4-BE49-F238E27FC236}">
                    <a16:creationId xmlns:a16="http://schemas.microsoft.com/office/drawing/2014/main" id="{0A81F871-DFB8-42A7-B976-C4C735EEEF7A}"/>
                  </a:ext>
                </a:extLst>
              </p:cNvPr>
              <p:cNvSpPr>
                <a:spLocks noChangeArrowheads="1"/>
              </p:cNvSpPr>
              <p:nvPr/>
            </p:nvSpPr>
            <p:spPr bwMode="auto">
              <a:xfrm>
                <a:off x="1986888" y="4414294"/>
                <a:ext cx="318390" cy="18466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1200" b="1" dirty="0">
                    <a:latin typeface="Palatino Linotype" panose="02040502050505030304" pitchFamily="18" charset="0"/>
                  </a:rPr>
                  <a:t>16</a:t>
                </a:r>
              </a:p>
            </p:txBody>
          </p:sp>
          <p:sp>
            <p:nvSpPr>
              <p:cNvPr id="11" name="Rectangle 2928">
                <a:extLst>
                  <a:ext uri="{FF2B5EF4-FFF2-40B4-BE49-F238E27FC236}">
                    <a16:creationId xmlns:a16="http://schemas.microsoft.com/office/drawing/2014/main" id="{EF2D4AB3-645B-47F2-BE3E-9C2FD7E56A68}"/>
                  </a:ext>
                </a:extLst>
              </p:cNvPr>
              <p:cNvSpPr>
                <a:spLocks noChangeArrowheads="1"/>
              </p:cNvSpPr>
              <p:nvPr/>
            </p:nvSpPr>
            <p:spPr bwMode="auto">
              <a:xfrm>
                <a:off x="2426266" y="4414294"/>
                <a:ext cx="318390" cy="18466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1200" b="1" dirty="0">
                    <a:latin typeface="Palatino Linotype" panose="02040502050505030304" pitchFamily="18" charset="0"/>
                  </a:rPr>
                  <a:t>32</a:t>
                </a:r>
              </a:p>
            </p:txBody>
          </p:sp>
          <p:sp>
            <p:nvSpPr>
              <p:cNvPr id="12" name="Rectangle 2929">
                <a:extLst>
                  <a:ext uri="{FF2B5EF4-FFF2-40B4-BE49-F238E27FC236}">
                    <a16:creationId xmlns:a16="http://schemas.microsoft.com/office/drawing/2014/main" id="{36BCA7CF-209F-487B-BB29-40A52F99EB0F}"/>
                  </a:ext>
                </a:extLst>
              </p:cNvPr>
              <p:cNvSpPr>
                <a:spLocks noChangeArrowheads="1"/>
              </p:cNvSpPr>
              <p:nvPr/>
            </p:nvSpPr>
            <p:spPr bwMode="auto">
              <a:xfrm>
                <a:off x="2878848" y="4414294"/>
                <a:ext cx="318390" cy="18466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1200" b="1" dirty="0">
                    <a:latin typeface="Palatino Linotype" panose="02040502050505030304" pitchFamily="18" charset="0"/>
                  </a:rPr>
                  <a:t>64</a:t>
                </a:r>
              </a:p>
            </p:txBody>
          </p:sp>
          <p:sp>
            <p:nvSpPr>
              <p:cNvPr id="13" name="Rectangle 2930">
                <a:extLst>
                  <a:ext uri="{FF2B5EF4-FFF2-40B4-BE49-F238E27FC236}">
                    <a16:creationId xmlns:a16="http://schemas.microsoft.com/office/drawing/2014/main" id="{5FDEE311-A100-4EFE-8BAD-D48555047FE7}"/>
                  </a:ext>
                </a:extLst>
              </p:cNvPr>
              <p:cNvSpPr>
                <a:spLocks noChangeArrowheads="1"/>
              </p:cNvSpPr>
              <p:nvPr/>
            </p:nvSpPr>
            <p:spPr bwMode="auto">
              <a:xfrm>
                <a:off x="3303394" y="4414294"/>
                <a:ext cx="278411" cy="18466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1200" b="1" dirty="0">
                    <a:latin typeface="Palatino Linotype" panose="02040502050505030304" pitchFamily="18" charset="0"/>
                  </a:rPr>
                  <a:t>128</a:t>
                </a:r>
              </a:p>
            </p:txBody>
          </p:sp>
          <p:sp>
            <p:nvSpPr>
              <p:cNvPr id="14" name="Rectangle 2931">
                <a:extLst>
                  <a:ext uri="{FF2B5EF4-FFF2-40B4-BE49-F238E27FC236}">
                    <a16:creationId xmlns:a16="http://schemas.microsoft.com/office/drawing/2014/main" id="{069DA076-42E5-4DB0-8A45-88D82B077D79}"/>
                  </a:ext>
                </a:extLst>
              </p:cNvPr>
              <p:cNvSpPr>
                <a:spLocks noChangeArrowheads="1"/>
              </p:cNvSpPr>
              <p:nvPr/>
            </p:nvSpPr>
            <p:spPr bwMode="auto">
              <a:xfrm>
                <a:off x="3773507" y="4414294"/>
                <a:ext cx="278412" cy="18466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1200" b="1" dirty="0">
                    <a:latin typeface="Palatino Linotype" panose="02040502050505030304" pitchFamily="18" charset="0"/>
                  </a:rPr>
                  <a:t>256</a:t>
                </a:r>
              </a:p>
            </p:txBody>
          </p:sp>
          <p:sp>
            <p:nvSpPr>
              <p:cNvPr id="15" name="Rectangle 2932">
                <a:extLst>
                  <a:ext uri="{FF2B5EF4-FFF2-40B4-BE49-F238E27FC236}">
                    <a16:creationId xmlns:a16="http://schemas.microsoft.com/office/drawing/2014/main" id="{818BD52D-03B8-439A-9CEF-F368D655F7EF}"/>
                  </a:ext>
                </a:extLst>
              </p:cNvPr>
              <p:cNvSpPr>
                <a:spLocks noChangeArrowheads="1"/>
              </p:cNvSpPr>
              <p:nvPr/>
            </p:nvSpPr>
            <p:spPr bwMode="auto">
              <a:xfrm>
                <a:off x="4244434" y="4414294"/>
                <a:ext cx="245825" cy="18466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1200" b="1" dirty="0">
                    <a:latin typeface="Palatino Linotype" panose="02040502050505030304" pitchFamily="18" charset="0"/>
                  </a:rPr>
                  <a:t>512</a:t>
                </a:r>
              </a:p>
            </p:txBody>
          </p:sp>
          <p:sp>
            <p:nvSpPr>
              <p:cNvPr id="16" name="Rectangle 2933">
                <a:extLst>
                  <a:ext uri="{FF2B5EF4-FFF2-40B4-BE49-F238E27FC236}">
                    <a16:creationId xmlns:a16="http://schemas.microsoft.com/office/drawing/2014/main" id="{190B32F6-CC60-4F85-AFF1-58BDDE4BB65E}"/>
                  </a:ext>
                </a:extLst>
              </p:cNvPr>
              <p:cNvSpPr>
                <a:spLocks noChangeArrowheads="1"/>
              </p:cNvSpPr>
              <p:nvPr/>
            </p:nvSpPr>
            <p:spPr bwMode="auto">
              <a:xfrm>
                <a:off x="4620238" y="4414294"/>
                <a:ext cx="374189" cy="18466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1200" b="1" dirty="0">
                    <a:latin typeface="Palatino Linotype" panose="02040502050505030304" pitchFamily="18" charset="0"/>
                  </a:rPr>
                  <a:t>1024</a:t>
                </a:r>
              </a:p>
            </p:txBody>
          </p:sp>
          <p:sp>
            <p:nvSpPr>
              <p:cNvPr id="17" name="Rectangle 2934">
                <a:extLst>
                  <a:ext uri="{FF2B5EF4-FFF2-40B4-BE49-F238E27FC236}">
                    <a16:creationId xmlns:a16="http://schemas.microsoft.com/office/drawing/2014/main" id="{EBF5FB50-C97B-4336-B216-0D57104E39E2}"/>
                  </a:ext>
                </a:extLst>
              </p:cNvPr>
              <p:cNvSpPr>
                <a:spLocks noChangeArrowheads="1"/>
              </p:cNvSpPr>
              <p:nvPr/>
            </p:nvSpPr>
            <p:spPr bwMode="auto">
              <a:xfrm>
                <a:off x="5084341" y="4414294"/>
                <a:ext cx="374190" cy="18466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1200" b="1" dirty="0">
                    <a:latin typeface="Palatino Linotype" panose="02040502050505030304" pitchFamily="18" charset="0"/>
                  </a:rPr>
                  <a:t>2048</a:t>
                </a:r>
              </a:p>
            </p:txBody>
          </p:sp>
          <p:sp>
            <p:nvSpPr>
              <p:cNvPr id="18" name="Rectangle 2935">
                <a:extLst>
                  <a:ext uri="{FF2B5EF4-FFF2-40B4-BE49-F238E27FC236}">
                    <a16:creationId xmlns:a16="http://schemas.microsoft.com/office/drawing/2014/main" id="{F2CE2D2E-CC67-47D2-AA2E-7E4171BFEFAD}"/>
                  </a:ext>
                </a:extLst>
              </p:cNvPr>
              <p:cNvSpPr>
                <a:spLocks noChangeArrowheads="1"/>
              </p:cNvSpPr>
              <p:nvPr/>
            </p:nvSpPr>
            <p:spPr bwMode="auto">
              <a:xfrm>
                <a:off x="5588508" y="4414294"/>
                <a:ext cx="424942" cy="18466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mn-MN" altLang="mn-MN" sz="1200" b="1" dirty="0">
                    <a:latin typeface="Palatino Linotype" panose="02040502050505030304" pitchFamily="18" charset="0"/>
                  </a:rPr>
                  <a:t>≥</a:t>
                </a:r>
                <a:r>
                  <a:rPr lang="en-US" altLang="en-US" sz="1200" b="1" dirty="0">
                    <a:latin typeface="Palatino Linotype" panose="02040502050505030304" pitchFamily="18" charset="0"/>
                  </a:rPr>
                  <a:t>4096</a:t>
                </a:r>
              </a:p>
            </p:txBody>
          </p:sp>
          <p:sp>
            <p:nvSpPr>
              <p:cNvPr id="19" name="Rectangle 2927">
                <a:extLst>
                  <a:ext uri="{FF2B5EF4-FFF2-40B4-BE49-F238E27FC236}">
                    <a16:creationId xmlns:a16="http://schemas.microsoft.com/office/drawing/2014/main" id="{1B5F0205-7F7B-405B-9453-EE0D499D4CC0}"/>
                  </a:ext>
                </a:extLst>
              </p:cNvPr>
              <p:cNvSpPr>
                <a:spLocks noChangeArrowheads="1"/>
              </p:cNvSpPr>
              <p:nvPr/>
            </p:nvSpPr>
            <p:spPr bwMode="auto">
              <a:xfrm rot="16200000">
                <a:off x="403367" y="2046007"/>
                <a:ext cx="304607" cy="10020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1200" b="1" dirty="0">
                    <a:latin typeface="Palatino Linotype" panose="02040502050505030304" pitchFamily="18" charset="0"/>
                  </a:rPr>
                  <a:t>2.0</a:t>
                </a:r>
              </a:p>
            </p:txBody>
          </p:sp>
          <p:sp>
            <p:nvSpPr>
              <p:cNvPr id="20" name="Rectangle 2927">
                <a:extLst>
                  <a:ext uri="{FF2B5EF4-FFF2-40B4-BE49-F238E27FC236}">
                    <a16:creationId xmlns:a16="http://schemas.microsoft.com/office/drawing/2014/main" id="{7A3AF0AC-E606-45E6-8647-09C1D6F0E86E}"/>
                  </a:ext>
                </a:extLst>
              </p:cNvPr>
              <p:cNvSpPr>
                <a:spLocks noChangeArrowheads="1"/>
              </p:cNvSpPr>
              <p:nvPr/>
            </p:nvSpPr>
            <p:spPr bwMode="auto">
              <a:xfrm rot="16200000">
                <a:off x="403367" y="4098025"/>
                <a:ext cx="304607" cy="10020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1200" b="1" dirty="0">
                    <a:latin typeface="Palatino Linotype" panose="02040502050505030304" pitchFamily="18" charset="0"/>
                  </a:rPr>
                  <a:t>0.0</a:t>
                </a:r>
              </a:p>
            </p:txBody>
          </p:sp>
          <p:sp>
            <p:nvSpPr>
              <p:cNvPr id="21" name="Rectangle 2927">
                <a:extLst>
                  <a:ext uri="{FF2B5EF4-FFF2-40B4-BE49-F238E27FC236}">
                    <a16:creationId xmlns:a16="http://schemas.microsoft.com/office/drawing/2014/main" id="{F83E596E-7A74-4200-8474-EEE2F77F3028}"/>
                  </a:ext>
                </a:extLst>
              </p:cNvPr>
              <p:cNvSpPr>
                <a:spLocks noChangeArrowheads="1"/>
              </p:cNvSpPr>
              <p:nvPr/>
            </p:nvSpPr>
            <p:spPr bwMode="auto">
              <a:xfrm rot="16200000">
                <a:off x="403367" y="3576288"/>
                <a:ext cx="304607" cy="10020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1200" b="1">
                    <a:latin typeface="Palatino Linotype" panose="02040502050505030304" pitchFamily="18" charset="0"/>
                  </a:rPr>
                  <a:t>0.5</a:t>
                </a:r>
              </a:p>
            </p:txBody>
          </p:sp>
          <p:sp>
            <p:nvSpPr>
              <p:cNvPr id="22" name="Rectangle 2927">
                <a:extLst>
                  <a:ext uri="{FF2B5EF4-FFF2-40B4-BE49-F238E27FC236}">
                    <a16:creationId xmlns:a16="http://schemas.microsoft.com/office/drawing/2014/main" id="{922EF42B-A5ED-4F4C-AAE1-C5A5D65D7616}"/>
                  </a:ext>
                </a:extLst>
              </p:cNvPr>
              <p:cNvSpPr>
                <a:spLocks noChangeArrowheads="1"/>
              </p:cNvSpPr>
              <p:nvPr/>
            </p:nvSpPr>
            <p:spPr bwMode="auto">
              <a:xfrm rot="16200000">
                <a:off x="403367" y="3073602"/>
                <a:ext cx="304607" cy="10020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1200" b="1">
                    <a:latin typeface="Palatino Linotype" panose="02040502050505030304" pitchFamily="18" charset="0"/>
                  </a:rPr>
                  <a:t>1.0</a:t>
                </a:r>
              </a:p>
            </p:txBody>
          </p:sp>
          <p:sp>
            <p:nvSpPr>
              <p:cNvPr id="23" name="Rectangle 2927">
                <a:extLst>
                  <a:ext uri="{FF2B5EF4-FFF2-40B4-BE49-F238E27FC236}">
                    <a16:creationId xmlns:a16="http://schemas.microsoft.com/office/drawing/2014/main" id="{63DB4D2C-92F7-4BBB-BF9C-7460FA9EE08B}"/>
                  </a:ext>
                </a:extLst>
              </p:cNvPr>
              <p:cNvSpPr>
                <a:spLocks noChangeArrowheads="1"/>
              </p:cNvSpPr>
              <p:nvPr/>
            </p:nvSpPr>
            <p:spPr bwMode="auto">
              <a:xfrm rot="16200000">
                <a:off x="403367" y="2558213"/>
                <a:ext cx="304607" cy="10020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1200" b="1">
                    <a:latin typeface="Palatino Linotype" panose="02040502050505030304" pitchFamily="18" charset="0"/>
                  </a:rPr>
                  <a:t>1.5</a:t>
                </a:r>
              </a:p>
            </p:txBody>
          </p:sp>
          <p:sp>
            <p:nvSpPr>
              <p:cNvPr id="24" name="Rectangle 23">
                <a:extLst>
                  <a:ext uri="{FF2B5EF4-FFF2-40B4-BE49-F238E27FC236}">
                    <a16:creationId xmlns:a16="http://schemas.microsoft.com/office/drawing/2014/main" id="{3B6ADD47-C3D3-484D-B403-6A85666C6CC5}"/>
                  </a:ext>
                </a:extLst>
              </p:cNvPr>
              <p:cNvSpPr/>
              <p:nvPr/>
            </p:nvSpPr>
            <p:spPr>
              <a:xfrm rot="16200000">
                <a:off x="-313279" y="2652584"/>
                <a:ext cx="1276350" cy="36133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927">
                <a:extLst>
                  <a:ext uri="{FF2B5EF4-FFF2-40B4-BE49-F238E27FC236}">
                    <a16:creationId xmlns:a16="http://schemas.microsoft.com/office/drawing/2014/main" id="{1238949B-0761-4E46-8F51-2D0C66276004}"/>
                  </a:ext>
                </a:extLst>
              </p:cNvPr>
              <p:cNvSpPr>
                <a:spLocks noChangeArrowheads="1"/>
              </p:cNvSpPr>
              <p:nvPr/>
            </p:nvSpPr>
            <p:spPr bwMode="auto">
              <a:xfrm rot="16200000">
                <a:off x="-716937" y="2533371"/>
                <a:ext cx="2024385" cy="18466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1200" b="1" dirty="0">
                    <a:latin typeface="Palatino Linotype" panose="02040502050505030304" pitchFamily="18" charset="0"/>
                  </a:rPr>
                  <a:t>S/P value of ELISA</a:t>
                </a:r>
              </a:p>
            </p:txBody>
          </p:sp>
          <p:sp>
            <p:nvSpPr>
              <p:cNvPr id="26" name="Rectangle 25">
                <a:extLst>
                  <a:ext uri="{FF2B5EF4-FFF2-40B4-BE49-F238E27FC236}">
                    <a16:creationId xmlns:a16="http://schemas.microsoft.com/office/drawing/2014/main" id="{7BCBABC0-9134-40D3-8B11-0EB876994B1C}"/>
                  </a:ext>
                </a:extLst>
              </p:cNvPr>
              <p:cNvSpPr/>
              <p:nvPr/>
            </p:nvSpPr>
            <p:spPr>
              <a:xfrm>
                <a:off x="2511851" y="4638129"/>
                <a:ext cx="1612900" cy="50859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927">
                <a:extLst>
                  <a:ext uri="{FF2B5EF4-FFF2-40B4-BE49-F238E27FC236}">
                    <a16:creationId xmlns:a16="http://schemas.microsoft.com/office/drawing/2014/main" id="{715A2210-E23B-45BD-B3B6-1D9BEE2F5523}"/>
                  </a:ext>
                </a:extLst>
              </p:cNvPr>
              <p:cNvSpPr>
                <a:spLocks noChangeArrowheads="1"/>
              </p:cNvSpPr>
              <p:nvPr/>
            </p:nvSpPr>
            <p:spPr bwMode="auto">
              <a:xfrm>
                <a:off x="2470161" y="4727140"/>
                <a:ext cx="2008540" cy="18466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1200" b="1" dirty="0">
                    <a:latin typeface="Palatino Linotype" panose="02040502050505030304" pitchFamily="18" charset="0"/>
                  </a:rPr>
                  <a:t>Neutralizing antibody titer</a:t>
                </a:r>
              </a:p>
            </p:txBody>
          </p:sp>
        </p:grpSp>
        <p:grpSp>
          <p:nvGrpSpPr>
            <p:cNvPr id="5" name="Group 4">
              <a:extLst>
                <a:ext uri="{FF2B5EF4-FFF2-40B4-BE49-F238E27FC236}">
                  <a16:creationId xmlns:a16="http://schemas.microsoft.com/office/drawing/2014/main" id="{15E2F01B-C05E-4ECA-B444-38FD8C221706}"/>
                </a:ext>
              </a:extLst>
            </p:cNvPr>
            <p:cNvGrpSpPr/>
            <p:nvPr/>
          </p:nvGrpSpPr>
          <p:grpSpPr>
            <a:xfrm>
              <a:off x="1913681" y="1541417"/>
              <a:ext cx="5568842" cy="2481316"/>
              <a:chOff x="6143427" y="1952068"/>
              <a:chExt cx="5568842" cy="2481316"/>
            </a:xfrm>
          </p:grpSpPr>
          <p:pic>
            <p:nvPicPr>
              <p:cNvPr id="6" name="Picture 5" descr="Chart, box and whisker chart&#10;&#10;Description automatically generated">
                <a:extLst>
                  <a:ext uri="{FF2B5EF4-FFF2-40B4-BE49-F238E27FC236}">
                    <a16:creationId xmlns:a16="http://schemas.microsoft.com/office/drawing/2014/main" id="{0F34B7DE-79A9-4682-ACB9-34E3ABB750EF}"/>
                  </a:ext>
                </a:extLst>
              </p:cNvPr>
              <p:cNvPicPr>
                <a:picLocks noChangeAspect="1"/>
              </p:cNvPicPr>
              <p:nvPr/>
            </p:nvPicPr>
            <p:blipFill rotWithShape="1">
              <a:blip r:embed="rId2">
                <a:extLst>
                  <a:ext uri="{28A0092B-C50C-407E-A947-70E740481C1C}">
                    <a14:useLocalDpi xmlns:a14="http://schemas.microsoft.com/office/drawing/2010/main" val="0"/>
                  </a:ext>
                </a:extLst>
              </a:blip>
              <a:srcRect l="6430" t="14394" r="1923" b="17485"/>
              <a:stretch/>
            </p:blipFill>
            <p:spPr>
              <a:xfrm>
                <a:off x="6143427" y="1952068"/>
                <a:ext cx="5568842" cy="2481316"/>
              </a:xfrm>
              <a:prstGeom prst="rect">
                <a:avLst/>
              </a:prstGeom>
            </p:spPr>
          </p:pic>
          <p:cxnSp>
            <p:nvCxnSpPr>
              <p:cNvPr id="7" name="Straight Connector 6">
                <a:extLst>
                  <a:ext uri="{FF2B5EF4-FFF2-40B4-BE49-F238E27FC236}">
                    <a16:creationId xmlns:a16="http://schemas.microsoft.com/office/drawing/2014/main" id="{F183FCD6-3852-4406-9068-C2BE5B3DA4FB}"/>
                  </a:ext>
                </a:extLst>
              </p:cNvPr>
              <p:cNvCxnSpPr>
                <a:cxnSpLocks/>
              </p:cNvCxnSpPr>
              <p:nvPr/>
            </p:nvCxnSpPr>
            <p:spPr>
              <a:xfrm flipV="1">
                <a:off x="7053966" y="3035931"/>
                <a:ext cx="3678180" cy="1030184"/>
              </a:xfrm>
              <a:prstGeom prst="line">
                <a:avLst/>
              </a:prstGeom>
              <a:ln w="9525">
                <a:solidFill>
                  <a:schemeClr val="tx1"/>
                </a:solidFill>
                <a:prstDash val="solid"/>
              </a:ln>
            </p:spPr>
            <p:style>
              <a:lnRef idx="1">
                <a:schemeClr val="accent1"/>
              </a:lnRef>
              <a:fillRef idx="0">
                <a:schemeClr val="accent1"/>
              </a:fillRef>
              <a:effectRef idx="0">
                <a:schemeClr val="accent1"/>
              </a:effectRef>
              <a:fontRef idx="minor">
                <a:schemeClr val="tx1"/>
              </a:fontRef>
            </p:style>
          </p:cxnSp>
        </p:grpSp>
      </p:grpSp>
      <p:sp>
        <p:nvSpPr>
          <p:cNvPr id="28" name="Title 1">
            <a:extLst>
              <a:ext uri="{FF2B5EF4-FFF2-40B4-BE49-F238E27FC236}">
                <a16:creationId xmlns:a16="http://schemas.microsoft.com/office/drawing/2014/main" id="{E2601C12-4DF3-4F79-8DE6-AE9157026E95}"/>
              </a:ext>
            </a:extLst>
          </p:cNvPr>
          <p:cNvSpPr txBox="1">
            <a:spLocks/>
          </p:cNvSpPr>
          <p:nvPr/>
        </p:nvSpPr>
        <p:spPr bwMode="auto">
          <a:xfrm>
            <a:off x="1659112" y="4820895"/>
            <a:ext cx="5995986" cy="769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1028700" indent="-10287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0" indent="0" algn="just">
              <a:buNone/>
            </a:pPr>
            <a:r>
              <a:rPr lang="en-US" sz="900" b="1" dirty="0">
                <a:latin typeface="Palatino Linotype" panose="02040502050505030304" pitchFamily="18" charset="0"/>
              </a:rPr>
              <a:t>Figure S1.</a:t>
            </a:r>
            <a:r>
              <a:rPr lang="en-US" sz="900" dirty="0">
                <a:latin typeface="Palatino Linotype" panose="02040502050505030304" pitchFamily="18" charset="0"/>
              </a:rPr>
              <a:t> Quantitative association of wild boar serum samples between serum neutralization titers and S/P values of ELISA. Antibody responses of </a:t>
            </a:r>
            <a:r>
              <a:rPr lang="en-US" sz="900" dirty="0">
                <a:highlight>
                  <a:srgbClr val="00FFFF"/>
                </a:highlight>
                <a:latin typeface="Palatino Linotype" panose="02040502050505030304" pitchFamily="18" charset="0"/>
              </a:rPr>
              <a:t>1443</a:t>
            </a:r>
            <a:r>
              <a:rPr lang="en-US" sz="900" dirty="0">
                <a:latin typeface="Palatino Linotype" panose="02040502050505030304" pitchFamily="18" charset="0"/>
              </a:rPr>
              <a:t> wild boar sera were expressed as the neutralizing titers of luciferase-based SNT and S/P values of ELISA and were plotted. The value of the correlation coefficient (R</a:t>
            </a:r>
            <a:r>
              <a:rPr lang="en-US" sz="900" baseline="30000" dirty="0">
                <a:latin typeface="Palatino Linotype" panose="02040502050505030304" pitchFamily="18" charset="0"/>
              </a:rPr>
              <a:t>2</a:t>
            </a:r>
            <a:r>
              <a:rPr lang="en-US" sz="900" dirty="0">
                <a:latin typeface="Palatino Linotype" panose="02040502050505030304" pitchFamily="18" charset="0"/>
              </a:rPr>
              <a:t> = 0.81; </a:t>
            </a:r>
            <a:r>
              <a:rPr lang="en-US" sz="900" i="1" dirty="0">
                <a:latin typeface="Palatino Linotype" panose="02040502050505030304" pitchFamily="18" charset="0"/>
              </a:rPr>
              <a:t>p </a:t>
            </a:r>
            <a:r>
              <a:rPr lang="en-US" sz="900" dirty="0">
                <a:latin typeface="Palatino Linotype" panose="02040502050505030304" pitchFamily="18" charset="0"/>
              </a:rPr>
              <a:t>&lt; 0.001) indicated a statistically significant linear correlation.</a:t>
            </a:r>
            <a:endParaRPr lang="en-US" sz="900" b="1" dirty="0">
              <a:latin typeface="Palatino Linotype" panose="02040502050505030304" pitchFamily="18" charset="0"/>
            </a:endParaRPr>
          </a:p>
        </p:txBody>
      </p:sp>
    </p:spTree>
    <p:extLst>
      <p:ext uri="{BB962C8B-B14F-4D97-AF65-F5344CB8AC3E}">
        <p14:creationId xmlns:p14="http://schemas.microsoft.com/office/powerpoint/2010/main" val="13768919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D2C52FB-13BB-4ABB-A407-04EF79D5C6E6}"/>
              </a:ext>
            </a:extLst>
          </p:cNvPr>
          <p:cNvSpPr txBox="1"/>
          <p:nvPr/>
        </p:nvSpPr>
        <p:spPr>
          <a:xfrm>
            <a:off x="1412017" y="5686426"/>
            <a:ext cx="6960102" cy="646331"/>
          </a:xfrm>
          <a:prstGeom prst="rect">
            <a:avLst/>
          </a:prstGeom>
          <a:noFill/>
          <a:ln>
            <a:noFill/>
          </a:ln>
        </p:spPr>
        <p:txBody>
          <a:bodyPr wrap="square" rtlCol="0">
            <a:spAutoFit/>
          </a:bodyPr>
          <a:lstStyle/>
          <a:p>
            <a:pPr algn="just"/>
            <a:r>
              <a:rPr lang="en-US" sz="900" b="1" dirty="0">
                <a:latin typeface="Palatino Linotype" panose="02040502050505030304" pitchFamily="18" charset="0"/>
              </a:rPr>
              <a:t>Figure S2. </a:t>
            </a:r>
            <a:r>
              <a:rPr lang="en-US" sz="900" dirty="0">
                <a:latin typeface="Palatino Linotype" panose="02040502050505030304" pitchFamily="18" charset="0"/>
              </a:rPr>
              <a:t>Geographical map of Gifu prefecture. The map indicates the natural structure of the landscape and localization of the urban area in Gifu prefecture. Areas of urban, agriculture, grassland, mixed forest, and mountain and deep forest are highlighted by light gold, light green, green, dark green, and darkest green colors, respectively. A red line highlights the prefectural border between neighboring prefectures. </a:t>
            </a:r>
          </a:p>
        </p:txBody>
      </p:sp>
      <p:grpSp>
        <p:nvGrpSpPr>
          <p:cNvPr id="32" name="Group 31">
            <a:extLst>
              <a:ext uri="{FF2B5EF4-FFF2-40B4-BE49-F238E27FC236}">
                <a16:creationId xmlns:a16="http://schemas.microsoft.com/office/drawing/2014/main" id="{AE61E875-7245-4826-95F4-452221E24D98}"/>
              </a:ext>
            </a:extLst>
          </p:cNvPr>
          <p:cNvGrpSpPr/>
          <p:nvPr/>
        </p:nvGrpSpPr>
        <p:grpSpPr>
          <a:xfrm>
            <a:off x="2674858" y="330514"/>
            <a:ext cx="4434421" cy="4997840"/>
            <a:chOff x="1833029" y="866775"/>
            <a:chExt cx="4434421" cy="4997840"/>
          </a:xfrm>
        </p:grpSpPr>
        <p:pic>
          <p:nvPicPr>
            <p:cNvPr id="4" name="Picture 3" descr="Map&#10;&#10;Description automatically generated">
              <a:extLst>
                <a:ext uri="{FF2B5EF4-FFF2-40B4-BE49-F238E27FC236}">
                  <a16:creationId xmlns:a16="http://schemas.microsoft.com/office/drawing/2014/main" id="{14DBC380-42E0-4E50-849E-C33BA7B84866}"/>
                </a:ext>
              </a:extLst>
            </p:cNvPr>
            <p:cNvPicPr>
              <a:picLocks noChangeAspect="1"/>
            </p:cNvPicPr>
            <p:nvPr/>
          </p:nvPicPr>
          <p:blipFill rotWithShape="1">
            <a:blip r:embed="rId2">
              <a:extLst>
                <a:ext uri="{28A0092B-C50C-407E-A947-70E740481C1C}">
                  <a14:useLocalDpi xmlns:a14="http://schemas.microsoft.com/office/drawing/2010/main" val="0"/>
                </a:ext>
              </a:extLst>
            </a:blip>
            <a:srcRect l="150" t="751" r="20043"/>
            <a:stretch/>
          </p:blipFill>
          <p:spPr>
            <a:xfrm>
              <a:off x="1845438" y="866775"/>
              <a:ext cx="4422012" cy="4124325"/>
            </a:xfrm>
            <a:prstGeom prst="rect">
              <a:avLst/>
            </a:prstGeom>
            <a:ln>
              <a:solidFill>
                <a:schemeClr val="bg1">
                  <a:lumMod val="50000"/>
                </a:schemeClr>
              </a:solidFill>
            </a:ln>
          </p:spPr>
        </p:pic>
        <p:pic>
          <p:nvPicPr>
            <p:cNvPr id="10" name="Picture 16" descr="Graphical user interface, application&#10;&#10;Description automatically generated">
              <a:extLst>
                <a:ext uri="{FF2B5EF4-FFF2-40B4-BE49-F238E27FC236}">
                  <a16:creationId xmlns:a16="http://schemas.microsoft.com/office/drawing/2014/main" id="{EECD4F30-3DBC-419A-985B-AF47E12753A2}"/>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31315" r="82003" b="60693"/>
            <a:stretch/>
          </p:blipFill>
          <p:spPr bwMode="auto">
            <a:xfrm>
              <a:off x="3766071" y="5642645"/>
              <a:ext cx="366525" cy="1660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6" name="Group 15">
              <a:extLst>
                <a:ext uri="{FF2B5EF4-FFF2-40B4-BE49-F238E27FC236}">
                  <a16:creationId xmlns:a16="http://schemas.microsoft.com/office/drawing/2014/main" id="{0C6F08E9-9A8B-466B-B6B1-B757B820E2EA}"/>
                </a:ext>
              </a:extLst>
            </p:cNvPr>
            <p:cNvGrpSpPr/>
            <p:nvPr/>
          </p:nvGrpSpPr>
          <p:grpSpPr>
            <a:xfrm>
              <a:off x="1951216" y="4987452"/>
              <a:ext cx="4149703" cy="877163"/>
              <a:chOff x="2118437" y="5088638"/>
              <a:chExt cx="4149703" cy="877163"/>
            </a:xfrm>
          </p:grpSpPr>
          <p:pic>
            <p:nvPicPr>
              <p:cNvPr id="11" name="Picture 17" descr="Graphical user interface, application&#10;&#10;Description automatically generated">
                <a:extLst>
                  <a:ext uri="{FF2B5EF4-FFF2-40B4-BE49-F238E27FC236}">
                    <a16:creationId xmlns:a16="http://schemas.microsoft.com/office/drawing/2014/main" id="{B358CA6D-5704-495F-B882-524E91689647}"/>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61018" r="83436" b="16386"/>
              <a:stretch/>
            </p:blipFill>
            <p:spPr bwMode="auto">
              <a:xfrm>
                <a:off x="2210891" y="5325921"/>
                <a:ext cx="371405" cy="599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10">
                <a:extLst>
                  <a:ext uri="{FF2B5EF4-FFF2-40B4-BE49-F238E27FC236}">
                    <a16:creationId xmlns:a16="http://schemas.microsoft.com/office/drawing/2014/main" id="{E8686AAB-CA29-4DDC-8CF3-19B30BD94F59}"/>
                  </a:ext>
                </a:extLst>
              </p:cNvPr>
              <p:cNvSpPr txBox="1">
                <a:spLocks noChangeArrowheads="1"/>
              </p:cNvSpPr>
              <p:nvPr/>
            </p:nvSpPr>
            <p:spPr bwMode="auto">
              <a:xfrm>
                <a:off x="2118437" y="5088638"/>
                <a:ext cx="137932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1000" b="1" dirty="0">
                    <a:latin typeface="Palatino Linotype" panose="02040502050505030304" pitchFamily="18" charset="0"/>
                  </a:rPr>
                  <a:t>Legend </a:t>
                </a:r>
              </a:p>
              <a:p>
                <a:pPr>
                  <a:spcBef>
                    <a:spcPct val="0"/>
                  </a:spcBef>
                  <a:buFontTx/>
                  <a:buNone/>
                </a:pPr>
                <a:endParaRPr lang="en-US" altLang="en-US" sz="1000" b="1" dirty="0">
                  <a:latin typeface="Palatino Linotype" panose="02040502050505030304" pitchFamily="18" charset="0"/>
                </a:endParaRPr>
              </a:p>
            </p:txBody>
          </p:sp>
          <p:sp>
            <p:nvSpPr>
              <p:cNvPr id="9" name="TextBox 10">
                <a:extLst>
                  <a:ext uri="{FF2B5EF4-FFF2-40B4-BE49-F238E27FC236}">
                    <a16:creationId xmlns:a16="http://schemas.microsoft.com/office/drawing/2014/main" id="{67FDA87C-58C8-4FE4-980F-D42D28C12B39}"/>
                  </a:ext>
                </a:extLst>
              </p:cNvPr>
              <p:cNvSpPr txBox="1">
                <a:spLocks noChangeArrowheads="1"/>
              </p:cNvSpPr>
              <p:nvPr/>
            </p:nvSpPr>
            <p:spPr bwMode="auto">
              <a:xfrm>
                <a:off x="2550153" y="5306208"/>
                <a:ext cx="143837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1000" b="1" dirty="0">
                    <a:latin typeface="Palatino Linotype" panose="02040502050505030304" pitchFamily="18" charset="0"/>
                  </a:rPr>
                  <a:t>Urban area </a:t>
                </a:r>
              </a:p>
              <a:p>
                <a:pPr>
                  <a:spcBef>
                    <a:spcPct val="0"/>
                  </a:spcBef>
                  <a:buFontTx/>
                  <a:buNone/>
                </a:pPr>
                <a:endParaRPr lang="en-US" altLang="en-US" sz="200" b="1" dirty="0">
                  <a:latin typeface="Palatino Linotype" panose="02040502050505030304" pitchFamily="18" charset="0"/>
                </a:endParaRPr>
              </a:p>
              <a:p>
                <a:pPr>
                  <a:spcBef>
                    <a:spcPct val="0"/>
                  </a:spcBef>
                  <a:buFontTx/>
                  <a:buNone/>
                </a:pPr>
                <a:r>
                  <a:rPr lang="en-US" altLang="en-US" sz="1000" b="1" dirty="0">
                    <a:latin typeface="Palatino Linotype" panose="02040502050505030304" pitchFamily="18" charset="0"/>
                  </a:rPr>
                  <a:t>Agriculture area</a:t>
                </a:r>
              </a:p>
              <a:p>
                <a:pPr>
                  <a:spcBef>
                    <a:spcPct val="0"/>
                  </a:spcBef>
                  <a:buFontTx/>
                  <a:buNone/>
                </a:pPr>
                <a:endParaRPr lang="en-US" altLang="en-US" sz="400" b="1" dirty="0">
                  <a:latin typeface="Palatino Linotype" panose="02040502050505030304" pitchFamily="18" charset="0"/>
                </a:endParaRPr>
              </a:p>
              <a:p>
                <a:pPr>
                  <a:spcBef>
                    <a:spcPct val="0"/>
                  </a:spcBef>
                  <a:buFontTx/>
                  <a:buNone/>
                </a:pPr>
                <a:r>
                  <a:rPr lang="en-US" altLang="en-US" sz="1000" b="1" dirty="0">
                    <a:latin typeface="Palatino Linotype" panose="02040502050505030304" pitchFamily="18" charset="0"/>
                  </a:rPr>
                  <a:t>Grassland</a:t>
                </a:r>
              </a:p>
            </p:txBody>
          </p:sp>
          <p:sp>
            <p:nvSpPr>
              <p:cNvPr id="14" name="TextBox 10">
                <a:extLst>
                  <a:ext uri="{FF2B5EF4-FFF2-40B4-BE49-F238E27FC236}">
                    <a16:creationId xmlns:a16="http://schemas.microsoft.com/office/drawing/2014/main" id="{37FB078C-E33D-440C-B72F-E2E14327CEF2}"/>
                  </a:ext>
                </a:extLst>
              </p:cNvPr>
              <p:cNvSpPr txBox="1">
                <a:spLocks noChangeArrowheads="1"/>
              </p:cNvSpPr>
              <p:nvPr/>
            </p:nvSpPr>
            <p:spPr bwMode="auto">
              <a:xfrm>
                <a:off x="4283522" y="5288693"/>
                <a:ext cx="1984618"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1000" b="1" dirty="0">
                    <a:latin typeface="Palatino Linotype" panose="02040502050505030304" pitchFamily="18" charset="0"/>
                  </a:rPr>
                  <a:t>Mixed forest </a:t>
                </a:r>
              </a:p>
              <a:p>
                <a:pPr>
                  <a:spcBef>
                    <a:spcPct val="0"/>
                  </a:spcBef>
                  <a:buFontTx/>
                  <a:buNone/>
                </a:pPr>
                <a:endParaRPr lang="en-US" altLang="en-US" sz="200" b="1" dirty="0">
                  <a:latin typeface="Palatino Linotype" panose="02040502050505030304" pitchFamily="18" charset="0"/>
                </a:endParaRPr>
              </a:p>
              <a:p>
                <a:pPr>
                  <a:spcBef>
                    <a:spcPct val="0"/>
                  </a:spcBef>
                  <a:buFontTx/>
                  <a:buNone/>
                </a:pPr>
                <a:endParaRPr lang="en-US" altLang="en-US" sz="200" b="1" dirty="0">
                  <a:latin typeface="Palatino Linotype" panose="02040502050505030304" pitchFamily="18" charset="0"/>
                </a:endParaRPr>
              </a:p>
              <a:p>
                <a:pPr>
                  <a:spcBef>
                    <a:spcPct val="0"/>
                  </a:spcBef>
                  <a:buFontTx/>
                  <a:buNone/>
                </a:pPr>
                <a:r>
                  <a:rPr lang="en-US" altLang="en-US" sz="1000" b="1" dirty="0">
                    <a:latin typeface="Palatino Linotype" panose="02040502050505030304" pitchFamily="18" charset="0"/>
                  </a:rPr>
                  <a:t>Mountain area and deep forest</a:t>
                </a:r>
              </a:p>
              <a:p>
                <a:pPr>
                  <a:spcBef>
                    <a:spcPct val="0"/>
                  </a:spcBef>
                  <a:buFontTx/>
                  <a:buNone/>
                </a:pPr>
                <a:endParaRPr lang="en-US" altLang="en-US" sz="400" b="1" dirty="0">
                  <a:latin typeface="Palatino Linotype" panose="02040502050505030304" pitchFamily="18" charset="0"/>
                </a:endParaRPr>
              </a:p>
              <a:p>
                <a:pPr>
                  <a:spcBef>
                    <a:spcPct val="0"/>
                  </a:spcBef>
                  <a:buFontTx/>
                  <a:buNone/>
                </a:pPr>
                <a:r>
                  <a:rPr lang="en-US" altLang="en-US" sz="1000" b="1" dirty="0">
                    <a:latin typeface="Palatino Linotype" panose="02040502050505030304" pitchFamily="18" charset="0"/>
                  </a:rPr>
                  <a:t>Border of Gifu prefecture  </a:t>
                </a:r>
              </a:p>
            </p:txBody>
          </p:sp>
          <p:pic>
            <p:nvPicPr>
              <p:cNvPr id="15" name="Picture 17" descr="Graphical user interface, application&#10;&#10;Description automatically generated">
                <a:extLst>
                  <a:ext uri="{FF2B5EF4-FFF2-40B4-BE49-F238E27FC236}">
                    <a16:creationId xmlns:a16="http://schemas.microsoft.com/office/drawing/2014/main" id="{946ED8B2-98C7-4831-A8FF-429D135287B4}"/>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83891" r="82257"/>
              <a:stretch/>
            </p:blipFill>
            <p:spPr bwMode="auto">
              <a:xfrm>
                <a:off x="3906501" y="5329836"/>
                <a:ext cx="401058" cy="4196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8" name="Rectangle 17">
              <a:extLst>
                <a:ext uri="{FF2B5EF4-FFF2-40B4-BE49-F238E27FC236}">
                  <a16:creationId xmlns:a16="http://schemas.microsoft.com/office/drawing/2014/main" id="{164651B3-9E92-4433-BEE7-E7730B8582CD}"/>
                </a:ext>
              </a:extLst>
            </p:cNvPr>
            <p:cNvSpPr/>
            <p:nvPr/>
          </p:nvSpPr>
          <p:spPr>
            <a:xfrm>
              <a:off x="1833029" y="4991100"/>
              <a:ext cx="4434421" cy="860253"/>
            </a:xfrm>
            <a:prstGeom prst="rect">
              <a:avLst/>
            </a:prstGeom>
            <a:no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6017201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Group 35">
            <a:extLst>
              <a:ext uri="{FF2B5EF4-FFF2-40B4-BE49-F238E27FC236}">
                <a16:creationId xmlns:a16="http://schemas.microsoft.com/office/drawing/2014/main" id="{E182FF01-67EE-4659-B10E-D1E4AFC5D3DA}"/>
              </a:ext>
            </a:extLst>
          </p:cNvPr>
          <p:cNvGrpSpPr/>
          <p:nvPr/>
        </p:nvGrpSpPr>
        <p:grpSpPr>
          <a:xfrm>
            <a:off x="2321434" y="139784"/>
            <a:ext cx="5044072" cy="5607629"/>
            <a:chOff x="2290178" y="923556"/>
            <a:chExt cx="5044072" cy="5607629"/>
          </a:xfrm>
        </p:grpSpPr>
        <p:grpSp>
          <p:nvGrpSpPr>
            <p:cNvPr id="5" name="Group 4">
              <a:extLst>
                <a:ext uri="{FF2B5EF4-FFF2-40B4-BE49-F238E27FC236}">
                  <a16:creationId xmlns:a16="http://schemas.microsoft.com/office/drawing/2014/main" id="{B611CF60-8C95-439A-BC64-C58F7EB6F641}"/>
                </a:ext>
              </a:extLst>
            </p:cNvPr>
            <p:cNvGrpSpPr/>
            <p:nvPr/>
          </p:nvGrpSpPr>
          <p:grpSpPr>
            <a:xfrm>
              <a:off x="2296529" y="923556"/>
              <a:ext cx="5037721" cy="4641903"/>
              <a:chOff x="2296529" y="923556"/>
              <a:chExt cx="5037721" cy="4641903"/>
            </a:xfrm>
          </p:grpSpPr>
          <p:pic>
            <p:nvPicPr>
              <p:cNvPr id="2" name="Picture 1" descr="Map&#10;&#10;Description automatically generated">
                <a:extLst>
                  <a:ext uri="{FF2B5EF4-FFF2-40B4-BE49-F238E27FC236}">
                    <a16:creationId xmlns:a16="http://schemas.microsoft.com/office/drawing/2014/main" id="{6B7ADE41-98FA-48AD-8A8F-0A6C9F473C3B}"/>
                  </a:ext>
                </a:extLst>
              </p:cNvPr>
              <p:cNvPicPr>
                <a:picLocks noChangeAspect="1"/>
              </p:cNvPicPr>
              <p:nvPr/>
            </p:nvPicPr>
            <p:blipFill rotWithShape="1">
              <a:blip r:embed="rId2">
                <a:extLst>
                  <a:ext uri="{28A0092B-C50C-407E-A947-70E740481C1C}">
                    <a14:useLocalDpi xmlns:a14="http://schemas.microsoft.com/office/drawing/2010/main" val="0"/>
                  </a:ext>
                </a:extLst>
              </a:blip>
              <a:srcRect l="610" r="18586" b="727"/>
              <a:stretch/>
            </p:blipFill>
            <p:spPr>
              <a:xfrm>
                <a:off x="2296529" y="923556"/>
                <a:ext cx="5037721" cy="4641903"/>
              </a:xfrm>
              <a:prstGeom prst="rect">
                <a:avLst/>
              </a:prstGeom>
              <a:ln>
                <a:solidFill>
                  <a:schemeClr val="bg1">
                    <a:lumMod val="50000"/>
                  </a:schemeClr>
                </a:solidFill>
              </a:ln>
            </p:spPr>
          </p:pic>
          <p:pic>
            <p:nvPicPr>
              <p:cNvPr id="4" name="Picture 3" descr="Map&#10;&#10;Description automatically generated">
                <a:extLst>
                  <a:ext uri="{FF2B5EF4-FFF2-40B4-BE49-F238E27FC236}">
                    <a16:creationId xmlns:a16="http://schemas.microsoft.com/office/drawing/2014/main" id="{EDABAA0A-9B31-43A5-BDCA-C8391ADA640F}"/>
                  </a:ext>
                </a:extLst>
              </p:cNvPr>
              <p:cNvPicPr>
                <a:picLocks noChangeAspect="1"/>
              </p:cNvPicPr>
              <p:nvPr/>
            </p:nvPicPr>
            <p:blipFill rotWithShape="1">
              <a:blip r:embed="rId3">
                <a:extLst>
                  <a:ext uri="{28A0092B-C50C-407E-A947-70E740481C1C}">
                    <a14:useLocalDpi xmlns:a14="http://schemas.microsoft.com/office/drawing/2010/main" val="0"/>
                  </a:ext>
                </a:extLst>
              </a:blip>
              <a:srcRect l="85104" r="1458" b="83750"/>
              <a:stretch/>
            </p:blipFill>
            <p:spPr>
              <a:xfrm>
                <a:off x="3295650" y="923556"/>
                <a:ext cx="866775" cy="786145"/>
              </a:xfrm>
              <a:prstGeom prst="rect">
                <a:avLst/>
              </a:prstGeom>
              <a:ln>
                <a:noFill/>
              </a:ln>
            </p:spPr>
          </p:pic>
        </p:grpSp>
        <p:grpSp>
          <p:nvGrpSpPr>
            <p:cNvPr id="31" name="Group 30">
              <a:extLst>
                <a:ext uri="{FF2B5EF4-FFF2-40B4-BE49-F238E27FC236}">
                  <a16:creationId xmlns:a16="http://schemas.microsoft.com/office/drawing/2014/main" id="{325072D2-0DDF-4096-A9DB-BB5451DDC5B0}"/>
                </a:ext>
              </a:extLst>
            </p:cNvPr>
            <p:cNvGrpSpPr/>
            <p:nvPr/>
          </p:nvGrpSpPr>
          <p:grpSpPr>
            <a:xfrm>
              <a:off x="4397293" y="5560269"/>
              <a:ext cx="2776901" cy="935513"/>
              <a:chOff x="4397293" y="5531691"/>
              <a:chExt cx="2776901" cy="935513"/>
            </a:xfrm>
          </p:grpSpPr>
          <p:sp>
            <p:nvSpPr>
              <p:cNvPr id="6" name="TextBox 17">
                <a:extLst>
                  <a:ext uri="{FF2B5EF4-FFF2-40B4-BE49-F238E27FC236}">
                    <a16:creationId xmlns:a16="http://schemas.microsoft.com/office/drawing/2014/main" id="{14A7451C-44B9-4C20-BB5B-32D753808E52}"/>
                  </a:ext>
                </a:extLst>
              </p:cNvPr>
              <p:cNvSpPr txBox="1">
                <a:spLocks noChangeArrowheads="1"/>
              </p:cNvSpPr>
              <p:nvPr/>
            </p:nvSpPr>
            <p:spPr bwMode="auto">
              <a:xfrm>
                <a:off x="4397293" y="5531691"/>
                <a:ext cx="2249765"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1000" b="1" dirty="0">
                    <a:latin typeface="Palatino Linotype" panose="02040502050505030304" pitchFamily="18" charset="0"/>
                  </a:rPr>
                  <a:t>Kernel density:</a:t>
                </a:r>
              </a:p>
            </p:txBody>
          </p:sp>
          <p:sp>
            <p:nvSpPr>
              <p:cNvPr id="8" name="TextBox 17">
                <a:extLst>
                  <a:ext uri="{FF2B5EF4-FFF2-40B4-BE49-F238E27FC236}">
                    <a16:creationId xmlns:a16="http://schemas.microsoft.com/office/drawing/2014/main" id="{962A386F-85BE-4062-9627-580EEF91A9D0}"/>
                  </a:ext>
                </a:extLst>
              </p:cNvPr>
              <p:cNvSpPr txBox="1">
                <a:spLocks noChangeArrowheads="1"/>
              </p:cNvSpPr>
              <p:nvPr/>
            </p:nvSpPr>
            <p:spPr bwMode="auto">
              <a:xfrm>
                <a:off x="5915190" y="6067094"/>
                <a:ext cx="125900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1000" b="1" dirty="0">
                    <a:latin typeface="Palatino Linotype" panose="02040502050505030304" pitchFamily="18" charset="0"/>
                  </a:rPr>
                  <a:t>Gifu prefecture</a:t>
                </a:r>
              </a:p>
              <a:p>
                <a:pPr>
                  <a:spcBef>
                    <a:spcPct val="0"/>
                  </a:spcBef>
                  <a:buFontTx/>
                  <a:buNone/>
                </a:pPr>
                <a:r>
                  <a:rPr lang="en-US" altLang="en-US" sz="1000" b="1" dirty="0">
                    <a:latin typeface="Palatino Linotype" panose="02040502050505030304" pitchFamily="18" charset="0"/>
                  </a:rPr>
                  <a:t>Neighboring area </a:t>
                </a:r>
              </a:p>
            </p:txBody>
          </p:sp>
          <p:pic>
            <p:nvPicPr>
              <p:cNvPr id="9" name="Picture 8">
                <a:extLst>
                  <a:ext uri="{FF2B5EF4-FFF2-40B4-BE49-F238E27FC236}">
                    <a16:creationId xmlns:a16="http://schemas.microsoft.com/office/drawing/2014/main" id="{82D0DBB4-F889-4A50-9544-2A9F96957076}"/>
                  </a:ext>
                </a:extLst>
              </p:cNvPr>
              <p:cNvPicPr>
                <a:picLocks noChangeAspect="1"/>
              </p:cNvPicPr>
              <p:nvPr/>
            </p:nvPicPr>
            <p:blipFill rotWithShape="1">
              <a:blip r:embed="rId4">
                <a:extLst>
                  <a:ext uri="{28A0092B-C50C-407E-A947-70E740481C1C}">
                    <a14:useLocalDpi xmlns:a14="http://schemas.microsoft.com/office/drawing/2010/main" val="0"/>
                  </a:ext>
                </a:extLst>
              </a:blip>
              <a:srcRect l="84106" t="92377" r="11681" b="4410"/>
              <a:stretch/>
            </p:blipFill>
            <p:spPr bwMode="auto">
              <a:xfrm>
                <a:off x="5653599" y="6106044"/>
                <a:ext cx="320675" cy="169592"/>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pic>
          <p:pic>
            <p:nvPicPr>
              <p:cNvPr id="11" name="Picture 8">
                <a:extLst>
                  <a:ext uri="{FF2B5EF4-FFF2-40B4-BE49-F238E27FC236}">
                    <a16:creationId xmlns:a16="http://schemas.microsoft.com/office/drawing/2014/main" id="{244069D7-1F97-4115-958C-6E6F7CD93D62}"/>
                  </a:ext>
                </a:extLst>
              </p:cNvPr>
              <p:cNvPicPr>
                <a:picLocks noChangeAspect="1"/>
              </p:cNvPicPr>
              <p:nvPr/>
            </p:nvPicPr>
            <p:blipFill rotWithShape="1">
              <a:blip r:embed="rId4">
                <a:extLst>
                  <a:ext uri="{28A0092B-C50C-407E-A947-70E740481C1C}">
                    <a14:useLocalDpi xmlns:a14="http://schemas.microsoft.com/office/drawing/2010/main" val="0"/>
                  </a:ext>
                </a:extLst>
              </a:blip>
              <a:srcRect l="84106" t="86134" r="11863" b="7764"/>
              <a:stretch/>
            </p:blipFill>
            <p:spPr bwMode="auto">
              <a:xfrm>
                <a:off x="5652520" y="5760146"/>
                <a:ext cx="306781" cy="322034"/>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pic>
          <p:pic>
            <p:nvPicPr>
              <p:cNvPr id="12" name="Picture 8">
                <a:extLst>
                  <a:ext uri="{FF2B5EF4-FFF2-40B4-BE49-F238E27FC236}">
                    <a16:creationId xmlns:a16="http://schemas.microsoft.com/office/drawing/2014/main" id="{063818E1-98D1-4304-BCF8-6DDC1651EE62}"/>
                  </a:ext>
                </a:extLst>
              </p:cNvPr>
              <p:cNvPicPr>
                <a:picLocks noChangeAspect="1"/>
              </p:cNvPicPr>
              <p:nvPr/>
            </p:nvPicPr>
            <p:blipFill rotWithShape="1">
              <a:blip r:embed="rId4">
                <a:extLst>
                  <a:ext uri="{28A0092B-C50C-407E-A947-70E740481C1C}">
                    <a14:useLocalDpi xmlns:a14="http://schemas.microsoft.com/office/drawing/2010/main" val="0"/>
                  </a:ext>
                </a:extLst>
              </a:blip>
              <a:srcRect l="84106" t="73399" r="11818" b="14039"/>
              <a:stretch/>
            </p:blipFill>
            <p:spPr bwMode="auto">
              <a:xfrm>
                <a:off x="4533150" y="5754538"/>
                <a:ext cx="310321" cy="662931"/>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pic>
          <p:sp>
            <p:nvSpPr>
              <p:cNvPr id="13" name="TextBox 17">
                <a:extLst>
                  <a:ext uri="{FF2B5EF4-FFF2-40B4-BE49-F238E27FC236}">
                    <a16:creationId xmlns:a16="http://schemas.microsoft.com/office/drawing/2014/main" id="{1A14F1D3-6CBA-4EE3-BDC6-D5495827016D}"/>
                  </a:ext>
                </a:extLst>
              </p:cNvPr>
              <p:cNvSpPr txBox="1">
                <a:spLocks noChangeArrowheads="1"/>
              </p:cNvSpPr>
              <p:nvPr/>
            </p:nvSpPr>
            <p:spPr bwMode="auto">
              <a:xfrm>
                <a:off x="4801800" y="5714564"/>
                <a:ext cx="594161"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1000" b="1" dirty="0">
                    <a:latin typeface="Palatino Linotype" panose="02040502050505030304" pitchFamily="18" charset="0"/>
                  </a:rPr>
                  <a:t>Level 1</a:t>
                </a:r>
              </a:p>
              <a:p>
                <a:pPr>
                  <a:spcBef>
                    <a:spcPct val="0"/>
                  </a:spcBef>
                  <a:buFontTx/>
                  <a:buNone/>
                </a:pPr>
                <a:endParaRPr lang="en-US" altLang="en-US" sz="100" b="1" dirty="0">
                  <a:latin typeface="Palatino Linotype" panose="02040502050505030304" pitchFamily="18" charset="0"/>
                </a:endParaRPr>
              </a:p>
              <a:p>
                <a:pPr>
                  <a:spcBef>
                    <a:spcPct val="0"/>
                  </a:spcBef>
                  <a:buFontTx/>
                  <a:buNone/>
                </a:pPr>
                <a:r>
                  <a:rPr lang="en-US" altLang="en-US" sz="1000" b="1" dirty="0">
                    <a:latin typeface="Palatino Linotype" panose="02040502050505030304" pitchFamily="18" charset="0"/>
                  </a:rPr>
                  <a:t>Level 2</a:t>
                </a:r>
              </a:p>
              <a:p>
                <a:pPr>
                  <a:spcBef>
                    <a:spcPct val="0"/>
                  </a:spcBef>
                  <a:buFontTx/>
                  <a:buNone/>
                </a:pPr>
                <a:endParaRPr lang="en-US" altLang="en-US" sz="100" b="1" dirty="0">
                  <a:latin typeface="Palatino Linotype" panose="02040502050505030304" pitchFamily="18" charset="0"/>
                </a:endParaRPr>
              </a:p>
              <a:p>
                <a:pPr>
                  <a:spcBef>
                    <a:spcPct val="0"/>
                  </a:spcBef>
                  <a:buFontTx/>
                  <a:buNone/>
                </a:pPr>
                <a:r>
                  <a:rPr lang="en-US" altLang="en-US" sz="1000" b="1" dirty="0">
                    <a:latin typeface="Palatino Linotype" panose="02040502050505030304" pitchFamily="18" charset="0"/>
                  </a:rPr>
                  <a:t>Level 3</a:t>
                </a:r>
              </a:p>
              <a:p>
                <a:pPr>
                  <a:spcBef>
                    <a:spcPct val="0"/>
                  </a:spcBef>
                  <a:buFontTx/>
                  <a:buNone/>
                </a:pPr>
                <a:r>
                  <a:rPr lang="en-US" altLang="en-US" sz="1000" b="1" dirty="0">
                    <a:latin typeface="Palatino Linotype" panose="02040502050505030304" pitchFamily="18" charset="0"/>
                  </a:rPr>
                  <a:t>Level 4</a:t>
                </a:r>
              </a:p>
            </p:txBody>
          </p:sp>
          <p:sp>
            <p:nvSpPr>
              <p:cNvPr id="14" name="TextBox 17">
                <a:extLst>
                  <a:ext uri="{FF2B5EF4-FFF2-40B4-BE49-F238E27FC236}">
                    <a16:creationId xmlns:a16="http://schemas.microsoft.com/office/drawing/2014/main" id="{3056889E-B8C0-426F-A9F0-0036ED523C06}"/>
                  </a:ext>
                </a:extLst>
              </p:cNvPr>
              <p:cNvSpPr txBox="1">
                <a:spLocks noChangeArrowheads="1"/>
              </p:cNvSpPr>
              <p:nvPr/>
            </p:nvSpPr>
            <p:spPr bwMode="auto">
              <a:xfrm>
                <a:off x="5914111" y="5724864"/>
                <a:ext cx="859368"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1000" b="1" dirty="0">
                    <a:latin typeface="Palatino Linotype" panose="02040502050505030304" pitchFamily="18" charset="0"/>
                  </a:rPr>
                  <a:t>Level 5</a:t>
                </a:r>
              </a:p>
              <a:p>
                <a:pPr>
                  <a:spcBef>
                    <a:spcPct val="0"/>
                  </a:spcBef>
                  <a:buFontTx/>
                  <a:buNone/>
                </a:pPr>
                <a:endParaRPr lang="en-US" altLang="en-US" sz="100" b="1" dirty="0">
                  <a:latin typeface="Palatino Linotype" panose="02040502050505030304" pitchFamily="18" charset="0"/>
                </a:endParaRPr>
              </a:p>
              <a:p>
                <a:pPr>
                  <a:spcBef>
                    <a:spcPct val="0"/>
                  </a:spcBef>
                  <a:buFontTx/>
                  <a:buNone/>
                </a:pPr>
                <a:r>
                  <a:rPr lang="en-US" altLang="en-US" sz="1000" b="1" dirty="0">
                    <a:latin typeface="Palatino Linotype" panose="02040502050505030304" pitchFamily="18" charset="0"/>
                  </a:rPr>
                  <a:t>Level 6 </a:t>
                </a:r>
              </a:p>
            </p:txBody>
          </p:sp>
          <p:pic>
            <p:nvPicPr>
              <p:cNvPr id="15" name="Picture 8">
                <a:extLst>
                  <a:ext uri="{FF2B5EF4-FFF2-40B4-BE49-F238E27FC236}">
                    <a16:creationId xmlns:a16="http://schemas.microsoft.com/office/drawing/2014/main" id="{81690B13-3DAB-4DF3-A21E-7EC21CB09E91}"/>
                  </a:ext>
                </a:extLst>
              </p:cNvPr>
              <p:cNvPicPr>
                <a:picLocks noChangeAspect="1"/>
              </p:cNvPicPr>
              <p:nvPr/>
            </p:nvPicPr>
            <p:blipFill rotWithShape="1">
              <a:blip r:embed="rId4">
                <a:extLst>
                  <a:ext uri="{28A0092B-C50C-407E-A947-70E740481C1C}">
                    <a14:useLocalDpi xmlns:a14="http://schemas.microsoft.com/office/drawing/2010/main" val="0"/>
                  </a:ext>
                </a:extLst>
              </a:blip>
              <a:srcRect l="84106" t="95571" r="11681" b="1541"/>
              <a:stretch/>
            </p:blipFill>
            <p:spPr bwMode="auto">
              <a:xfrm>
                <a:off x="5653599" y="6267149"/>
                <a:ext cx="320675" cy="15240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pic>
        </p:grpSp>
        <p:sp>
          <p:nvSpPr>
            <p:cNvPr id="20" name="Rectangle 19">
              <a:extLst>
                <a:ext uri="{FF2B5EF4-FFF2-40B4-BE49-F238E27FC236}">
                  <a16:creationId xmlns:a16="http://schemas.microsoft.com/office/drawing/2014/main" id="{1E3CEF04-CD6D-4E88-8614-8D3CE501ACC1}"/>
                </a:ext>
              </a:extLst>
            </p:cNvPr>
            <p:cNvSpPr/>
            <p:nvPr/>
          </p:nvSpPr>
          <p:spPr>
            <a:xfrm>
              <a:off x="2290178" y="5568046"/>
              <a:ext cx="5044072" cy="957288"/>
            </a:xfrm>
            <a:prstGeom prst="rect">
              <a:avLst/>
            </a:prstGeom>
            <a:no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8" name="Group 27">
              <a:extLst>
                <a:ext uri="{FF2B5EF4-FFF2-40B4-BE49-F238E27FC236}">
                  <a16:creationId xmlns:a16="http://schemas.microsoft.com/office/drawing/2014/main" id="{1FBD2278-CB34-4BB1-A518-D412449CE9A9}"/>
                </a:ext>
              </a:extLst>
            </p:cNvPr>
            <p:cNvGrpSpPr/>
            <p:nvPr/>
          </p:nvGrpSpPr>
          <p:grpSpPr>
            <a:xfrm>
              <a:off x="2619554" y="5552652"/>
              <a:ext cx="1603297" cy="978533"/>
              <a:chOff x="2423394" y="5545412"/>
              <a:chExt cx="1603297" cy="978533"/>
            </a:xfrm>
          </p:grpSpPr>
          <p:pic>
            <p:nvPicPr>
              <p:cNvPr id="22" name="Picture 2" descr="A close up of a map&#10;&#10;Description automatically generated">
                <a:extLst>
                  <a:ext uri="{FF2B5EF4-FFF2-40B4-BE49-F238E27FC236}">
                    <a16:creationId xmlns:a16="http://schemas.microsoft.com/office/drawing/2014/main" id="{31F4FC4B-63FE-4951-8DEC-332FCDA04315}"/>
                  </a:ext>
                </a:extLst>
              </p:cNvPr>
              <p:cNvPicPr>
                <a:picLocks noChangeAspect="1"/>
              </p:cNvPicPr>
              <p:nvPr/>
            </p:nvPicPr>
            <p:blipFill rotWithShape="1">
              <a:blip r:embed="rId5">
                <a:extLst>
                  <a:ext uri="{28A0092B-C50C-407E-A947-70E740481C1C}">
                    <a14:useLocalDpi xmlns:a14="http://schemas.microsoft.com/office/drawing/2010/main" val="0"/>
                  </a:ext>
                </a:extLst>
              </a:blip>
              <a:srcRect l="84726" t="49058" r="12366" b="38391"/>
              <a:stretch/>
            </p:blipFill>
            <p:spPr bwMode="auto">
              <a:xfrm>
                <a:off x="2486993" y="5761278"/>
                <a:ext cx="230157" cy="734772"/>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pic>
          <p:sp>
            <p:nvSpPr>
              <p:cNvPr id="24" name="TextBox 7">
                <a:extLst>
                  <a:ext uri="{FF2B5EF4-FFF2-40B4-BE49-F238E27FC236}">
                    <a16:creationId xmlns:a16="http://schemas.microsoft.com/office/drawing/2014/main" id="{B7F84A5D-80CC-4678-BEE0-A87B9CAF7E7B}"/>
                  </a:ext>
                </a:extLst>
              </p:cNvPr>
              <p:cNvSpPr txBox="1">
                <a:spLocks noChangeArrowheads="1"/>
              </p:cNvSpPr>
              <p:nvPr/>
            </p:nvSpPr>
            <p:spPr bwMode="auto">
              <a:xfrm>
                <a:off x="2597836" y="5723726"/>
                <a:ext cx="1428855" cy="800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1000" b="1" dirty="0">
                    <a:latin typeface="Palatino Linotype" panose="02040502050505030304" pitchFamily="18" charset="0"/>
                  </a:rPr>
                  <a:t>Sep–Nov 2018</a:t>
                </a:r>
              </a:p>
              <a:p>
                <a:pPr>
                  <a:spcBef>
                    <a:spcPct val="0"/>
                  </a:spcBef>
                  <a:buFontTx/>
                  <a:buNone/>
                </a:pPr>
                <a:endParaRPr lang="en-US" altLang="en-US" sz="200" b="1" dirty="0">
                  <a:latin typeface="Palatino Linotype" panose="02040502050505030304" pitchFamily="18" charset="0"/>
                </a:endParaRPr>
              </a:p>
              <a:p>
                <a:pPr>
                  <a:spcBef>
                    <a:spcPct val="0"/>
                  </a:spcBef>
                  <a:buNone/>
                </a:pPr>
                <a:r>
                  <a:rPr lang="en-US" altLang="en-US" sz="1000" b="1" dirty="0">
                    <a:latin typeface="Palatino Linotype" panose="02040502050505030304" pitchFamily="18" charset="0"/>
                  </a:rPr>
                  <a:t>Dec 2018–Feb 2019</a:t>
                </a:r>
              </a:p>
              <a:p>
                <a:pPr>
                  <a:spcBef>
                    <a:spcPct val="0"/>
                  </a:spcBef>
                  <a:buNone/>
                </a:pPr>
                <a:endParaRPr lang="en-US" altLang="en-US" sz="200" b="1" dirty="0">
                  <a:latin typeface="Palatino Linotype" panose="02040502050505030304" pitchFamily="18" charset="0"/>
                </a:endParaRPr>
              </a:p>
              <a:p>
                <a:pPr>
                  <a:spcBef>
                    <a:spcPct val="0"/>
                  </a:spcBef>
                  <a:buNone/>
                </a:pPr>
                <a:r>
                  <a:rPr lang="en-US" altLang="en-US" sz="1000" b="1" dirty="0">
                    <a:latin typeface="Palatino Linotype" panose="02040502050505030304" pitchFamily="18" charset="0"/>
                  </a:rPr>
                  <a:t>Mar–May 2019</a:t>
                </a:r>
              </a:p>
              <a:p>
                <a:pPr>
                  <a:spcBef>
                    <a:spcPct val="0"/>
                  </a:spcBef>
                  <a:buNone/>
                </a:pPr>
                <a:endParaRPr lang="en-US" altLang="en-US" sz="200" b="1" dirty="0">
                  <a:latin typeface="Palatino Linotype" panose="02040502050505030304" pitchFamily="18" charset="0"/>
                </a:endParaRPr>
              </a:p>
              <a:p>
                <a:pPr>
                  <a:spcBef>
                    <a:spcPct val="0"/>
                  </a:spcBef>
                  <a:buNone/>
                </a:pPr>
                <a:r>
                  <a:rPr lang="en-US" sz="1000" b="1" dirty="0">
                    <a:latin typeface="Palatino Linotype" panose="02040502050505030304" pitchFamily="18" charset="0"/>
                    <a:cs typeface="Arial" panose="020B0604020202020204" pitchFamily="34" charset="0"/>
                  </a:rPr>
                  <a:t>June</a:t>
                </a:r>
                <a:r>
                  <a:rPr lang="en-US" altLang="en-US" sz="1000" b="1" dirty="0">
                    <a:latin typeface="Palatino Linotype" panose="02040502050505030304" pitchFamily="18" charset="0"/>
                  </a:rPr>
                  <a:t>–</a:t>
                </a:r>
                <a:r>
                  <a:rPr lang="en-US" sz="1000" b="1" dirty="0">
                    <a:latin typeface="Palatino Linotype" panose="02040502050505030304" pitchFamily="18" charset="0"/>
                    <a:cs typeface="Arial" panose="020B0604020202020204" pitchFamily="34" charset="0"/>
                  </a:rPr>
                  <a:t>Sep 2019</a:t>
                </a:r>
                <a:r>
                  <a:rPr lang="en-US" altLang="en-US" sz="1000" b="1" dirty="0">
                    <a:latin typeface="Palatino Linotype" panose="02040502050505030304" pitchFamily="18" charset="0"/>
                  </a:rPr>
                  <a:t>                     </a:t>
                </a:r>
              </a:p>
            </p:txBody>
          </p:sp>
          <p:sp>
            <p:nvSpPr>
              <p:cNvPr id="27" name="TextBox 24">
                <a:extLst>
                  <a:ext uri="{FF2B5EF4-FFF2-40B4-BE49-F238E27FC236}">
                    <a16:creationId xmlns:a16="http://schemas.microsoft.com/office/drawing/2014/main" id="{7121E3E5-68B7-49C0-B33B-9B0D1EB15F34}"/>
                  </a:ext>
                </a:extLst>
              </p:cNvPr>
              <p:cNvSpPr txBox="1">
                <a:spLocks noChangeArrowheads="1"/>
              </p:cNvSpPr>
              <p:nvPr/>
            </p:nvSpPr>
            <p:spPr bwMode="auto">
              <a:xfrm>
                <a:off x="2423394" y="5545412"/>
                <a:ext cx="1083951" cy="246221"/>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1000" b="1" dirty="0">
                    <a:latin typeface="Palatino Linotype" panose="02040502050505030304" pitchFamily="18" charset="0"/>
                  </a:rPr>
                  <a:t>Sampling time:</a:t>
                </a:r>
              </a:p>
            </p:txBody>
          </p:sp>
        </p:grpSp>
      </p:grpSp>
      <p:sp>
        <p:nvSpPr>
          <p:cNvPr id="32" name="TextBox 31">
            <a:extLst>
              <a:ext uri="{FF2B5EF4-FFF2-40B4-BE49-F238E27FC236}">
                <a16:creationId xmlns:a16="http://schemas.microsoft.com/office/drawing/2014/main" id="{7736CB17-42E3-4767-ABB6-C3BCCAB96185}"/>
              </a:ext>
            </a:extLst>
          </p:cNvPr>
          <p:cNvSpPr txBox="1"/>
          <p:nvPr/>
        </p:nvSpPr>
        <p:spPr>
          <a:xfrm>
            <a:off x="1103827" y="5876266"/>
            <a:ext cx="7458458" cy="784830"/>
          </a:xfrm>
          <a:prstGeom prst="rect">
            <a:avLst/>
          </a:prstGeom>
          <a:noFill/>
          <a:ln>
            <a:noFill/>
          </a:ln>
        </p:spPr>
        <p:txBody>
          <a:bodyPr wrap="square" rtlCol="0">
            <a:spAutoFit/>
          </a:bodyPr>
          <a:lstStyle/>
          <a:p>
            <a:pPr algn="just"/>
            <a:r>
              <a:rPr lang="en-US" sz="900" b="1" dirty="0">
                <a:latin typeface="Palatino Linotype" panose="02040502050505030304" pitchFamily="18" charset="0"/>
              </a:rPr>
              <a:t>Figure S3. </a:t>
            </a:r>
            <a:r>
              <a:rPr lang="en-US" sz="900" dirty="0">
                <a:latin typeface="Palatino Linotype" panose="02040502050505030304" pitchFamily="18" charset="0"/>
              </a:rPr>
              <a:t>Spatial-time change of wild boar classified in Group A among wild boar population in Gifu prefecture. The heat map illustrates the estimated kernel density of Group A as likely to wild boar with acute or persistent infection of CSF and there was one epicenter from high density (dark blue, level 4–6) to low density (light blue, level 1–3). The highest density of the infection form was recognized in the southern area of Gifu prefecture. The study period was arranged by 4-time courses, red circle, September–November 2018; yellow circle, December 2018–February 2019; light green, March–May 2019; and white circle, June–August 2019.</a:t>
            </a:r>
            <a:endParaRPr lang="en-US" sz="900" b="1" dirty="0">
              <a:latin typeface="Palatino Linotype" panose="02040502050505030304" pitchFamily="18" charset="0"/>
            </a:endParaRPr>
          </a:p>
        </p:txBody>
      </p:sp>
    </p:spTree>
    <p:extLst>
      <p:ext uri="{BB962C8B-B14F-4D97-AF65-F5344CB8AC3E}">
        <p14:creationId xmlns:p14="http://schemas.microsoft.com/office/powerpoint/2010/main" val="34383970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Group 25">
            <a:extLst>
              <a:ext uri="{FF2B5EF4-FFF2-40B4-BE49-F238E27FC236}">
                <a16:creationId xmlns:a16="http://schemas.microsoft.com/office/drawing/2014/main" id="{63EFEDEB-C60C-42DE-A8F0-DA4568F782AE}"/>
              </a:ext>
            </a:extLst>
          </p:cNvPr>
          <p:cNvGrpSpPr/>
          <p:nvPr/>
        </p:nvGrpSpPr>
        <p:grpSpPr>
          <a:xfrm>
            <a:off x="2271712" y="253886"/>
            <a:ext cx="5069842" cy="5752806"/>
            <a:chOff x="2271713" y="1023143"/>
            <a:chExt cx="5069842" cy="5752806"/>
          </a:xfrm>
        </p:grpSpPr>
        <p:grpSp>
          <p:nvGrpSpPr>
            <p:cNvPr id="8" name="Group 7">
              <a:extLst>
                <a:ext uri="{FF2B5EF4-FFF2-40B4-BE49-F238E27FC236}">
                  <a16:creationId xmlns:a16="http://schemas.microsoft.com/office/drawing/2014/main" id="{8A159301-3498-4671-9A6D-DFFC4519F494}"/>
                </a:ext>
              </a:extLst>
            </p:cNvPr>
            <p:cNvGrpSpPr/>
            <p:nvPr/>
          </p:nvGrpSpPr>
          <p:grpSpPr>
            <a:xfrm>
              <a:off x="2276475" y="1023143"/>
              <a:ext cx="5065080" cy="4811713"/>
              <a:chOff x="2276475" y="1023143"/>
              <a:chExt cx="5065080" cy="4811713"/>
            </a:xfrm>
          </p:grpSpPr>
          <p:pic>
            <p:nvPicPr>
              <p:cNvPr id="3" name="Picture 2" descr="Map&#10;&#10;Description automatically generated">
                <a:extLst>
                  <a:ext uri="{FF2B5EF4-FFF2-40B4-BE49-F238E27FC236}">
                    <a16:creationId xmlns:a16="http://schemas.microsoft.com/office/drawing/2014/main" id="{652D887F-9C90-46C0-9CDC-3381702EC83D}"/>
                  </a:ext>
                </a:extLst>
              </p:cNvPr>
              <p:cNvPicPr>
                <a:picLocks noChangeAspect="1"/>
              </p:cNvPicPr>
              <p:nvPr/>
            </p:nvPicPr>
            <p:blipFill rotWithShape="1">
              <a:blip r:embed="rId2">
                <a:extLst>
                  <a:ext uri="{28A0092B-C50C-407E-A947-70E740481C1C}">
                    <a14:useLocalDpi xmlns:a14="http://schemas.microsoft.com/office/drawing/2010/main" val="0"/>
                  </a:ext>
                </a:extLst>
              </a:blip>
              <a:srcRect l="728" r="20834" b="648"/>
              <a:stretch/>
            </p:blipFill>
            <p:spPr>
              <a:xfrm>
                <a:off x="2276475" y="1023143"/>
                <a:ext cx="5065080" cy="4811713"/>
              </a:xfrm>
              <a:prstGeom prst="rect">
                <a:avLst/>
              </a:prstGeom>
              <a:ln>
                <a:solidFill>
                  <a:schemeClr val="bg1">
                    <a:lumMod val="50000"/>
                  </a:schemeClr>
                </a:solidFill>
              </a:ln>
            </p:spPr>
          </p:pic>
          <p:pic>
            <p:nvPicPr>
              <p:cNvPr id="5" name="Picture 4" descr="Map&#10;&#10;Description automatically generated">
                <a:extLst>
                  <a:ext uri="{FF2B5EF4-FFF2-40B4-BE49-F238E27FC236}">
                    <a16:creationId xmlns:a16="http://schemas.microsoft.com/office/drawing/2014/main" id="{55A1FF8A-9176-4783-8133-3CC9AA12608D}"/>
                  </a:ext>
                </a:extLst>
              </p:cNvPr>
              <p:cNvPicPr>
                <a:picLocks noChangeAspect="1"/>
              </p:cNvPicPr>
              <p:nvPr/>
            </p:nvPicPr>
            <p:blipFill rotWithShape="1">
              <a:blip r:embed="rId3">
                <a:extLst>
                  <a:ext uri="{28A0092B-C50C-407E-A947-70E740481C1C}">
                    <a14:useLocalDpi xmlns:a14="http://schemas.microsoft.com/office/drawing/2010/main" val="0"/>
                  </a:ext>
                </a:extLst>
              </a:blip>
              <a:srcRect l="85104" r="1458" b="83750"/>
              <a:stretch/>
            </p:blipFill>
            <p:spPr>
              <a:xfrm>
                <a:off x="3143250" y="1023143"/>
                <a:ext cx="866775" cy="786145"/>
              </a:xfrm>
              <a:prstGeom prst="rect">
                <a:avLst/>
              </a:prstGeom>
              <a:ln>
                <a:noFill/>
              </a:ln>
            </p:spPr>
          </p:pic>
        </p:grpSp>
        <p:grpSp>
          <p:nvGrpSpPr>
            <p:cNvPr id="16" name="Group 15">
              <a:extLst>
                <a:ext uri="{FF2B5EF4-FFF2-40B4-BE49-F238E27FC236}">
                  <a16:creationId xmlns:a16="http://schemas.microsoft.com/office/drawing/2014/main" id="{B14530D1-A686-4F7F-9449-6C1BA03411A3}"/>
                </a:ext>
              </a:extLst>
            </p:cNvPr>
            <p:cNvGrpSpPr/>
            <p:nvPr/>
          </p:nvGrpSpPr>
          <p:grpSpPr>
            <a:xfrm>
              <a:off x="2510988" y="6049985"/>
              <a:ext cx="1499037" cy="615553"/>
              <a:chOff x="382815" y="1534953"/>
              <a:chExt cx="1499037" cy="615553"/>
            </a:xfrm>
          </p:grpSpPr>
          <p:pic>
            <p:nvPicPr>
              <p:cNvPr id="9" name="Picture 5" descr="A close up of a map&#10;&#10;Description automatically generated">
                <a:extLst>
                  <a:ext uri="{FF2B5EF4-FFF2-40B4-BE49-F238E27FC236}">
                    <a16:creationId xmlns:a16="http://schemas.microsoft.com/office/drawing/2014/main" id="{8799FC21-292B-4826-88EF-4477C4670007}"/>
                  </a:ext>
                </a:extLst>
              </p:cNvPr>
              <p:cNvPicPr>
                <a:picLocks noChangeAspect="1"/>
              </p:cNvPicPr>
              <p:nvPr/>
            </p:nvPicPr>
            <p:blipFill rotWithShape="1">
              <a:blip r:embed="rId4">
                <a:extLst>
                  <a:ext uri="{28A0092B-C50C-407E-A947-70E740481C1C}">
                    <a14:useLocalDpi xmlns:a14="http://schemas.microsoft.com/office/drawing/2010/main" val="0"/>
                  </a:ext>
                </a:extLst>
              </a:blip>
              <a:srcRect l="85616" t="61229" r="11284" b="28990"/>
              <a:stretch/>
            </p:blipFill>
            <p:spPr bwMode="auto">
              <a:xfrm>
                <a:off x="382815" y="1551295"/>
                <a:ext cx="230182" cy="552397"/>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pic>
          <p:sp>
            <p:nvSpPr>
              <p:cNvPr id="10" name="TextBox 8">
                <a:extLst>
                  <a:ext uri="{FF2B5EF4-FFF2-40B4-BE49-F238E27FC236}">
                    <a16:creationId xmlns:a16="http://schemas.microsoft.com/office/drawing/2014/main" id="{BC34EEF3-C093-4C66-9341-2AF268DC278F}"/>
                  </a:ext>
                </a:extLst>
              </p:cNvPr>
              <p:cNvSpPr txBox="1">
                <a:spLocks noChangeArrowheads="1"/>
              </p:cNvSpPr>
              <p:nvPr/>
            </p:nvSpPr>
            <p:spPr bwMode="auto">
              <a:xfrm>
                <a:off x="528609" y="1534953"/>
                <a:ext cx="1353243"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1000" b="1" dirty="0">
                    <a:latin typeface="Palatino Linotype" panose="02040502050505030304" pitchFamily="18" charset="0"/>
                  </a:rPr>
                  <a:t>Dec 2018–Feb 2019</a:t>
                </a:r>
              </a:p>
              <a:p>
                <a:pPr>
                  <a:spcBef>
                    <a:spcPct val="0"/>
                  </a:spcBef>
                  <a:buFontTx/>
                  <a:buNone/>
                </a:pPr>
                <a:endParaRPr lang="en-US" altLang="en-US" sz="200" b="1" dirty="0">
                  <a:latin typeface="Palatino Linotype" panose="02040502050505030304" pitchFamily="18" charset="0"/>
                </a:endParaRPr>
              </a:p>
              <a:p>
                <a:pPr>
                  <a:spcBef>
                    <a:spcPct val="0"/>
                  </a:spcBef>
                  <a:buNone/>
                </a:pPr>
                <a:r>
                  <a:rPr lang="en-US" altLang="en-US" sz="1000" b="1" dirty="0">
                    <a:latin typeface="Palatino Linotype" panose="02040502050505030304" pitchFamily="18" charset="0"/>
                  </a:rPr>
                  <a:t>Mar–May 2019</a:t>
                </a:r>
              </a:p>
              <a:p>
                <a:pPr>
                  <a:spcBef>
                    <a:spcPct val="0"/>
                  </a:spcBef>
                  <a:buNone/>
                </a:pPr>
                <a:endParaRPr lang="en-US" altLang="en-US" sz="200" b="1" dirty="0">
                  <a:latin typeface="Palatino Linotype" panose="02040502050505030304" pitchFamily="18" charset="0"/>
                </a:endParaRPr>
              </a:p>
              <a:p>
                <a:pPr>
                  <a:spcBef>
                    <a:spcPct val="0"/>
                  </a:spcBef>
                  <a:buNone/>
                </a:pPr>
                <a:r>
                  <a:rPr lang="en-US" altLang="en-US" sz="1000" b="1" dirty="0">
                    <a:latin typeface="Palatino Linotype" panose="02040502050505030304" pitchFamily="18" charset="0"/>
                  </a:rPr>
                  <a:t>June–Sep 2019                       </a:t>
                </a:r>
              </a:p>
            </p:txBody>
          </p:sp>
        </p:grpSp>
        <p:sp>
          <p:nvSpPr>
            <p:cNvPr id="13" name="TextBox 12">
              <a:extLst>
                <a:ext uri="{FF2B5EF4-FFF2-40B4-BE49-F238E27FC236}">
                  <a16:creationId xmlns:a16="http://schemas.microsoft.com/office/drawing/2014/main" id="{21F9CE11-6C2E-48E3-9EB1-1F9801CFB7EE}"/>
                </a:ext>
              </a:extLst>
            </p:cNvPr>
            <p:cNvSpPr txBox="1">
              <a:spLocks noChangeArrowheads="1"/>
            </p:cNvSpPr>
            <p:nvPr/>
          </p:nvSpPr>
          <p:spPr bwMode="auto">
            <a:xfrm>
              <a:off x="4666435" y="6037285"/>
              <a:ext cx="859368"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1000" b="1" dirty="0">
                  <a:latin typeface="Palatino Linotype" panose="02040502050505030304" pitchFamily="18" charset="0"/>
                </a:rPr>
                <a:t>Level 1</a:t>
              </a:r>
            </a:p>
            <a:p>
              <a:pPr>
                <a:spcBef>
                  <a:spcPct val="0"/>
                </a:spcBef>
                <a:buFontTx/>
                <a:buNone/>
              </a:pPr>
              <a:endParaRPr lang="en-US" altLang="en-US" sz="100" b="1" dirty="0">
                <a:latin typeface="Palatino Linotype" panose="02040502050505030304" pitchFamily="18" charset="0"/>
              </a:endParaRPr>
            </a:p>
            <a:p>
              <a:pPr>
                <a:spcBef>
                  <a:spcPct val="0"/>
                </a:spcBef>
                <a:buFontTx/>
                <a:buNone/>
              </a:pPr>
              <a:r>
                <a:rPr lang="en-US" altLang="en-US" sz="1000" b="1" dirty="0">
                  <a:latin typeface="Palatino Linotype" panose="02040502050505030304" pitchFamily="18" charset="0"/>
                </a:rPr>
                <a:t>Level 2</a:t>
              </a:r>
            </a:p>
            <a:p>
              <a:pPr>
                <a:spcBef>
                  <a:spcPct val="0"/>
                </a:spcBef>
                <a:buFontTx/>
                <a:buNone/>
              </a:pPr>
              <a:endParaRPr lang="en-US" altLang="en-US" sz="100" b="1" dirty="0">
                <a:latin typeface="Palatino Linotype" panose="02040502050505030304" pitchFamily="18" charset="0"/>
              </a:endParaRPr>
            </a:p>
            <a:p>
              <a:pPr>
                <a:spcBef>
                  <a:spcPct val="0"/>
                </a:spcBef>
                <a:buFontTx/>
                <a:buNone/>
              </a:pPr>
              <a:r>
                <a:rPr lang="en-US" altLang="en-US" sz="1000" b="1" dirty="0">
                  <a:latin typeface="Palatino Linotype" panose="02040502050505030304" pitchFamily="18" charset="0"/>
                </a:rPr>
                <a:t>Level 3</a:t>
              </a:r>
            </a:p>
            <a:p>
              <a:pPr>
                <a:spcBef>
                  <a:spcPct val="0"/>
                </a:spcBef>
                <a:buFontTx/>
                <a:buNone/>
              </a:pPr>
              <a:r>
                <a:rPr lang="en-US" altLang="en-US" sz="1000" b="1" dirty="0">
                  <a:latin typeface="Palatino Linotype" panose="02040502050505030304" pitchFamily="18" charset="0"/>
                </a:rPr>
                <a:t>Level 4</a:t>
              </a:r>
            </a:p>
          </p:txBody>
        </p:sp>
        <p:sp>
          <p:nvSpPr>
            <p:cNvPr id="17" name="TextBox 11">
              <a:extLst>
                <a:ext uri="{FF2B5EF4-FFF2-40B4-BE49-F238E27FC236}">
                  <a16:creationId xmlns:a16="http://schemas.microsoft.com/office/drawing/2014/main" id="{6EAB5A9C-3C51-4E3C-BECF-E4EA2CF870ED}"/>
                </a:ext>
              </a:extLst>
            </p:cNvPr>
            <p:cNvSpPr txBox="1">
              <a:spLocks noChangeArrowheads="1"/>
            </p:cNvSpPr>
            <p:nvPr/>
          </p:nvSpPr>
          <p:spPr bwMode="auto">
            <a:xfrm>
              <a:off x="2412786" y="5842002"/>
              <a:ext cx="1209571" cy="246221"/>
            </a:xfrm>
            <a:prstGeom prst="rect">
              <a:avLst/>
            </a:prstGeom>
            <a:noFill/>
            <a:ln>
              <a:noFill/>
            </a:ln>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1000" b="1" dirty="0">
                  <a:latin typeface="Palatino Linotype" panose="02040502050505030304" pitchFamily="18" charset="0"/>
                </a:rPr>
                <a:t>Sampling time</a:t>
              </a:r>
            </a:p>
          </p:txBody>
        </p:sp>
        <p:sp>
          <p:nvSpPr>
            <p:cNvPr id="19" name="TextBox 17">
              <a:extLst>
                <a:ext uri="{FF2B5EF4-FFF2-40B4-BE49-F238E27FC236}">
                  <a16:creationId xmlns:a16="http://schemas.microsoft.com/office/drawing/2014/main" id="{A26F64B0-2063-4DD2-A5AF-386FA44F1A24}"/>
                </a:ext>
              </a:extLst>
            </p:cNvPr>
            <p:cNvSpPr txBox="1">
              <a:spLocks noChangeArrowheads="1"/>
            </p:cNvSpPr>
            <p:nvPr/>
          </p:nvSpPr>
          <p:spPr bwMode="auto">
            <a:xfrm>
              <a:off x="4242773" y="5842002"/>
              <a:ext cx="2249765"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1000" b="1" dirty="0">
                  <a:latin typeface="Palatino Linotype" panose="02040502050505030304" pitchFamily="18" charset="0"/>
                </a:rPr>
                <a:t>Kernel density: </a:t>
              </a:r>
            </a:p>
          </p:txBody>
        </p:sp>
        <p:pic>
          <p:nvPicPr>
            <p:cNvPr id="21" name="Picture 5" descr="A close up of a map&#10;&#10;Description automatically generated">
              <a:extLst>
                <a:ext uri="{FF2B5EF4-FFF2-40B4-BE49-F238E27FC236}">
                  <a16:creationId xmlns:a16="http://schemas.microsoft.com/office/drawing/2014/main" id="{906DC8FA-6DDC-4BB1-B15E-06588EF7A9C6}"/>
                </a:ext>
              </a:extLst>
            </p:cNvPr>
            <p:cNvPicPr>
              <a:picLocks noChangeAspect="1"/>
            </p:cNvPicPr>
            <p:nvPr/>
          </p:nvPicPr>
          <p:blipFill rotWithShape="1">
            <a:blip r:embed="rId4">
              <a:extLst>
                <a:ext uri="{28A0092B-C50C-407E-A947-70E740481C1C}">
                  <a14:useLocalDpi xmlns:a14="http://schemas.microsoft.com/office/drawing/2010/main" val="0"/>
                </a:ext>
              </a:extLst>
            </a:blip>
            <a:srcRect l="85074" t="92402" r="10748" b="1234"/>
            <a:stretch/>
          </p:blipFill>
          <p:spPr bwMode="auto">
            <a:xfrm>
              <a:off x="5746693" y="6088223"/>
              <a:ext cx="310320" cy="29905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pic>
        <p:pic>
          <p:nvPicPr>
            <p:cNvPr id="22" name="Picture 5" descr="A close up of a map&#10;&#10;Description automatically generated">
              <a:extLst>
                <a:ext uri="{FF2B5EF4-FFF2-40B4-BE49-F238E27FC236}">
                  <a16:creationId xmlns:a16="http://schemas.microsoft.com/office/drawing/2014/main" id="{7651BA37-DDFB-412B-B347-EA2F721BB20E}"/>
                </a:ext>
              </a:extLst>
            </p:cNvPr>
            <p:cNvPicPr>
              <a:picLocks noChangeAspect="1"/>
            </p:cNvPicPr>
            <p:nvPr/>
          </p:nvPicPr>
          <p:blipFill rotWithShape="1">
            <a:blip r:embed="rId4">
              <a:extLst>
                <a:ext uri="{28A0092B-C50C-407E-A947-70E740481C1C}">
                  <a14:useLocalDpi xmlns:a14="http://schemas.microsoft.com/office/drawing/2010/main" val="0"/>
                </a:ext>
              </a:extLst>
            </a:blip>
            <a:srcRect l="85042" t="79956" r="10780" b="7395"/>
            <a:stretch/>
          </p:blipFill>
          <p:spPr bwMode="auto">
            <a:xfrm>
              <a:off x="4406812" y="6083621"/>
              <a:ext cx="310320" cy="649127"/>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pic>
        <p:sp>
          <p:nvSpPr>
            <p:cNvPr id="23" name="TextBox 22">
              <a:extLst>
                <a:ext uri="{FF2B5EF4-FFF2-40B4-BE49-F238E27FC236}">
                  <a16:creationId xmlns:a16="http://schemas.microsoft.com/office/drawing/2014/main" id="{CFEBD549-1D59-4909-97FC-829FE60B6D46}"/>
                </a:ext>
              </a:extLst>
            </p:cNvPr>
            <p:cNvSpPr txBox="1">
              <a:spLocks noChangeArrowheads="1"/>
            </p:cNvSpPr>
            <p:nvPr/>
          </p:nvSpPr>
          <p:spPr bwMode="auto">
            <a:xfrm>
              <a:off x="5993808" y="6038895"/>
              <a:ext cx="123804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1000" b="1" dirty="0">
                  <a:latin typeface="Palatino Linotype" panose="02040502050505030304" pitchFamily="18" charset="0"/>
                </a:rPr>
                <a:t>Gifu prefecture</a:t>
              </a:r>
            </a:p>
            <a:p>
              <a:pPr>
                <a:spcBef>
                  <a:spcPct val="0"/>
                </a:spcBef>
                <a:buFontTx/>
                <a:buNone/>
              </a:pPr>
              <a:r>
                <a:rPr lang="en-US" altLang="en-US" sz="1000" b="1" dirty="0">
                  <a:latin typeface="Palatino Linotype" panose="02040502050505030304" pitchFamily="18" charset="0"/>
                </a:rPr>
                <a:t>Neighboring area </a:t>
              </a:r>
            </a:p>
          </p:txBody>
        </p:sp>
        <p:sp>
          <p:nvSpPr>
            <p:cNvPr id="24" name="Rectangle 23">
              <a:extLst>
                <a:ext uri="{FF2B5EF4-FFF2-40B4-BE49-F238E27FC236}">
                  <a16:creationId xmlns:a16="http://schemas.microsoft.com/office/drawing/2014/main" id="{CDD4A7F0-53AB-4067-AC08-0BF716F3FC54}"/>
                </a:ext>
              </a:extLst>
            </p:cNvPr>
            <p:cNvSpPr/>
            <p:nvPr/>
          </p:nvSpPr>
          <p:spPr>
            <a:xfrm>
              <a:off x="2271713" y="5837239"/>
              <a:ext cx="5069841" cy="938710"/>
            </a:xfrm>
            <a:prstGeom prst="rect">
              <a:avLst/>
            </a:prstGeom>
            <a:no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5" name="TextBox 24">
            <a:extLst>
              <a:ext uri="{FF2B5EF4-FFF2-40B4-BE49-F238E27FC236}">
                <a16:creationId xmlns:a16="http://schemas.microsoft.com/office/drawing/2014/main" id="{13532654-EB64-4E25-B911-0EE8A07B1B0C}"/>
              </a:ext>
            </a:extLst>
          </p:cNvPr>
          <p:cNvSpPr txBox="1"/>
          <p:nvPr/>
        </p:nvSpPr>
        <p:spPr>
          <a:xfrm>
            <a:off x="914400" y="6073170"/>
            <a:ext cx="7934960" cy="784830"/>
          </a:xfrm>
          <a:prstGeom prst="rect">
            <a:avLst/>
          </a:prstGeom>
          <a:noFill/>
          <a:ln>
            <a:noFill/>
          </a:ln>
        </p:spPr>
        <p:txBody>
          <a:bodyPr wrap="square" rtlCol="0">
            <a:spAutoFit/>
          </a:bodyPr>
          <a:lstStyle/>
          <a:p>
            <a:pPr algn="just"/>
            <a:r>
              <a:rPr lang="en-US" sz="900" b="1" dirty="0">
                <a:latin typeface="Palatino Linotype" panose="02040502050505030304" pitchFamily="18" charset="0"/>
              </a:rPr>
              <a:t>Figure S4. </a:t>
            </a:r>
            <a:r>
              <a:rPr lang="en-US" sz="900" dirty="0">
                <a:latin typeface="Palatino Linotype" panose="02040502050505030304" pitchFamily="18" charset="0"/>
              </a:rPr>
              <a:t>Spatial-time change of wild boar classified in Group B among wild boar population in Gifu prefecture. The map illustrates the estimated kernel density of Group B as likely to wild boar with chronic infection of CSF and the analysis indicated that it had several hot spots, from high density (dark orange, level 4–6) to low density (light orange, level 1–2). The study period was arranged by 3-time courses, yellow pentagon, December 2018–February 2019; light green pentagon, March–May 2019; and white pentagon, June–August 2019. </a:t>
            </a:r>
            <a:endParaRPr lang="en-US" sz="900" b="1" dirty="0">
              <a:latin typeface="Palatino Linotype" panose="02040502050505030304" pitchFamily="18" charset="0"/>
            </a:endParaRPr>
          </a:p>
          <a:p>
            <a:pPr algn="just"/>
            <a:endParaRPr lang="en-US" sz="900" b="1" dirty="0">
              <a:latin typeface="Palatino Linotype" panose="02040502050505030304" pitchFamily="18" charset="0"/>
              <a:cs typeface="Arial" panose="020B0604020202020204" pitchFamily="34" charset="0"/>
            </a:endParaRPr>
          </a:p>
        </p:txBody>
      </p:sp>
    </p:spTree>
    <p:extLst>
      <p:ext uri="{BB962C8B-B14F-4D97-AF65-F5344CB8AC3E}">
        <p14:creationId xmlns:p14="http://schemas.microsoft.com/office/powerpoint/2010/main" val="413188019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16029</TotalTime>
  <Words>495</Words>
  <Application>Microsoft Office PowerPoint</Application>
  <PresentationFormat>On-screen Show (4:3)</PresentationFormat>
  <Paragraphs>69</Paragraphs>
  <Slides>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vt:i4>
      </vt:variant>
    </vt:vector>
  </HeadingPairs>
  <TitlesOfParts>
    <vt:vector size="9" baseType="lpstr">
      <vt:lpstr>Arial</vt:lpstr>
      <vt:lpstr>Calibri</vt:lpstr>
      <vt:lpstr>Calibri Light</vt:lpstr>
      <vt:lpstr>Palatino Linotype</vt:lpstr>
      <vt:lpstr>Office Theme</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Enkhbold Bazarragchaa</dc:creator>
  <cp:lastModifiedBy>Enkhbold Bazarragchaa</cp:lastModifiedBy>
  <cp:revision>228</cp:revision>
  <cp:lastPrinted>2020-11-30T06:52:49Z</cp:lastPrinted>
  <dcterms:created xsi:type="dcterms:W3CDTF">2020-10-20T07:44:28Z</dcterms:created>
  <dcterms:modified xsi:type="dcterms:W3CDTF">2021-02-19T12:26:43Z</dcterms:modified>
</cp:coreProperties>
</file>