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906000" cy="6858000" type="A4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689"/>
  </p:normalViewPr>
  <p:slideViewPr>
    <p:cSldViewPr>
      <p:cViewPr varScale="1">
        <p:scale>
          <a:sx n="108" d="100"/>
          <a:sy n="108" d="100"/>
        </p:scale>
        <p:origin x="1504" y="184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Cliquez pour modifier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8F2545-70AB-4629-85C5-AC70DA64DF5C}" type="datetimeFigureOut">
              <a:rPr lang="fr-FR" smtClean="0"/>
              <a:pPr/>
              <a:t>26/04/2021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F71367-AFD1-4A37-87BE-70EEB1B9B10F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8F2545-70AB-4629-85C5-AC70DA64DF5C}" type="datetimeFigureOut">
              <a:rPr lang="fr-FR" smtClean="0"/>
              <a:pPr/>
              <a:t>26/04/2021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F71367-AFD1-4A37-87BE-70EEB1B9B10F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8F2545-70AB-4629-85C5-AC70DA64DF5C}" type="datetimeFigureOut">
              <a:rPr lang="fr-FR" smtClean="0"/>
              <a:pPr/>
              <a:t>26/04/2021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F71367-AFD1-4A37-87BE-70EEB1B9B10F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8F2545-70AB-4629-85C5-AC70DA64DF5C}" type="datetimeFigureOut">
              <a:rPr lang="fr-FR" smtClean="0"/>
              <a:pPr/>
              <a:t>26/04/2021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F71367-AFD1-4A37-87BE-70EEB1B9B10F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8F2545-70AB-4629-85C5-AC70DA64DF5C}" type="datetimeFigureOut">
              <a:rPr lang="fr-FR" smtClean="0"/>
              <a:pPr/>
              <a:t>26/04/2021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F71367-AFD1-4A37-87BE-70EEB1B9B10F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8F2545-70AB-4629-85C5-AC70DA64DF5C}" type="datetimeFigureOut">
              <a:rPr lang="fr-FR" smtClean="0"/>
              <a:pPr/>
              <a:t>26/04/2021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F71367-AFD1-4A37-87BE-70EEB1B9B10F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8F2545-70AB-4629-85C5-AC70DA64DF5C}" type="datetimeFigureOut">
              <a:rPr lang="fr-FR" smtClean="0"/>
              <a:pPr/>
              <a:t>26/04/2021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F71367-AFD1-4A37-87BE-70EEB1B9B10F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8F2545-70AB-4629-85C5-AC70DA64DF5C}" type="datetimeFigureOut">
              <a:rPr lang="fr-FR" smtClean="0"/>
              <a:pPr/>
              <a:t>26/04/2021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F71367-AFD1-4A37-87BE-70EEB1B9B10F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8F2545-70AB-4629-85C5-AC70DA64DF5C}" type="datetimeFigureOut">
              <a:rPr lang="fr-FR" smtClean="0"/>
              <a:pPr/>
              <a:t>26/04/2021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F71367-AFD1-4A37-87BE-70EEB1B9B10F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8F2545-70AB-4629-85C5-AC70DA64DF5C}" type="datetimeFigureOut">
              <a:rPr lang="fr-FR" smtClean="0"/>
              <a:pPr/>
              <a:t>26/04/2021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F71367-AFD1-4A37-87BE-70EEB1B9B10F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8F2545-70AB-4629-85C5-AC70DA64DF5C}" type="datetimeFigureOut">
              <a:rPr lang="fr-FR" smtClean="0"/>
              <a:pPr/>
              <a:t>26/04/2021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F71367-AFD1-4A37-87BE-70EEB1B9B10F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95300" y="1600201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F2545-70AB-4629-85C5-AC70DA64DF5C}" type="datetimeFigureOut">
              <a:rPr lang="fr-FR" smtClean="0"/>
              <a:pPr/>
              <a:t>26/04/2021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F71367-AFD1-4A37-87BE-70EEB1B9B10F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jpeg"/><Relationship Id="rId18" Type="http://schemas.openxmlformats.org/officeDocument/2006/relationships/image" Target="../media/image17.png"/><Relationship Id="rId3" Type="http://schemas.openxmlformats.org/officeDocument/2006/relationships/image" Target="../media/image2.png"/><Relationship Id="rId21" Type="http://schemas.openxmlformats.org/officeDocument/2006/relationships/image" Target="../media/image20.gif"/><Relationship Id="rId7" Type="http://schemas.openxmlformats.org/officeDocument/2006/relationships/image" Target="../media/image6.png"/><Relationship Id="rId12" Type="http://schemas.openxmlformats.org/officeDocument/2006/relationships/image" Target="../media/image11.jpeg"/><Relationship Id="rId17" Type="http://schemas.openxmlformats.org/officeDocument/2006/relationships/image" Target="../media/image16.png"/><Relationship Id="rId2" Type="http://schemas.openxmlformats.org/officeDocument/2006/relationships/image" Target="../media/image1.png"/><Relationship Id="rId16" Type="http://schemas.openxmlformats.org/officeDocument/2006/relationships/image" Target="../media/image15.png"/><Relationship Id="rId20" Type="http://schemas.openxmlformats.org/officeDocument/2006/relationships/image" Target="../media/image19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5" Type="http://schemas.openxmlformats.org/officeDocument/2006/relationships/image" Target="../media/image14.png"/><Relationship Id="rId23" Type="http://schemas.openxmlformats.org/officeDocument/2006/relationships/image" Target="../media/image22.png"/><Relationship Id="rId10" Type="http://schemas.openxmlformats.org/officeDocument/2006/relationships/image" Target="../media/image9.png"/><Relationship Id="rId19" Type="http://schemas.openxmlformats.org/officeDocument/2006/relationships/image" Target="../media/image18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Relationship Id="rId22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-157187" y="961941"/>
            <a:ext cx="169891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0285" indent="-220285" algn="ctr"/>
            <a:r>
              <a:rPr lang="en-US" sz="1000" dirty="0">
                <a:latin typeface="Arial" pitchFamily="34" charset="0"/>
                <a:cs typeface="Arial" pitchFamily="34" charset="0"/>
              </a:rPr>
              <a:t>Sorting of the collected specimens</a:t>
            </a:r>
            <a:endParaRPr lang="fr-FR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1309662" y="962448"/>
            <a:ext cx="19929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0285" indent="-220285" algn="ctr"/>
            <a:r>
              <a:rPr lang="en-US" sz="1000" dirty="0">
                <a:latin typeface="Arial" pitchFamily="34" charset="0"/>
                <a:cs typeface="Arial" pitchFamily="34" charset="0"/>
              </a:rPr>
              <a:t>Morphological identification of</a:t>
            </a:r>
          </a:p>
          <a:p>
            <a:pPr marL="220285" indent="-220285" algn="ctr"/>
            <a:r>
              <a:rPr lang="en-US" sz="1000" dirty="0">
                <a:latin typeface="Arial" pitchFamily="34" charset="0"/>
                <a:cs typeface="Arial" pitchFamily="34" charset="0"/>
              </a:rPr>
              <a:t> mosquitoes and enumeration</a:t>
            </a:r>
            <a:endParaRPr lang="fr-FR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ZoneTexte 5"/>
          <p:cNvSpPr txBox="1"/>
          <p:nvPr/>
        </p:nvSpPr>
        <p:spPr>
          <a:xfrm>
            <a:off x="3167050" y="343098"/>
            <a:ext cx="135732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0285" indent="-220285" algn="ctr"/>
            <a:r>
              <a:rPr lang="en-US" sz="1000" dirty="0">
                <a:latin typeface="Arial" pitchFamily="34" charset="0"/>
                <a:cs typeface="Arial" pitchFamily="34" charset="0"/>
              </a:rPr>
              <a:t>Washing with</a:t>
            </a:r>
          </a:p>
          <a:p>
            <a:pPr marL="220285" indent="-220285" algn="ctr"/>
            <a:r>
              <a:rPr lang="en-US" sz="1000" dirty="0">
                <a:latin typeface="Arial" pitchFamily="34" charset="0"/>
                <a:cs typeface="Arial" pitchFamily="34" charset="0"/>
              </a:rPr>
              <a:t> alcohol and filtered water</a:t>
            </a:r>
            <a:endParaRPr lang="fr-FR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Flèche vers le bas 6"/>
          <p:cNvSpPr/>
          <p:nvPr/>
        </p:nvSpPr>
        <p:spPr>
          <a:xfrm rot="16200000">
            <a:off x="1448856" y="411994"/>
            <a:ext cx="129947" cy="448920"/>
          </a:xfrm>
          <a:prstGeom prst="downArrow">
            <a:avLst/>
          </a:prstGeom>
          <a:solidFill>
            <a:schemeClr val="tx1"/>
          </a:solidFill>
          <a:ln>
            <a:noFill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Flèche vers le bas 7"/>
          <p:cNvSpPr/>
          <p:nvPr/>
        </p:nvSpPr>
        <p:spPr>
          <a:xfrm rot="16200000">
            <a:off x="2967327" y="414190"/>
            <a:ext cx="129947" cy="448920"/>
          </a:xfrm>
          <a:prstGeom prst="downArrow">
            <a:avLst/>
          </a:prstGeom>
          <a:solidFill>
            <a:schemeClr val="tx1"/>
          </a:solidFill>
          <a:ln>
            <a:noFill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Flèche vers le bas 8"/>
          <p:cNvSpPr/>
          <p:nvPr/>
        </p:nvSpPr>
        <p:spPr>
          <a:xfrm rot="16200000">
            <a:off x="4747860" y="411994"/>
            <a:ext cx="129947" cy="448920"/>
          </a:xfrm>
          <a:prstGeom prst="downArrow">
            <a:avLst/>
          </a:prstGeom>
          <a:solidFill>
            <a:schemeClr val="tx1"/>
          </a:solidFill>
          <a:ln>
            <a:noFill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ZoneTexte 9"/>
          <p:cNvSpPr txBox="1"/>
          <p:nvPr/>
        </p:nvSpPr>
        <p:spPr>
          <a:xfrm>
            <a:off x="4452934" y="965763"/>
            <a:ext cx="25717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0285" indent="-220285" algn="ctr"/>
            <a:r>
              <a:rPr lang="en-US" sz="1000" dirty="0">
                <a:latin typeface="Arial" pitchFamily="34" charset="0"/>
                <a:cs typeface="Arial" pitchFamily="34" charset="0"/>
              </a:rPr>
              <a:t>Selection of some specimens</a:t>
            </a:r>
          </a:p>
          <a:p>
            <a:pPr marL="285750" indent="-285750" algn="ctr"/>
            <a:r>
              <a:rPr lang="fr-FR" sz="1000" dirty="0">
                <a:latin typeface="Arial" pitchFamily="34" charset="0"/>
                <a:cs typeface="Arial" pitchFamily="34" charset="0"/>
              </a:rPr>
              <a:t>(N=2-10, </a:t>
            </a:r>
            <a:r>
              <a:rPr lang="en-US" sz="1000" dirty="0">
                <a:latin typeface="Arial" pitchFamily="34" charset="0"/>
                <a:cs typeface="Arial" pitchFamily="34" charset="0"/>
              </a:rPr>
              <a:t>per species per  collection site) </a:t>
            </a:r>
            <a:endParaRPr lang="fr-FR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ZoneTexte 12"/>
          <p:cNvSpPr txBox="1"/>
          <p:nvPr/>
        </p:nvSpPr>
        <p:spPr>
          <a:xfrm>
            <a:off x="2553342" y="1901764"/>
            <a:ext cx="188805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0285" indent="-220285" algn="ctr"/>
            <a:r>
              <a:rPr lang="en-US" sz="1000" dirty="0">
                <a:latin typeface="Arial" pitchFamily="34" charset="0"/>
                <a:cs typeface="Arial" pitchFamily="34" charset="0"/>
              </a:rPr>
              <a:t>Storing </a:t>
            </a:r>
          </a:p>
          <a:p>
            <a:pPr marL="220285" indent="-220285" algn="ctr"/>
            <a:r>
              <a:rPr lang="en-US" sz="1000" dirty="0">
                <a:latin typeface="Arial" pitchFamily="34" charset="0"/>
                <a:cs typeface="Arial" pitchFamily="34" charset="0"/>
              </a:rPr>
              <a:t>at -80°C </a:t>
            </a:r>
            <a:endParaRPr lang="fr-FR" sz="1000" dirty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16" name="Groupe 15"/>
          <p:cNvGrpSpPr>
            <a:grpSpLocks noChangeAspect="1"/>
          </p:cNvGrpSpPr>
          <p:nvPr/>
        </p:nvGrpSpPr>
        <p:grpSpPr>
          <a:xfrm>
            <a:off x="170984" y="35712"/>
            <a:ext cx="1044000" cy="882362"/>
            <a:chOff x="357158" y="84979"/>
            <a:chExt cx="1431570" cy="1209923"/>
          </a:xfrm>
        </p:grpSpPr>
        <p:pic>
          <p:nvPicPr>
            <p:cNvPr id="17" name="Picture 3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428596" y="428122"/>
              <a:ext cx="288000" cy="277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8" name="Picture 4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571472" y="713877"/>
              <a:ext cx="432000" cy="2575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9" name="Picture 5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857224" y="84979"/>
              <a:ext cx="576000" cy="39019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20" name="Picture 2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714348" y="356684"/>
              <a:ext cx="252000" cy="2552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21" name="Picture 6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1428728" y="285246"/>
              <a:ext cx="288000" cy="2990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22" name="Picture 7"/>
            <p:cNvPicPr>
              <a:picLocks noChangeAspect="1" noChangeArrowheads="1"/>
            </p:cNvPicPr>
            <p:nvPr/>
          </p:nvPicPr>
          <p:blipFill>
            <a:blip r:embed="rId7" cstate="print"/>
            <a:srcRect l="11783"/>
            <a:stretch>
              <a:fillRect/>
            </a:stretch>
          </p:blipFill>
          <p:spPr bwMode="auto">
            <a:xfrm>
              <a:off x="1285852" y="565072"/>
              <a:ext cx="396000" cy="3631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23" name="Picture 8"/>
            <p:cNvPicPr>
              <a:picLocks noChangeAspect="1" noChangeArrowheads="1"/>
            </p:cNvPicPr>
            <p:nvPr/>
          </p:nvPicPr>
          <p:blipFill>
            <a:blip r:embed="rId8" cstate="print"/>
            <a:srcRect l="4023" t="9337"/>
            <a:stretch>
              <a:fillRect/>
            </a:stretch>
          </p:blipFill>
          <p:spPr bwMode="auto">
            <a:xfrm>
              <a:off x="857224" y="570998"/>
              <a:ext cx="360000" cy="2162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24" name="Picture 8"/>
            <p:cNvPicPr>
              <a:picLocks noChangeAspect="1" noChangeArrowheads="1"/>
            </p:cNvPicPr>
            <p:nvPr/>
          </p:nvPicPr>
          <p:blipFill>
            <a:blip r:embed="rId8" cstate="print"/>
            <a:srcRect l="4023" t="9337"/>
            <a:stretch>
              <a:fillRect/>
            </a:stretch>
          </p:blipFill>
          <p:spPr bwMode="auto">
            <a:xfrm>
              <a:off x="1009624" y="926217"/>
              <a:ext cx="360000" cy="2162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25" name="Picture 8"/>
            <p:cNvPicPr>
              <a:picLocks noChangeAspect="1" noChangeArrowheads="1"/>
            </p:cNvPicPr>
            <p:nvPr/>
          </p:nvPicPr>
          <p:blipFill>
            <a:blip r:embed="rId8" cstate="print"/>
            <a:srcRect l="4023" t="9337"/>
            <a:stretch>
              <a:fillRect/>
            </a:stretch>
          </p:blipFill>
          <p:spPr bwMode="auto">
            <a:xfrm>
              <a:off x="357158" y="926217"/>
              <a:ext cx="360000" cy="2162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26" name="Picture 8"/>
            <p:cNvPicPr>
              <a:picLocks noChangeAspect="1" noChangeArrowheads="1"/>
            </p:cNvPicPr>
            <p:nvPr/>
          </p:nvPicPr>
          <p:blipFill>
            <a:blip r:embed="rId8" cstate="print"/>
            <a:srcRect l="4023" t="9337"/>
            <a:stretch>
              <a:fillRect/>
            </a:stretch>
          </p:blipFill>
          <p:spPr bwMode="auto">
            <a:xfrm>
              <a:off x="711538" y="1078617"/>
              <a:ext cx="360000" cy="2162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27" name="Picture 8"/>
            <p:cNvPicPr>
              <a:picLocks noChangeAspect="1" noChangeArrowheads="1"/>
            </p:cNvPicPr>
            <p:nvPr/>
          </p:nvPicPr>
          <p:blipFill>
            <a:blip r:embed="rId8" cstate="print"/>
            <a:srcRect l="4023" t="9337"/>
            <a:stretch>
              <a:fillRect/>
            </a:stretch>
          </p:blipFill>
          <p:spPr bwMode="auto">
            <a:xfrm>
              <a:off x="1428728" y="999626"/>
              <a:ext cx="360000" cy="2162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pic>
        <p:nvPicPr>
          <p:cNvPr id="28" name="Picture 32" descr="C:\Users\hp\Pictures\loupe.pn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86610" y="43278"/>
            <a:ext cx="828000" cy="82799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pSp>
        <p:nvGrpSpPr>
          <p:cNvPr id="29" name="Groupe 28"/>
          <p:cNvGrpSpPr>
            <a:grpSpLocks noChangeAspect="1"/>
          </p:cNvGrpSpPr>
          <p:nvPr/>
        </p:nvGrpSpPr>
        <p:grpSpPr>
          <a:xfrm>
            <a:off x="5268570" y="261605"/>
            <a:ext cx="756000" cy="595627"/>
            <a:chOff x="5000627" y="1142984"/>
            <a:chExt cx="1428760" cy="1125669"/>
          </a:xfrm>
        </p:grpSpPr>
        <p:pic>
          <p:nvPicPr>
            <p:cNvPr id="30" name="Picture 4"/>
            <p:cNvPicPr>
              <a:picLocks noChangeAspect="1" noChangeArrowheads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43503" y="1142984"/>
              <a:ext cx="642942" cy="3398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1" name="Picture 4"/>
            <p:cNvPicPr>
              <a:picLocks noChangeAspect="1" noChangeArrowheads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00627" y="1571612"/>
              <a:ext cx="642942" cy="3398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2" name="Picture 4"/>
            <p:cNvPicPr>
              <a:picLocks noChangeAspect="1" noChangeArrowheads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86445" y="1285860"/>
              <a:ext cx="642942" cy="3398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3" name="Picture 4"/>
            <p:cNvPicPr>
              <a:picLocks noChangeAspect="1" noChangeArrowheads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572131" y="1643050"/>
              <a:ext cx="642942" cy="3398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4" name="Picture 4"/>
            <p:cNvPicPr>
              <a:picLocks noChangeAspect="1" noChangeArrowheads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43503" y="1857364"/>
              <a:ext cx="642942" cy="3398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5" name="Picture 4"/>
            <p:cNvPicPr>
              <a:picLocks noChangeAspect="1" noChangeArrowheads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15007" y="1928802"/>
              <a:ext cx="642942" cy="3398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36" name="ZoneTexte 35"/>
          <p:cNvSpPr txBox="1"/>
          <p:nvPr/>
        </p:nvSpPr>
        <p:spPr>
          <a:xfrm>
            <a:off x="6024570" y="357166"/>
            <a:ext cx="125870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0285" indent="-220285" algn="ctr"/>
            <a:r>
              <a:rPr lang="en-US" sz="1000" dirty="0">
                <a:latin typeface="Arial" pitchFamily="34" charset="0"/>
                <a:cs typeface="Arial" pitchFamily="34" charset="0"/>
              </a:rPr>
              <a:t>Dissection </a:t>
            </a:r>
            <a:endParaRPr lang="fr-FR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7" name="ZoneTexte 36"/>
          <p:cNvSpPr txBox="1"/>
          <p:nvPr/>
        </p:nvSpPr>
        <p:spPr>
          <a:xfrm>
            <a:off x="6953264" y="500042"/>
            <a:ext cx="64294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0285" indent="-220285" algn="ctr"/>
            <a:r>
              <a:rPr lang="en-US" sz="1000" dirty="0">
                <a:latin typeface="Arial" pitchFamily="34" charset="0"/>
                <a:cs typeface="Arial" pitchFamily="34" charset="0"/>
              </a:rPr>
              <a:t>Legs </a:t>
            </a:r>
            <a:endParaRPr lang="fr-FR" sz="1100" dirty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50" name="Groupe 49"/>
          <p:cNvGrpSpPr>
            <a:grpSpLocks noChangeAspect="1"/>
          </p:cNvGrpSpPr>
          <p:nvPr/>
        </p:nvGrpSpPr>
        <p:grpSpPr>
          <a:xfrm>
            <a:off x="8310586" y="86735"/>
            <a:ext cx="1152000" cy="984811"/>
            <a:chOff x="7904413" y="2000240"/>
            <a:chExt cx="1549181" cy="1324346"/>
          </a:xfrm>
        </p:grpSpPr>
        <p:pic>
          <p:nvPicPr>
            <p:cNvPr id="41" name="Image 10" descr="Capture d’écran 2013-09-04 à 17.13.25.png"/>
            <p:cNvPicPr>
              <a:picLocks noChangeAspect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608937" y="2739290"/>
              <a:ext cx="844657" cy="5852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2" name="Picture 8" descr="http://img.directindustry.fr/images_di/photo-m2/spectrometre-de-masse-maldi-tof-544897.jpg"/>
            <p:cNvPicPr>
              <a:picLocks noChangeAspect="1" noChangeArrowheads="1"/>
            </p:cNvPicPr>
            <p:nvPr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424745" y="2000240"/>
              <a:ext cx="708653" cy="9786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3" name="Picture 15"/>
            <p:cNvPicPr>
              <a:picLocks noChangeAspect="1" noChangeArrowheads="1"/>
            </p:cNvPicPr>
            <p:nvPr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904413" y="2630881"/>
              <a:ext cx="551890" cy="5069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47" name="Flèche vers le bas 46"/>
          <p:cNvSpPr/>
          <p:nvPr/>
        </p:nvSpPr>
        <p:spPr>
          <a:xfrm rot="16200000">
            <a:off x="6595385" y="411994"/>
            <a:ext cx="129947" cy="448920"/>
          </a:xfrm>
          <a:prstGeom prst="downArrow">
            <a:avLst/>
          </a:prstGeom>
          <a:solidFill>
            <a:schemeClr val="tx1"/>
          </a:solidFill>
          <a:ln>
            <a:noFill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8" name="Flèche vers le bas 47"/>
          <p:cNvSpPr/>
          <p:nvPr/>
        </p:nvSpPr>
        <p:spPr>
          <a:xfrm rot="16200000">
            <a:off x="1419747" y="1853682"/>
            <a:ext cx="129947" cy="448920"/>
          </a:xfrm>
          <a:prstGeom prst="downArrow">
            <a:avLst/>
          </a:prstGeom>
          <a:solidFill>
            <a:schemeClr val="tx1"/>
          </a:solidFill>
          <a:ln>
            <a:noFill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1" name="ZoneTexte 50"/>
          <p:cNvSpPr txBox="1"/>
          <p:nvPr/>
        </p:nvSpPr>
        <p:spPr>
          <a:xfrm>
            <a:off x="-119098" y="2571744"/>
            <a:ext cx="171451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ctr"/>
            <a:r>
              <a:rPr lang="en-US" sz="1050" dirty="0">
                <a:latin typeface="Arial" pitchFamily="34" charset="0"/>
                <a:cs typeface="Arial" pitchFamily="34" charset="0"/>
              </a:rPr>
              <a:t>Other Mosquito</a:t>
            </a:r>
          </a:p>
          <a:p>
            <a:pPr marL="285750" indent="-285750" algn="ctr"/>
            <a:r>
              <a:rPr lang="en-US" sz="1050" dirty="0">
                <a:latin typeface="Arial" pitchFamily="34" charset="0"/>
                <a:cs typeface="Arial" pitchFamily="34" charset="0"/>
              </a:rPr>
              <a:t>specimens </a:t>
            </a:r>
          </a:p>
        </p:txBody>
      </p:sp>
      <p:grpSp>
        <p:nvGrpSpPr>
          <p:cNvPr id="62" name="Groupe 61"/>
          <p:cNvGrpSpPr>
            <a:grpSpLocks noChangeAspect="1"/>
          </p:cNvGrpSpPr>
          <p:nvPr/>
        </p:nvGrpSpPr>
        <p:grpSpPr>
          <a:xfrm>
            <a:off x="95216" y="1643050"/>
            <a:ext cx="1116000" cy="858128"/>
            <a:chOff x="285720" y="3714752"/>
            <a:chExt cx="1714512" cy="1318349"/>
          </a:xfrm>
        </p:grpSpPr>
        <p:pic>
          <p:nvPicPr>
            <p:cNvPr id="63" name="Picture 8"/>
            <p:cNvPicPr>
              <a:picLocks noChangeAspect="1" noChangeArrowheads="1"/>
            </p:cNvPicPr>
            <p:nvPr/>
          </p:nvPicPr>
          <p:blipFill>
            <a:blip r:embed="rId14" cstate="print"/>
            <a:srcRect l="4023" t="9337"/>
            <a:stretch>
              <a:fillRect/>
            </a:stretch>
          </p:blipFill>
          <p:spPr bwMode="auto">
            <a:xfrm>
              <a:off x="928662" y="3714752"/>
              <a:ext cx="360000" cy="2162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64" name="Picture 8"/>
            <p:cNvPicPr>
              <a:picLocks noChangeAspect="1" noChangeArrowheads="1"/>
            </p:cNvPicPr>
            <p:nvPr/>
          </p:nvPicPr>
          <p:blipFill>
            <a:blip r:embed="rId14" cstate="print"/>
            <a:srcRect l="4023" t="9337"/>
            <a:stretch>
              <a:fillRect/>
            </a:stretch>
          </p:blipFill>
          <p:spPr bwMode="auto">
            <a:xfrm>
              <a:off x="1162024" y="3927095"/>
              <a:ext cx="360000" cy="2162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65" name="Picture 8"/>
            <p:cNvPicPr>
              <a:picLocks noChangeAspect="1" noChangeArrowheads="1"/>
            </p:cNvPicPr>
            <p:nvPr/>
          </p:nvPicPr>
          <p:blipFill>
            <a:blip r:embed="rId14" cstate="print"/>
            <a:srcRect l="4023" t="9337"/>
            <a:stretch>
              <a:fillRect/>
            </a:stretch>
          </p:blipFill>
          <p:spPr bwMode="auto">
            <a:xfrm>
              <a:off x="509558" y="3927095"/>
              <a:ext cx="360000" cy="2162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66" name="Picture 8"/>
            <p:cNvPicPr>
              <a:picLocks noChangeAspect="1" noChangeArrowheads="1"/>
            </p:cNvPicPr>
            <p:nvPr/>
          </p:nvPicPr>
          <p:blipFill>
            <a:blip r:embed="rId14" cstate="print"/>
            <a:srcRect l="4023" t="9337"/>
            <a:stretch>
              <a:fillRect/>
            </a:stretch>
          </p:blipFill>
          <p:spPr bwMode="auto">
            <a:xfrm>
              <a:off x="863938" y="4079495"/>
              <a:ext cx="360000" cy="2162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67" name="Picture 8"/>
            <p:cNvPicPr>
              <a:picLocks noChangeAspect="1" noChangeArrowheads="1"/>
            </p:cNvPicPr>
            <p:nvPr/>
          </p:nvPicPr>
          <p:blipFill>
            <a:blip r:embed="rId14" cstate="print"/>
            <a:srcRect l="4023" t="9337"/>
            <a:stretch>
              <a:fillRect/>
            </a:stretch>
          </p:blipFill>
          <p:spPr bwMode="auto">
            <a:xfrm>
              <a:off x="1581128" y="4000504"/>
              <a:ext cx="360000" cy="2162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68" name="Picture 8"/>
            <p:cNvPicPr>
              <a:picLocks noChangeAspect="1" noChangeArrowheads="1"/>
            </p:cNvPicPr>
            <p:nvPr/>
          </p:nvPicPr>
          <p:blipFill>
            <a:blip r:embed="rId14" cstate="print"/>
            <a:srcRect l="4023" t="9337"/>
            <a:stretch>
              <a:fillRect/>
            </a:stretch>
          </p:blipFill>
          <p:spPr bwMode="auto">
            <a:xfrm>
              <a:off x="1142976" y="4214818"/>
              <a:ext cx="360000" cy="2162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69" name="Picture 8"/>
            <p:cNvPicPr>
              <a:picLocks noChangeAspect="1" noChangeArrowheads="1"/>
            </p:cNvPicPr>
            <p:nvPr/>
          </p:nvPicPr>
          <p:blipFill>
            <a:blip r:embed="rId14" cstate="print"/>
            <a:srcRect l="4023" t="9337"/>
            <a:stretch>
              <a:fillRect/>
            </a:stretch>
          </p:blipFill>
          <p:spPr bwMode="auto">
            <a:xfrm>
              <a:off x="1221128" y="4498599"/>
              <a:ext cx="360000" cy="2162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70" name="Picture 8"/>
            <p:cNvPicPr>
              <a:picLocks noChangeAspect="1" noChangeArrowheads="1"/>
            </p:cNvPicPr>
            <p:nvPr/>
          </p:nvPicPr>
          <p:blipFill>
            <a:blip r:embed="rId14" cstate="print"/>
            <a:srcRect l="4023" t="9337"/>
            <a:stretch>
              <a:fillRect/>
            </a:stretch>
          </p:blipFill>
          <p:spPr bwMode="auto">
            <a:xfrm>
              <a:off x="527718" y="4498599"/>
              <a:ext cx="360000" cy="2162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71" name="Picture 8"/>
            <p:cNvPicPr>
              <a:picLocks noChangeAspect="1" noChangeArrowheads="1"/>
            </p:cNvPicPr>
            <p:nvPr/>
          </p:nvPicPr>
          <p:blipFill>
            <a:blip r:embed="rId14" cstate="print"/>
            <a:srcRect l="4023" t="9337"/>
            <a:stretch>
              <a:fillRect/>
            </a:stretch>
          </p:blipFill>
          <p:spPr bwMode="auto">
            <a:xfrm>
              <a:off x="785786" y="4286256"/>
              <a:ext cx="360000" cy="2162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72" name="Picture 8"/>
            <p:cNvPicPr>
              <a:picLocks noChangeAspect="1" noChangeArrowheads="1"/>
            </p:cNvPicPr>
            <p:nvPr/>
          </p:nvPicPr>
          <p:blipFill>
            <a:blip r:embed="rId14" cstate="print"/>
            <a:srcRect l="4023" t="9337"/>
            <a:stretch>
              <a:fillRect/>
            </a:stretch>
          </p:blipFill>
          <p:spPr bwMode="auto">
            <a:xfrm>
              <a:off x="1640232" y="4572008"/>
              <a:ext cx="360000" cy="2162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73" name="Picture 8"/>
            <p:cNvPicPr>
              <a:picLocks noChangeAspect="1" noChangeArrowheads="1"/>
            </p:cNvPicPr>
            <p:nvPr/>
          </p:nvPicPr>
          <p:blipFill>
            <a:blip r:embed="rId14" cstate="print"/>
            <a:srcRect l="4023" t="9337"/>
            <a:stretch>
              <a:fillRect/>
            </a:stretch>
          </p:blipFill>
          <p:spPr bwMode="auto">
            <a:xfrm>
              <a:off x="1357290" y="3714752"/>
              <a:ext cx="360000" cy="2162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74" name="Picture 8"/>
            <p:cNvPicPr>
              <a:picLocks noChangeAspect="1" noChangeArrowheads="1"/>
            </p:cNvPicPr>
            <p:nvPr/>
          </p:nvPicPr>
          <p:blipFill>
            <a:blip r:embed="rId14" cstate="print"/>
            <a:srcRect l="4023" t="9337"/>
            <a:stretch>
              <a:fillRect/>
            </a:stretch>
          </p:blipFill>
          <p:spPr bwMode="auto">
            <a:xfrm>
              <a:off x="1349182" y="4816816"/>
              <a:ext cx="360000" cy="2162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75" name="Picture 8"/>
            <p:cNvPicPr>
              <a:picLocks noChangeAspect="1" noChangeArrowheads="1"/>
            </p:cNvPicPr>
            <p:nvPr/>
          </p:nvPicPr>
          <p:blipFill>
            <a:blip r:embed="rId14" cstate="print"/>
            <a:srcRect l="4023" t="9337"/>
            <a:stretch>
              <a:fillRect/>
            </a:stretch>
          </p:blipFill>
          <p:spPr bwMode="auto">
            <a:xfrm>
              <a:off x="1571604" y="4286256"/>
              <a:ext cx="360000" cy="2162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76" name="Picture 8"/>
            <p:cNvPicPr>
              <a:picLocks noChangeAspect="1" noChangeArrowheads="1"/>
            </p:cNvPicPr>
            <p:nvPr/>
          </p:nvPicPr>
          <p:blipFill>
            <a:blip r:embed="rId14" cstate="print"/>
            <a:srcRect l="4023" t="9337"/>
            <a:stretch>
              <a:fillRect/>
            </a:stretch>
          </p:blipFill>
          <p:spPr bwMode="auto">
            <a:xfrm>
              <a:off x="876412" y="4571152"/>
              <a:ext cx="360000" cy="2162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77" name="Picture 8"/>
            <p:cNvPicPr>
              <a:picLocks noChangeAspect="1" noChangeArrowheads="1"/>
            </p:cNvPicPr>
            <p:nvPr/>
          </p:nvPicPr>
          <p:blipFill>
            <a:blip r:embed="rId14" cstate="print"/>
            <a:srcRect l="4023" t="9337"/>
            <a:stretch>
              <a:fillRect/>
            </a:stretch>
          </p:blipFill>
          <p:spPr bwMode="auto">
            <a:xfrm>
              <a:off x="285720" y="4214818"/>
              <a:ext cx="360000" cy="2162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grpSp>
        <p:nvGrpSpPr>
          <p:cNvPr id="96" name="Groupe 95"/>
          <p:cNvGrpSpPr>
            <a:grpSpLocks noChangeAspect="1"/>
          </p:cNvGrpSpPr>
          <p:nvPr/>
        </p:nvGrpSpPr>
        <p:grpSpPr>
          <a:xfrm>
            <a:off x="1719918" y="1852932"/>
            <a:ext cx="956980" cy="468000"/>
            <a:chOff x="4714876" y="3915418"/>
            <a:chExt cx="1500198" cy="733648"/>
          </a:xfrm>
        </p:grpSpPr>
        <p:grpSp>
          <p:nvGrpSpPr>
            <p:cNvPr id="78" name="Groupe 77"/>
            <p:cNvGrpSpPr>
              <a:grpSpLocks noChangeAspect="1"/>
            </p:cNvGrpSpPr>
            <p:nvPr/>
          </p:nvGrpSpPr>
          <p:grpSpPr>
            <a:xfrm>
              <a:off x="4714876" y="3929066"/>
              <a:ext cx="441471" cy="720000"/>
              <a:chOff x="4500562" y="1031685"/>
              <a:chExt cx="2214578" cy="3611761"/>
            </a:xfrm>
          </p:grpSpPr>
          <p:pic>
            <p:nvPicPr>
              <p:cNvPr id="79" name="Picture 2"/>
              <p:cNvPicPr>
                <a:picLocks noChangeAspect="1" noChangeArrowheads="1"/>
              </p:cNvPicPr>
              <p:nvPr/>
            </p:nvPicPr>
            <p:blipFill>
              <a:blip r:embed="rId15" cstate="print"/>
              <a:srcRect l="8984"/>
              <a:stretch>
                <a:fillRect/>
              </a:stretch>
            </p:blipFill>
            <p:spPr bwMode="auto">
              <a:xfrm>
                <a:off x="4500562" y="1031685"/>
                <a:ext cx="2214578" cy="361176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80" name="Picture 8"/>
              <p:cNvPicPr>
                <a:picLocks noChangeAspect="1" noChangeArrowheads="1"/>
              </p:cNvPicPr>
              <p:nvPr/>
            </p:nvPicPr>
            <p:blipFill>
              <a:blip r:embed="rId16" cstate="print"/>
              <a:srcRect l="4023" t="9337"/>
              <a:stretch>
                <a:fillRect/>
              </a:stretch>
            </p:blipFill>
            <p:spPr bwMode="auto">
              <a:xfrm>
                <a:off x="5787433" y="2357430"/>
                <a:ext cx="597813" cy="35916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81" name="Picture 8"/>
              <p:cNvPicPr>
                <a:picLocks noChangeAspect="1" noChangeArrowheads="1"/>
              </p:cNvPicPr>
              <p:nvPr/>
            </p:nvPicPr>
            <p:blipFill>
              <a:blip r:embed="rId16" cstate="print"/>
              <a:srcRect l="4023" t="9337"/>
              <a:stretch>
                <a:fillRect/>
              </a:stretch>
            </p:blipFill>
            <p:spPr bwMode="auto">
              <a:xfrm>
                <a:off x="5857884" y="2654859"/>
                <a:ext cx="597813" cy="35916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82" name="Picture 8"/>
              <p:cNvPicPr>
                <a:picLocks noChangeAspect="1" noChangeArrowheads="1"/>
              </p:cNvPicPr>
              <p:nvPr/>
            </p:nvPicPr>
            <p:blipFill>
              <a:blip r:embed="rId16" cstate="print"/>
              <a:srcRect l="4023" t="9337"/>
              <a:stretch>
                <a:fillRect/>
              </a:stretch>
            </p:blipFill>
            <p:spPr bwMode="auto">
              <a:xfrm>
                <a:off x="5857884" y="2998401"/>
                <a:ext cx="597813" cy="35916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83" name="Picture 8"/>
              <p:cNvPicPr>
                <a:picLocks noChangeAspect="1" noChangeArrowheads="1"/>
              </p:cNvPicPr>
              <p:nvPr/>
            </p:nvPicPr>
            <p:blipFill>
              <a:blip r:embed="rId17" cstate="print"/>
              <a:srcRect l="4023" t="9337"/>
              <a:stretch>
                <a:fillRect/>
              </a:stretch>
            </p:blipFill>
            <p:spPr bwMode="auto">
              <a:xfrm>
                <a:off x="5871532" y="3498468"/>
                <a:ext cx="504000" cy="30279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</p:grpSp>
        <p:grpSp>
          <p:nvGrpSpPr>
            <p:cNvPr id="84" name="Groupe 83"/>
            <p:cNvGrpSpPr>
              <a:grpSpLocks noChangeAspect="1"/>
            </p:cNvGrpSpPr>
            <p:nvPr/>
          </p:nvGrpSpPr>
          <p:grpSpPr>
            <a:xfrm>
              <a:off x="5242238" y="3923446"/>
              <a:ext cx="441471" cy="720000"/>
              <a:chOff x="4500562" y="1031685"/>
              <a:chExt cx="2214578" cy="3611761"/>
            </a:xfrm>
          </p:grpSpPr>
          <p:pic>
            <p:nvPicPr>
              <p:cNvPr id="85" name="Picture 2"/>
              <p:cNvPicPr>
                <a:picLocks noChangeAspect="1" noChangeArrowheads="1"/>
              </p:cNvPicPr>
              <p:nvPr/>
            </p:nvPicPr>
            <p:blipFill>
              <a:blip r:embed="rId15" cstate="print"/>
              <a:srcRect l="8984"/>
              <a:stretch>
                <a:fillRect/>
              </a:stretch>
            </p:blipFill>
            <p:spPr bwMode="auto">
              <a:xfrm>
                <a:off x="4500562" y="1031685"/>
                <a:ext cx="2214578" cy="361176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86" name="Picture 8"/>
              <p:cNvPicPr>
                <a:picLocks noChangeAspect="1" noChangeArrowheads="1"/>
              </p:cNvPicPr>
              <p:nvPr/>
            </p:nvPicPr>
            <p:blipFill>
              <a:blip r:embed="rId16" cstate="print"/>
              <a:srcRect l="4023" t="9337"/>
              <a:stretch>
                <a:fillRect/>
              </a:stretch>
            </p:blipFill>
            <p:spPr bwMode="auto">
              <a:xfrm>
                <a:off x="5787433" y="2357430"/>
                <a:ext cx="597813" cy="35916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87" name="Picture 8"/>
              <p:cNvPicPr>
                <a:picLocks noChangeAspect="1" noChangeArrowheads="1"/>
              </p:cNvPicPr>
              <p:nvPr/>
            </p:nvPicPr>
            <p:blipFill>
              <a:blip r:embed="rId16" cstate="print"/>
              <a:srcRect l="4023" t="9337"/>
              <a:stretch>
                <a:fillRect/>
              </a:stretch>
            </p:blipFill>
            <p:spPr bwMode="auto">
              <a:xfrm>
                <a:off x="5857884" y="2654859"/>
                <a:ext cx="597813" cy="35916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88" name="Picture 8"/>
              <p:cNvPicPr>
                <a:picLocks noChangeAspect="1" noChangeArrowheads="1"/>
              </p:cNvPicPr>
              <p:nvPr/>
            </p:nvPicPr>
            <p:blipFill>
              <a:blip r:embed="rId16" cstate="print"/>
              <a:srcRect l="4023" t="9337"/>
              <a:stretch>
                <a:fillRect/>
              </a:stretch>
            </p:blipFill>
            <p:spPr bwMode="auto">
              <a:xfrm>
                <a:off x="5857884" y="2998401"/>
                <a:ext cx="597813" cy="35916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89" name="Picture 8"/>
              <p:cNvPicPr>
                <a:picLocks noChangeAspect="1" noChangeArrowheads="1"/>
              </p:cNvPicPr>
              <p:nvPr/>
            </p:nvPicPr>
            <p:blipFill>
              <a:blip r:embed="rId17" cstate="print"/>
              <a:srcRect l="4023" t="9337"/>
              <a:stretch>
                <a:fillRect/>
              </a:stretch>
            </p:blipFill>
            <p:spPr bwMode="auto">
              <a:xfrm>
                <a:off x="5871532" y="3498468"/>
                <a:ext cx="504000" cy="30279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</p:grpSp>
        <p:grpSp>
          <p:nvGrpSpPr>
            <p:cNvPr id="90" name="Groupe 89"/>
            <p:cNvGrpSpPr>
              <a:grpSpLocks noChangeAspect="1"/>
            </p:cNvGrpSpPr>
            <p:nvPr/>
          </p:nvGrpSpPr>
          <p:grpSpPr>
            <a:xfrm>
              <a:off x="5773603" y="3915418"/>
              <a:ext cx="441471" cy="720000"/>
              <a:chOff x="4500562" y="1031685"/>
              <a:chExt cx="2214578" cy="3611761"/>
            </a:xfrm>
          </p:grpSpPr>
          <p:pic>
            <p:nvPicPr>
              <p:cNvPr id="91" name="Picture 2"/>
              <p:cNvPicPr>
                <a:picLocks noChangeAspect="1" noChangeArrowheads="1"/>
              </p:cNvPicPr>
              <p:nvPr/>
            </p:nvPicPr>
            <p:blipFill>
              <a:blip r:embed="rId15" cstate="print"/>
              <a:srcRect l="8984"/>
              <a:stretch>
                <a:fillRect/>
              </a:stretch>
            </p:blipFill>
            <p:spPr bwMode="auto">
              <a:xfrm>
                <a:off x="4500562" y="1031685"/>
                <a:ext cx="2214578" cy="361176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92" name="Picture 8"/>
              <p:cNvPicPr>
                <a:picLocks noChangeAspect="1" noChangeArrowheads="1"/>
              </p:cNvPicPr>
              <p:nvPr/>
            </p:nvPicPr>
            <p:blipFill>
              <a:blip r:embed="rId16" cstate="print"/>
              <a:srcRect l="4023" t="9337"/>
              <a:stretch>
                <a:fillRect/>
              </a:stretch>
            </p:blipFill>
            <p:spPr bwMode="auto">
              <a:xfrm>
                <a:off x="5787433" y="2357430"/>
                <a:ext cx="597813" cy="35916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93" name="Picture 8"/>
              <p:cNvPicPr>
                <a:picLocks noChangeAspect="1" noChangeArrowheads="1"/>
              </p:cNvPicPr>
              <p:nvPr/>
            </p:nvPicPr>
            <p:blipFill>
              <a:blip r:embed="rId16" cstate="print"/>
              <a:srcRect l="4023" t="9337"/>
              <a:stretch>
                <a:fillRect/>
              </a:stretch>
            </p:blipFill>
            <p:spPr bwMode="auto">
              <a:xfrm>
                <a:off x="5857884" y="2654859"/>
                <a:ext cx="597813" cy="35916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94" name="Picture 8"/>
              <p:cNvPicPr>
                <a:picLocks noChangeAspect="1" noChangeArrowheads="1"/>
              </p:cNvPicPr>
              <p:nvPr/>
            </p:nvPicPr>
            <p:blipFill>
              <a:blip r:embed="rId16" cstate="print"/>
              <a:srcRect l="4023" t="9337"/>
              <a:stretch>
                <a:fillRect/>
              </a:stretch>
            </p:blipFill>
            <p:spPr bwMode="auto">
              <a:xfrm>
                <a:off x="5857884" y="2998401"/>
                <a:ext cx="597813" cy="35916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95" name="Picture 8"/>
              <p:cNvPicPr>
                <a:picLocks noChangeAspect="1" noChangeArrowheads="1"/>
              </p:cNvPicPr>
              <p:nvPr/>
            </p:nvPicPr>
            <p:blipFill>
              <a:blip r:embed="rId17" cstate="print"/>
              <a:srcRect l="4023" t="9337"/>
              <a:stretch>
                <a:fillRect/>
              </a:stretch>
            </p:blipFill>
            <p:spPr bwMode="auto">
              <a:xfrm>
                <a:off x="5871532" y="3498468"/>
                <a:ext cx="504000" cy="30279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</p:grpSp>
      </p:grpSp>
      <p:sp>
        <p:nvSpPr>
          <p:cNvPr id="55" name="ZoneTexte 54"/>
          <p:cNvSpPr txBox="1"/>
          <p:nvPr/>
        </p:nvSpPr>
        <p:spPr>
          <a:xfrm>
            <a:off x="1312655" y="2561111"/>
            <a:ext cx="21431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/>
            <a:r>
              <a:rPr lang="en-US" sz="1000" dirty="0">
                <a:latin typeface="Arial" pitchFamily="34" charset="0"/>
                <a:cs typeface="Arial" pitchFamily="34" charset="0"/>
              </a:rPr>
              <a:t>Creation of pools of specimens </a:t>
            </a:r>
          </a:p>
          <a:p>
            <a:pPr marL="285750" indent="-285750"/>
            <a:r>
              <a:rPr lang="en-US" sz="1000" dirty="0">
                <a:latin typeface="Arial" pitchFamily="34" charset="0"/>
                <a:cs typeface="Arial" pitchFamily="34" charset="0"/>
              </a:rPr>
              <a:t>per species  per collection site    </a:t>
            </a:r>
            <a:endParaRPr lang="fr-FR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7" name="Flèche vers le bas 96"/>
          <p:cNvSpPr/>
          <p:nvPr/>
        </p:nvSpPr>
        <p:spPr>
          <a:xfrm rot="16200000">
            <a:off x="2900886" y="1838424"/>
            <a:ext cx="129947" cy="450000"/>
          </a:xfrm>
          <a:prstGeom prst="downArrow">
            <a:avLst/>
          </a:prstGeom>
          <a:solidFill>
            <a:schemeClr val="tx1"/>
          </a:solidFill>
          <a:ln>
            <a:noFill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8" name="Flèche vers le bas 97"/>
          <p:cNvSpPr/>
          <p:nvPr/>
        </p:nvSpPr>
        <p:spPr>
          <a:xfrm rot="16200000">
            <a:off x="3972456" y="1840214"/>
            <a:ext cx="129947" cy="450000"/>
          </a:xfrm>
          <a:prstGeom prst="downArrow">
            <a:avLst/>
          </a:prstGeom>
          <a:solidFill>
            <a:schemeClr val="tx1"/>
          </a:solidFill>
          <a:ln>
            <a:noFill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9" name="ZoneTexte 98"/>
          <p:cNvSpPr txBox="1"/>
          <p:nvPr/>
        </p:nvSpPr>
        <p:spPr>
          <a:xfrm>
            <a:off x="3809992" y="1834210"/>
            <a:ext cx="188805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0285" indent="-220285" algn="ctr"/>
            <a:r>
              <a:rPr lang="en-US" sz="1400" b="1" dirty="0" err="1">
                <a:latin typeface="Arial" pitchFamily="34" charset="0"/>
                <a:cs typeface="Arial" pitchFamily="34" charset="0"/>
              </a:rPr>
              <a:t>Virome</a:t>
            </a:r>
            <a:r>
              <a:rPr lang="en-US" sz="1400" b="1" dirty="0">
                <a:latin typeface="Arial" pitchFamily="34" charset="0"/>
                <a:cs typeface="Arial" pitchFamily="34" charset="0"/>
              </a:rPr>
              <a:t> </a:t>
            </a:r>
          </a:p>
          <a:p>
            <a:pPr marL="220285" indent="-220285" algn="ctr"/>
            <a:r>
              <a:rPr lang="en-US" sz="1400" b="1" dirty="0">
                <a:latin typeface="Arial" pitchFamily="34" charset="0"/>
                <a:cs typeface="Arial" pitchFamily="34" charset="0"/>
              </a:rPr>
              <a:t>preparation</a:t>
            </a:r>
            <a:endParaRPr lang="fr-FR" sz="1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0" name="ZoneTexte 99"/>
          <p:cNvSpPr txBox="1"/>
          <p:nvPr/>
        </p:nvSpPr>
        <p:spPr>
          <a:xfrm>
            <a:off x="7881958" y="1119830"/>
            <a:ext cx="188805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0285" indent="-220285" algn="ctr"/>
            <a:r>
              <a:rPr lang="en-US" sz="1400" b="1" dirty="0">
                <a:latin typeface="Arial" pitchFamily="34" charset="0"/>
                <a:cs typeface="Arial" pitchFamily="34" charset="0"/>
              </a:rPr>
              <a:t>MALDI-TOF MS analysis</a:t>
            </a:r>
            <a:endParaRPr lang="fr-FR" sz="14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03" name="Picture 3"/>
          <p:cNvPicPr>
            <a:picLocks noChangeAspect="1" noChangeArrowheads="1"/>
          </p:cNvPicPr>
          <p:nvPr/>
        </p:nvPicPr>
        <p:blipFill>
          <a:blip r:embed="rId18" cstate="print"/>
          <a:srcRect l="8721" t="6725" r="4069"/>
          <a:stretch>
            <a:fillRect/>
          </a:stretch>
        </p:blipFill>
        <p:spPr bwMode="auto">
          <a:xfrm>
            <a:off x="1486488" y="3684837"/>
            <a:ext cx="560509" cy="4080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4" name="Picture 2"/>
          <p:cNvPicPr>
            <a:picLocks noChangeAspect="1" noChangeArrowheads="1"/>
          </p:cNvPicPr>
          <p:nvPr/>
        </p:nvPicPr>
        <p:blipFill>
          <a:blip r:embed="rId19" cstate="print"/>
          <a:srcRect/>
          <a:stretch>
            <a:fillRect/>
          </a:stretch>
        </p:blipFill>
        <p:spPr bwMode="auto">
          <a:xfrm>
            <a:off x="7982641" y="1936629"/>
            <a:ext cx="813739" cy="56944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6" name="ZoneTexte 105"/>
          <p:cNvSpPr txBox="1"/>
          <p:nvPr/>
        </p:nvSpPr>
        <p:spPr>
          <a:xfrm>
            <a:off x="7863186" y="2548111"/>
            <a:ext cx="105028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dirty="0">
                <a:latin typeface="Arial" pitchFamily="34" charset="0"/>
                <a:cs typeface="Arial" pitchFamily="34" charset="0"/>
              </a:rPr>
              <a:t>25 Hz for 2 min</a:t>
            </a:r>
            <a:endParaRPr lang="fr-FR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0" name="ZoneTexte 119"/>
          <p:cNvSpPr txBox="1"/>
          <p:nvPr/>
        </p:nvSpPr>
        <p:spPr>
          <a:xfrm>
            <a:off x="776440" y="4049844"/>
            <a:ext cx="2033420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285750" indent="-285750" algn="ctr"/>
            <a:r>
              <a:rPr lang="en-US" sz="1000" dirty="0">
                <a:latin typeface="Arial" pitchFamily="34" charset="0"/>
                <a:cs typeface="Arial" pitchFamily="34" charset="0"/>
              </a:rPr>
              <a:t>Filtration </a:t>
            </a:r>
            <a:r>
              <a:rPr lang="fr-FR" sz="1000" dirty="0" err="1">
                <a:latin typeface="Arial" pitchFamily="34" charset="0"/>
                <a:cs typeface="Arial" pitchFamily="34" charset="0"/>
              </a:rPr>
              <a:t>through</a:t>
            </a:r>
            <a:r>
              <a:rPr lang="fr-FR" sz="1000" dirty="0">
                <a:latin typeface="Arial" pitchFamily="34" charset="0"/>
                <a:cs typeface="Arial" pitchFamily="34" charset="0"/>
              </a:rPr>
              <a:t> </a:t>
            </a:r>
          </a:p>
          <a:p>
            <a:pPr marL="285750" indent="-285750" algn="ctr"/>
            <a:r>
              <a:rPr lang="fr-FR" sz="1000" dirty="0">
                <a:latin typeface="Arial" pitchFamily="34" charset="0"/>
                <a:cs typeface="Arial" pitchFamily="34" charset="0"/>
              </a:rPr>
              <a:t>a 0.45µm </a:t>
            </a:r>
            <a:r>
              <a:rPr lang="fr-FR" sz="1000" dirty="0" err="1">
                <a:latin typeface="Arial" pitchFamily="34" charset="0"/>
                <a:cs typeface="Arial" pitchFamily="34" charset="0"/>
              </a:rPr>
              <a:t>filter</a:t>
            </a:r>
            <a:endParaRPr lang="fr-FR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2" name="ZoneTexte 121"/>
          <p:cNvSpPr txBox="1"/>
          <p:nvPr/>
        </p:nvSpPr>
        <p:spPr>
          <a:xfrm>
            <a:off x="23778" y="4030108"/>
            <a:ext cx="97815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1000" dirty="0">
                <a:latin typeface="Arial" pitchFamily="34" charset="0"/>
                <a:cs typeface="Arial" pitchFamily="34" charset="0"/>
              </a:rPr>
              <a:t>Centrifugation</a:t>
            </a:r>
          </a:p>
        </p:txBody>
      </p:sp>
      <p:sp>
        <p:nvSpPr>
          <p:cNvPr id="124" name="ZoneTexte 123"/>
          <p:cNvSpPr txBox="1"/>
          <p:nvPr/>
        </p:nvSpPr>
        <p:spPr>
          <a:xfrm>
            <a:off x="3095613" y="3805498"/>
            <a:ext cx="1095014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285750" indent="-285750" algn="ctr"/>
            <a:r>
              <a:rPr lang="en-US" sz="1000" dirty="0">
                <a:latin typeface="Arial" pitchFamily="34" charset="0"/>
                <a:cs typeface="Arial" pitchFamily="34" charset="0"/>
              </a:rPr>
              <a:t>Enzymatic </a:t>
            </a:r>
          </a:p>
          <a:p>
            <a:pPr marL="285750" indent="-285750" algn="ctr"/>
            <a:r>
              <a:rPr lang="en-US" sz="1000" dirty="0">
                <a:latin typeface="Arial" pitchFamily="34" charset="0"/>
                <a:cs typeface="Arial" pitchFamily="34" charset="0"/>
              </a:rPr>
              <a:t>Digestion</a:t>
            </a:r>
            <a:endParaRPr lang="fr-FR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5" name="ZoneTexte 124"/>
          <p:cNvSpPr txBox="1"/>
          <p:nvPr/>
        </p:nvSpPr>
        <p:spPr>
          <a:xfrm>
            <a:off x="4489658" y="3143248"/>
            <a:ext cx="3349161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285750" indent="-285750" algn="ctr"/>
            <a:r>
              <a:rPr lang="fr-FR" sz="1000" dirty="0">
                <a:latin typeface="Arial" pitchFamily="34" charset="0"/>
                <a:cs typeface="Arial" pitchFamily="34" charset="0"/>
              </a:rPr>
              <a:t>Purification onto a </a:t>
            </a:r>
            <a:r>
              <a:rPr lang="fr-FR" sz="1000" dirty="0" err="1">
                <a:latin typeface="Arial" pitchFamily="34" charset="0"/>
                <a:cs typeface="Arial" pitchFamily="34" charset="0"/>
              </a:rPr>
              <a:t>discontinuous</a:t>
            </a:r>
            <a:r>
              <a:rPr lang="fr-FR" sz="1000" dirty="0">
                <a:latin typeface="Arial" pitchFamily="34" charset="0"/>
                <a:cs typeface="Arial" pitchFamily="34" charset="0"/>
              </a:rPr>
              <a:t> sucrose gradient</a:t>
            </a:r>
          </a:p>
        </p:txBody>
      </p:sp>
      <p:sp>
        <p:nvSpPr>
          <p:cNvPr id="126" name="Arc 125"/>
          <p:cNvSpPr/>
          <p:nvPr/>
        </p:nvSpPr>
        <p:spPr>
          <a:xfrm rot="19504946">
            <a:off x="5381434" y="3696488"/>
            <a:ext cx="934293" cy="552131"/>
          </a:xfrm>
          <a:prstGeom prst="arc">
            <a:avLst>
              <a:gd name="adj1" fmla="val 16200000"/>
              <a:gd name="adj2" fmla="val 136120"/>
            </a:avLst>
          </a:prstGeom>
          <a:noFill/>
          <a:ln w="571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6" name="ZoneTexte 145"/>
          <p:cNvSpPr txBox="1"/>
          <p:nvPr/>
        </p:nvSpPr>
        <p:spPr>
          <a:xfrm>
            <a:off x="5506160" y="3989036"/>
            <a:ext cx="126348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1000" dirty="0" err="1">
                <a:latin typeface="Arial" pitchFamily="34" charset="0"/>
                <a:cs typeface="Arial" pitchFamily="34" charset="0"/>
              </a:rPr>
              <a:t>Ultra-centrifugation</a:t>
            </a:r>
            <a:endParaRPr lang="fr-FR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69" name="ZoneTexte 168"/>
          <p:cNvSpPr txBox="1"/>
          <p:nvPr/>
        </p:nvSpPr>
        <p:spPr>
          <a:xfrm>
            <a:off x="8021841" y="3771811"/>
            <a:ext cx="1809728" cy="55399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285750" indent="-285750" algn="ctr"/>
            <a:r>
              <a:rPr lang="en-US" sz="1000" dirty="0">
                <a:latin typeface="Arial" pitchFamily="34" charset="0"/>
                <a:cs typeface="Arial" pitchFamily="34" charset="0"/>
              </a:rPr>
              <a:t>DNA  and RNA extraction</a:t>
            </a:r>
          </a:p>
          <a:p>
            <a:pPr marL="285750" indent="-285750" algn="ctr"/>
            <a:r>
              <a:rPr lang="en-US" sz="1000" dirty="0">
                <a:latin typeface="Arial" pitchFamily="34" charset="0"/>
                <a:cs typeface="Arial" pitchFamily="34" charset="0"/>
              </a:rPr>
              <a:t> with kit Roche Applied Science </a:t>
            </a:r>
            <a:endParaRPr lang="fr-FR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1" name="ZoneTexte 170"/>
          <p:cNvSpPr txBox="1"/>
          <p:nvPr/>
        </p:nvSpPr>
        <p:spPr>
          <a:xfrm>
            <a:off x="-190536" y="5090467"/>
            <a:ext cx="34290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ctr"/>
            <a:r>
              <a:rPr lang="en-US" sz="1000" dirty="0">
                <a:latin typeface="Arial" pitchFamily="34" charset="0"/>
                <a:cs typeface="Arial" pitchFamily="34" charset="0"/>
              </a:rPr>
              <a:t>       Random amplification using the </a:t>
            </a:r>
            <a:r>
              <a:rPr lang="en-US" sz="1000" dirty="0" err="1">
                <a:latin typeface="Arial" pitchFamily="34" charset="0"/>
                <a:cs typeface="Arial" pitchFamily="34" charset="0"/>
              </a:rPr>
              <a:t>Froussard</a:t>
            </a:r>
            <a:r>
              <a:rPr lang="en-US" sz="1000" dirty="0">
                <a:latin typeface="Arial" pitchFamily="34" charset="0"/>
                <a:cs typeface="Arial" pitchFamily="34" charset="0"/>
              </a:rPr>
              <a:t> random RT-PCR and </a:t>
            </a:r>
            <a:r>
              <a:rPr lang="en-US" sz="1000" dirty="0" err="1">
                <a:latin typeface="Arial" pitchFamily="34" charset="0"/>
                <a:cs typeface="Arial" pitchFamily="34" charset="0"/>
              </a:rPr>
              <a:t>Genomiphi</a:t>
            </a:r>
            <a:endParaRPr lang="fr-FR" sz="1000" dirty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107" name="Groupe 106"/>
          <p:cNvGrpSpPr>
            <a:grpSpLocks noChangeAspect="1"/>
          </p:cNvGrpSpPr>
          <p:nvPr/>
        </p:nvGrpSpPr>
        <p:grpSpPr>
          <a:xfrm>
            <a:off x="5743210" y="1733496"/>
            <a:ext cx="600802" cy="793294"/>
            <a:chOff x="285720" y="1041052"/>
            <a:chExt cx="1656014" cy="2518689"/>
          </a:xfrm>
        </p:grpSpPr>
        <p:grpSp>
          <p:nvGrpSpPr>
            <p:cNvPr id="108" name="Groupe 48"/>
            <p:cNvGrpSpPr/>
            <p:nvPr/>
          </p:nvGrpSpPr>
          <p:grpSpPr>
            <a:xfrm>
              <a:off x="285720" y="1041052"/>
              <a:ext cx="1656014" cy="2518689"/>
              <a:chOff x="769796" y="1041052"/>
              <a:chExt cx="1656014" cy="2518689"/>
            </a:xfrm>
          </p:grpSpPr>
          <p:grpSp>
            <p:nvGrpSpPr>
              <p:cNvPr id="110" name="Groupe 13"/>
              <p:cNvGrpSpPr/>
              <p:nvPr/>
            </p:nvGrpSpPr>
            <p:grpSpPr>
              <a:xfrm>
                <a:off x="769796" y="1041052"/>
                <a:ext cx="1109666" cy="1809750"/>
                <a:chOff x="442244" y="1041052"/>
                <a:chExt cx="1109666" cy="1809750"/>
              </a:xfrm>
            </p:grpSpPr>
            <p:pic>
              <p:nvPicPr>
                <p:cNvPr id="114" name="Picture 2"/>
                <p:cNvPicPr>
                  <a:picLocks noChangeAspect="1" noChangeArrowheads="1"/>
                </p:cNvPicPr>
                <p:nvPr/>
              </p:nvPicPr>
              <p:blipFill>
                <a:blip r:embed="rId20" cstate="print"/>
                <a:srcRect l="8984"/>
                <a:stretch>
                  <a:fillRect/>
                </a:stretch>
              </p:blipFill>
              <p:spPr bwMode="auto">
                <a:xfrm>
                  <a:off x="442244" y="1041052"/>
                  <a:ext cx="1109666" cy="180975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115" name="Image 114" descr="Sans titre-1.gif"/>
                <p:cNvPicPr>
                  <a:picLocks noChangeAspect="1"/>
                </p:cNvPicPr>
                <p:nvPr/>
              </p:nvPicPr>
              <p:blipFill>
                <a:blip r:embed="rId21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r="57458"/>
                <a:stretch>
                  <a:fillRect/>
                </a:stretch>
              </p:blipFill>
              <p:spPr>
                <a:xfrm rot="19367311">
                  <a:off x="1087228" y="1928802"/>
                  <a:ext cx="343271" cy="214314"/>
                </a:xfrm>
                <a:prstGeom prst="rect">
                  <a:avLst/>
                </a:prstGeom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p:spPr>
            </p:pic>
            <p:pic>
              <p:nvPicPr>
                <p:cNvPr id="116" name="Image 8" descr="Sans titre-1.gif"/>
                <p:cNvPicPr>
                  <a:picLocks noChangeAspect="1"/>
                </p:cNvPicPr>
                <p:nvPr/>
              </p:nvPicPr>
              <p:blipFill>
                <a:blip r:embed="rId21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r="57458"/>
                <a:stretch>
                  <a:fillRect/>
                </a:stretch>
              </p:blipFill>
              <p:spPr>
                <a:xfrm rot="19367311">
                  <a:off x="1057257" y="2330040"/>
                  <a:ext cx="343271" cy="214314"/>
                </a:xfrm>
                <a:prstGeom prst="rect">
                  <a:avLst/>
                </a:prstGeom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p:spPr>
            </p:pic>
            <p:pic>
              <p:nvPicPr>
                <p:cNvPr id="117" name="Image 10" descr="Sans titre-1.gif"/>
                <p:cNvPicPr>
                  <a:picLocks noChangeAspect="1"/>
                </p:cNvPicPr>
                <p:nvPr/>
              </p:nvPicPr>
              <p:blipFill>
                <a:blip r:embed="rId21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r="57458"/>
                <a:stretch>
                  <a:fillRect/>
                </a:stretch>
              </p:blipFill>
              <p:spPr>
                <a:xfrm rot="19367311">
                  <a:off x="1040411" y="2081202"/>
                  <a:ext cx="343271" cy="214314"/>
                </a:xfrm>
                <a:prstGeom prst="rect">
                  <a:avLst/>
                </a:prstGeom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p:spPr>
            </p:pic>
            <p:pic>
              <p:nvPicPr>
                <p:cNvPr id="118" name="Image 117" descr="Sans titre-1.gif"/>
                <p:cNvPicPr>
                  <a:picLocks noChangeAspect="1"/>
                </p:cNvPicPr>
                <p:nvPr/>
              </p:nvPicPr>
              <p:blipFill>
                <a:blip r:embed="rId21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r="57458"/>
                <a:stretch>
                  <a:fillRect/>
                </a:stretch>
              </p:blipFill>
              <p:spPr>
                <a:xfrm rot="19367311">
                  <a:off x="1101399" y="2204010"/>
                  <a:ext cx="343271" cy="214314"/>
                </a:xfrm>
                <a:prstGeom prst="rect">
                  <a:avLst/>
                </a:prstGeom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p:spPr>
            </p:pic>
            <p:pic>
              <p:nvPicPr>
                <p:cNvPr id="119" name="Image 118" descr="Sans titre-1.gif"/>
                <p:cNvPicPr>
                  <a:picLocks noChangeAspect="1"/>
                </p:cNvPicPr>
                <p:nvPr/>
              </p:nvPicPr>
              <p:blipFill>
                <a:blip r:embed="rId21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r="57458"/>
                <a:stretch>
                  <a:fillRect/>
                </a:stretch>
              </p:blipFill>
              <p:spPr>
                <a:xfrm rot="19367311">
                  <a:off x="1087751" y="2517058"/>
                  <a:ext cx="343271" cy="214314"/>
                </a:xfrm>
                <a:prstGeom prst="rect">
                  <a:avLst/>
                </a:prstGeom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p:spPr>
            </p:pic>
          </p:grpSp>
          <p:sp>
            <p:nvSpPr>
              <p:cNvPr id="111" name="ZoneTexte 110"/>
              <p:cNvSpPr txBox="1"/>
              <p:nvPr/>
            </p:nvSpPr>
            <p:spPr>
              <a:xfrm>
                <a:off x="821039" y="2826855"/>
                <a:ext cx="1604771" cy="73288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fr-FR" sz="900" b="1" dirty="0">
                    <a:latin typeface="Arial" pitchFamily="34" charset="0"/>
                    <a:cs typeface="Arial" pitchFamily="34" charset="0"/>
                  </a:rPr>
                  <a:t>Pool A </a:t>
                </a:r>
              </a:p>
            </p:txBody>
          </p:sp>
          <p:sp>
            <p:nvSpPr>
              <p:cNvPr id="112" name="Organigramme : Connecteur 111"/>
              <p:cNvSpPr/>
              <p:nvPr/>
            </p:nvSpPr>
            <p:spPr>
              <a:xfrm>
                <a:off x="1643042" y="1214422"/>
                <a:ext cx="142876" cy="142876"/>
              </a:xfrm>
              <a:prstGeom prst="flowChartConnector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13" name="Organigramme : Connecteur 112"/>
              <p:cNvSpPr/>
              <p:nvPr/>
            </p:nvSpPr>
            <p:spPr>
              <a:xfrm>
                <a:off x="1484176" y="1285860"/>
                <a:ext cx="142876" cy="142876"/>
              </a:xfrm>
              <a:prstGeom prst="flowChartConnector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  <p:cxnSp>
          <p:nvCxnSpPr>
            <p:cNvPr id="109" name="Connecteur en arc 108"/>
            <p:cNvCxnSpPr/>
            <p:nvPr/>
          </p:nvCxnSpPr>
          <p:spPr>
            <a:xfrm>
              <a:off x="911816" y="1799574"/>
              <a:ext cx="360000" cy="71438"/>
            </a:xfrm>
            <a:prstGeom prst="curvedConnector3">
              <a:avLst>
                <a:gd name="adj1" fmla="val 50000"/>
              </a:avLst>
            </a:prstGeom>
            <a:ln w="12700"/>
          </p:spPr>
          <p:style>
            <a:lnRef idx="2">
              <a:schemeClr val="accent5"/>
            </a:lnRef>
            <a:fillRef idx="0">
              <a:schemeClr val="accent5"/>
            </a:fillRef>
            <a:effectRef idx="1">
              <a:schemeClr val="accent5"/>
            </a:effectRef>
            <a:fontRef idx="minor">
              <a:schemeClr val="tx1"/>
            </a:fontRef>
          </p:style>
        </p:cxnSp>
      </p:grpSp>
      <p:grpSp>
        <p:nvGrpSpPr>
          <p:cNvPr id="172" name="Groupe 171"/>
          <p:cNvGrpSpPr>
            <a:grpSpLocks noChangeAspect="1"/>
          </p:cNvGrpSpPr>
          <p:nvPr/>
        </p:nvGrpSpPr>
        <p:grpSpPr>
          <a:xfrm>
            <a:off x="6174405" y="1729654"/>
            <a:ext cx="666670" cy="783692"/>
            <a:chOff x="1857356" y="1047746"/>
            <a:chExt cx="1796911" cy="2433149"/>
          </a:xfrm>
        </p:grpSpPr>
        <p:grpSp>
          <p:nvGrpSpPr>
            <p:cNvPr id="173" name="Groupe 49"/>
            <p:cNvGrpSpPr/>
            <p:nvPr/>
          </p:nvGrpSpPr>
          <p:grpSpPr>
            <a:xfrm>
              <a:off x="1857356" y="1047746"/>
              <a:ext cx="1796911" cy="2433149"/>
              <a:chOff x="3670076" y="1047746"/>
              <a:chExt cx="1796911" cy="2433149"/>
            </a:xfrm>
          </p:grpSpPr>
          <p:grpSp>
            <p:nvGrpSpPr>
              <p:cNvPr id="175" name="Groupe 15"/>
              <p:cNvGrpSpPr/>
              <p:nvPr/>
            </p:nvGrpSpPr>
            <p:grpSpPr>
              <a:xfrm>
                <a:off x="3670076" y="1047746"/>
                <a:ext cx="1109666" cy="1809750"/>
                <a:chOff x="442244" y="1041052"/>
                <a:chExt cx="1109666" cy="1809750"/>
              </a:xfrm>
            </p:grpSpPr>
            <p:pic>
              <p:nvPicPr>
                <p:cNvPr id="179" name="Picture 2"/>
                <p:cNvPicPr>
                  <a:picLocks noChangeAspect="1" noChangeArrowheads="1"/>
                </p:cNvPicPr>
                <p:nvPr/>
              </p:nvPicPr>
              <p:blipFill>
                <a:blip r:embed="rId22" cstate="print"/>
                <a:srcRect l="8984"/>
                <a:stretch>
                  <a:fillRect/>
                </a:stretch>
              </p:blipFill>
              <p:spPr bwMode="auto">
                <a:xfrm>
                  <a:off x="442244" y="1041052"/>
                  <a:ext cx="1109666" cy="180975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180" name="Image 179" descr="Sans titre-1.gif"/>
                <p:cNvPicPr>
                  <a:picLocks noChangeAspect="1"/>
                </p:cNvPicPr>
                <p:nvPr/>
              </p:nvPicPr>
              <p:blipFill>
                <a:blip r:embed="rId21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r="57458"/>
                <a:stretch>
                  <a:fillRect/>
                </a:stretch>
              </p:blipFill>
              <p:spPr>
                <a:xfrm rot="19367311">
                  <a:off x="1087228" y="1928802"/>
                  <a:ext cx="343271" cy="214314"/>
                </a:xfrm>
                <a:prstGeom prst="rect">
                  <a:avLst/>
                </a:prstGeom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p:spPr>
            </p:pic>
            <p:pic>
              <p:nvPicPr>
                <p:cNvPr id="181" name="Image 180" descr="Sans titre-1.gif"/>
                <p:cNvPicPr>
                  <a:picLocks noChangeAspect="1"/>
                </p:cNvPicPr>
                <p:nvPr/>
              </p:nvPicPr>
              <p:blipFill>
                <a:blip r:embed="rId21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r="57458"/>
                <a:stretch>
                  <a:fillRect/>
                </a:stretch>
              </p:blipFill>
              <p:spPr>
                <a:xfrm rot="19367311">
                  <a:off x="1057257" y="2330040"/>
                  <a:ext cx="343271" cy="214314"/>
                </a:xfrm>
                <a:prstGeom prst="rect">
                  <a:avLst/>
                </a:prstGeom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p:spPr>
            </p:pic>
            <p:pic>
              <p:nvPicPr>
                <p:cNvPr id="182" name="Image 181" descr="Sans titre-1.gif"/>
                <p:cNvPicPr>
                  <a:picLocks noChangeAspect="1"/>
                </p:cNvPicPr>
                <p:nvPr/>
              </p:nvPicPr>
              <p:blipFill>
                <a:blip r:embed="rId21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r="57458"/>
                <a:stretch>
                  <a:fillRect/>
                </a:stretch>
              </p:blipFill>
              <p:spPr>
                <a:xfrm rot="19367311">
                  <a:off x="1040411" y="2081202"/>
                  <a:ext cx="343271" cy="214314"/>
                </a:xfrm>
                <a:prstGeom prst="rect">
                  <a:avLst/>
                </a:prstGeom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p:spPr>
            </p:pic>
            <p:pic>
              <p:nvPicPr>
                <p:cNvPr id="183" name="Image 182" descr="Sans titre-1.gif"/>
                <p:cNvPicPr>
                  <a:picLocks noChangeAspect="1"/>
                </p:cNvPicPr>
                <p:nvPr/>
              </p:nvPicPr>
              <p:blipFill>
                <a:blip r:embed="rId21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r="57458"/>
                <a:stretch>
                  <a:fillRect/>
                </a:stretch>
              </p:blipFill>
              <p:spPr>
                <a:xfrm rot="19367311">
                  <a:off x="1101399" y="2204010"/>
                  <a:ext cx="343271" cy="214314"/>
                </a:xfrm>
                <a:prstGeom prst="rect">
                  <a:avLst/>
                </a:prstGeom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p:spPr>
            </p:pic>
            <p:pic>
              <p:nvPicPr>
                <p:cNvPr id="184" name="Image 183" descr="Sans titre-1.gif"/>
                <p:cNvPicPr>
                  <a:picLocks noChangeAspect="1"/>
                </p:cNvPicPr>
                <p:nvPr/>
              </p:nvPicPr>
              <p:blipFill>
                <a:blip r:embed="rId21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r="57458"/>
                <a:stretch>
                  <a:fillRect/>
                </a:stretch>
              </p:blipFill>
              <p:spPr>
                <a:xfrm rot="19367311">
                  <a:off x="1087751" y="2517058"/>
                  <a:ext cx="343271" cy="214314"/>
                </a:xfrm>
                <a:prstGeom prst="rect">
                  <a:avLst/>
                </a:prstGeom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p:spPr>
            </p:pic>
          </p:grpSp>
          <p:sp>
            <p:nvSpPr>
              <p:cNvPr id="176" name="ZoneTexte 175"/>
              <p:cNvSpPr txBox="1"/>
              <p:nvPr/>
            </p:nvSpPr>
            <p:spPr>
              <a:xfrm>
                <a:off x="3897720" y="2764225"/>
                <a:ext cx="1569267" cy="71667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fr-FR" sz="900" b="1" dirty="0">
                    <a:latin typeface="Arial" pitchFamily="34" charset="0"/>
                    <a:cs typeface="Arial" pitchFamily="34" charset="0"/>
                  </a:rPr>
                  <a:t>Pool B </a:t>
                </a:r>
              </a:p>
            </p:txBody>
          </p:sp>
          <p:sp>
            <p:nvSpPr>
              <p:cNvPr id="177" name="Organigramme : Connecteur 176"/>
              <p:cNvSpPr/>
              <p:nvPr/>
            </p:nvSpPr>
            <p:spPr>
              <a:xfrm>
                <a:off x="4384456" y="1714488"/>
                <a:ext cx="142876" cy="142876"/>
              </a:xfrm>
              <a:prstGeom prst="flowChartConnector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78" name="Organigramme : Connecteur 177"/>
              <p:cNvSpPr/>
              <p:nvPr/>
            </p:nvSpPr>
            <p:spPr>
              <a:xfrm>
                <a:off x="4786314" y="1285860"/>
                <a:ext cx="142876" cy="142876"/>
              </a:xfrm>
              <a:prstGeom prst="flowChartConnector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  <p:cxnSp>
          <p:nvCxnSpPr>
            <p:cNvPr id="174" name="Connecteur en arc 173"/>
            <p:cNvCxnSpPr/>
            <p:nvPr/>
          </p:nvCxnSpPr>
          <p:spPr>
            <a:xfrm>
              <a:off x="2483840" y="1802772"/>
              <a:ext cx="360000" cy="71438"/>
            </a:xfrm>
            <a:prstGeom prst="curvedConnector3">
              <a:avLst>
                <a:gd name="adj1" fmla="val 50000"/>
              </a:avLst>
            </a:prstGeom>
            <a:ln w="9525"/>
          </p:spPr>
          <p:style>
            <a:lnRef idx="2">
              <a:schemeClr val="accent5"/>
            </a:lnRef>
            <a:fillRef idx="0">
              <a:schemeClr val="accent5"/>
            </a:fillRef>
            <a:effectRef idx="1">
              <a:schemeClr val="accent5"/>
            </a:effectRef>
            <a:fontRef idx="minor">
              <a:schemeClr val="tx1"/>
            </a:fontRef>
          </p:style>
        </p:cxnSp>
      </p:grpSp>
      <p:grpSp>
        <p:nvGrpSpPr>
          <p:cNvPr id="185" name="Groupe 184"/>
          <p:cNvGrpSpPr>
            <a:grpSpLocks noChangeAspect="1"/>
          </p:cNvGrpSpPr>
          <p:nvPr/>
        </p:nvGrpSpPr>
        <p:grpSpPr>
          <a:xfrm>
            <a:off x="6667512" y="1729654"/>
            <a:ext cx="616408" cy="791651"/>
            <a:chOff x="3428992" y="1047746"/>
            <a:chExt cx="1676484" cy="2480109"/>
          </a:xfrm>
        </p:grpSpPr>
        <p:grpSp>
          <p:nvGrpSpPr>
            <p:cNvPr id="186" name="Groupe 50"/>
            <p:cNvGrpSpPr/>
            <p:nvPr/>
          </p:nvGrpSpPr>
          <p:grpSpPr>
            <a:xfrm>
              <a:off x="3428992" y="1047746"/>
              <a:ext cx="1676484" cy="2480109"/>
              <a:chOff x="6692767" y="1047746"/>
              <a:chExt cx="1676484" cy="2480109"/>
            </a:xfrm>
          </p:grpSpPr>
          <p:grpSp>
            <p:nvGrpSpPr>
              <p:cNvPr id="188" name="Groupe 147"/>
              <p:cNvGrpSpPr/>
              <p:nvPr/>
            </p:nvGrpSpPr>
            <p:grpSpPr>
              <a:xfrm>
                <a:off x="6692767" y="1047746"/>
                <a:ext cx="1109666" cy="1809750"/>
                <a:chOff x="442244" y="1041052"/>
                <a:chExt cx="1109666" cy="1809750"/>
              </a:xfrm>
            </p:grpSpPr>
            <p:pic>
              <p:nvPicPr>
                <p:cNvPr id="192" name="Picture 2"/>
                <p:cNvPicPr>
                  <a:picLocks noChangeAspect="1" noChangeArrowheads="1"/>
                </p:cNvPicPr>
                <p:nvPr/>
              </p:nvPicPr>
              <p:blipFill>
                <a:blip r:embed="rId23" cstate="print"/>
                <a:srcRect l="8984"/>
                <a:stretch>
                  <a:fillRect/>
                </a:stretch>
              </p:blipFill>
              <p:spPr bwMode="auto">
                <a:xfrm>
                  <a:off x="442244" y="1041052"/>
                  <a:ext cx="1109666" cy="180975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193" name="Image 192" descr="Sans titre-1.gif"/>
                <p:cNvPicPr>
                  <a:picLocks noChangeAspect="1"/>
                </p:cNvPicPr>
                <p:nvPr/>
              </p:nvPicPr>
              <p:blipFill>
                <a:blip r:embed="rId21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r="57458"/>
                <a:stretch>
                  <a:fillRect/>
                </a:stretch>
              </p:blipFill>
              <p:spPr>
                <a:xfrm rot="19367311">
                  <a:off x="1087228" y="1928802"/>
                  <a:ext cx="343271" cy="214314"/>
                </a:xfrm>
                <a:prstGeom prst="rect">
                  <a:avLst/>
                </a:prstGeom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p:spPr>
            </p:pic>
            <p:pic>
              <p:nvPicPr>
                <p:cNvPr id="194" name="Image 193" descr="Sans titre-1.gif"/>
                <p:cNvPicPr>
                  <a:picLocks noChangeAspect="1"/>
                </p:cNvPicPr>
                <p:nvPr/>
              </p:nvPicPr>
              <p:blipFill>
                <a:blip r:embed="rId21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r="57458"/>
                <a:stretch>
                  <a:fillRect/>
                </a:stretch>
              </p:blipFill>
              <p:spPr>
                <a:xfrm rot="19367311">
                  <a:off x="1057257" y="2330040"/>
                  <a:ext cx="343271" cy="214314"/>
                </a:xfrm>
                <a:prstGeom prst="rect">
                  <a:avLst/>
                </a:prstGeom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p:spPr>
            </p:pic>
            <p:pic>
              <p:nvPicPr>
                <p:cNvPr id="195" name="Image 194" descr="Sans titre-1.gif"/>
                <p:cNvPicPr>
                  <a:picLocks noChangeAspect="1"/>
                </p:cNvPicPr>
                <p:nvPr/>
              </p:nvPicPr>
              <p:blipFill>
                <a:blip r:embed="rId21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r="57458"/>
                <a:stretch>
                  <a:fillRect/>
                </a:stretch>
              </p:blipFill>
              <p:spPr>
                <a:xfrm rot="19367311">
                  <a:off x="1040411" y="2081202"/>
                  <a:ext cx="343271" cy="214314"/>
                </a:xfrm>
                <a:prstGeom prst="rect">
                  <a:avLst/>
                </a:prstGeom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p:spPr>
            </p:pic>
            <p:pic>
              <p:nvPicPr>
                <p:cNvPr id="196" name="Image 195" descr="Sans titre-1.gif"/>
                <p:cNvPicPr>
                  <a:picLocks noChangeAspect="1"/>
                </p:cNvPicPr>
                <p:nvPr/>
              </p:nvPicPr>
              <p:blipFill>
                <a:blip r:embed="rId21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r="57458"/>
                <a:stretch>
                  <a:fillRect/>
                </a:stretch>
              </p:blipFill>
              <p:spPr>
                <a:xfrm rot="19367311">
                  <a:off x="1101399" y="2204010"/>
                  <a:ext cx="343271" cy="214314"/>
                </a:xfrm>
                <a:prstGeom prst="rect">
                  <a:avLst/>
                </a:prstGeom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p:spPr>
            </p:pic>
            <p:pic>
              <p:nvPicPr>
                <p:cNvPr id="197" name="Image 196" descr="Sans titre-1.gif"/>
                <p:cNvPicPr>
                  <a:picLocks noChangeAspect="1"/>
                </p:cNvPicPr>
                <p:nvPr/>
              </p:nvPicPr>
              <p:blipFill>
                <a:blip r:embed="rId21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r="57458"/>
                <a:stretch>
                  <a:fillRect/>
                </a:stretch>
              </p:blipFill>
              <p:spPr>
                <a:xfrm rot="19367311">
                  <a:off x="1087751" y="2517058"/>
                  <a:ext cx="343271" cy="214314"/>
                </a:xfrm>
                <a:prstGeom prst="rect">
                  <a:avLst/>
                </a:prstGeom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p:spPr>
            </p:pic>
          </p:grpSp>
          <p:sp>
            <p:nvSpPr>
              <p:cNvPr id="189" name="ZoneTexte 188"/>
              <p:cNvSpPr txBox="1"/>
              <p:nvPr/>
            </p:nvSpPr>
            <p:spPr>
              <a:xfrm>
                <a:off x="6872973" y="2804697"/>
                <a:ext cx="1496278" cy="72315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fr-FR" sz="900" b="1" dirty="0">
                    <a:latin typeface="Arial" pitchFamily="34" charset="0"/>
                    <a:cs typeface="Arial" pitchFamily="34" charset="0"/>
                  </a:rPr>
                  <a:t>Pool C</a:t>
                </a:r>
              </a:p>
            </p:txBody>
          </p:sp>
          <p:sp>
            <p:nvSpPr>
              <p:cNvPr id="190" name="Organigramme : Connecteur 189"/>
              <p:cNvSpPr/>
              <p:nvPr/>
            </p:nvSpPr>
            <p:spPr>
              <a:xfrm>
                <a:off x="7500958" y="1714488"/>
                <a:ext cx="142876" cy="142876"/>
              </a:xfrm>
              <a:prstGeom prst="flowChartConnector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91" name="Organigramme : Connecteur 190"/>
              <p:cNvSpPr/>
              <p:nvPr/>
            </p:nvSpPr>
            <p:spPr>
              <a:xfrm>
                <a:off x="7335709" y="1857364"/>
                <a:ext cx="142876" cy="142876"/>
              </a:xfrm>
              <a:prstGeom prst="flowChartConnector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  <p:cxnSp>
          <p:nvCxnSpPr>
            <p:cNvPr id="187" name="Connecteur en arc 186"/>
            <p:cNvCxnSpPr/>
            <p:nvPr/>
          </p:nvCxnSpPr>
          <p:spPr>
            <a:xfrm>
              <a:off x="4058286" y="1785926"/>
              <a:ext cx="360000" cy="71438"/>
            </a:xfrm>
            <a:prstGeom prst="curvedConnector3">
              <a:avLst>
                <a:gd name="adj1" fmla="val 50000"/>
              </a:avLst>
            </a:prstGeom>
            <a:ln w="9525"/>
          </p:spPr>
          <p:style>
            <a:lnRef idx="2">
              <a:schemeClr val="accent5"/>
            </a:lnRef>
            <a:fillRef idx="0">
              <a:schemeClr val="accent5"/>
            </a:fillRef>
            <a:effectRef idx="1">
              <a:schemeClr val="accent5"/>
            </a:effectRef>
            <a:fontRef idx="minor">
              <a:schemeClr val="tx1"/>
            </a:fontRef>
          </p:style>
        </p:cxnSp>
      </p:grpSp>
      <p:sp>
        <p:nvSpPr>
          <p:cNvPr id="200" name="ZoneTexte 199"/>
          <p:cNvSpPr txBox="1"/>
          <p:nvPr/>
        </p:nvSpPr>
        <p:spPr>
          <a:xfrm>
            <a:off x="4001701" y="5075954"/>
            <a:ext cx="4500594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285750" indent="-285750" algn="ctr"/>
            <a:r>
              <a:rPr lang="en-US" sz="1000" dirty="0">
                <a:latin typeface="Arial" pitchFamily="34" charset="0"/>
                <a:cs typeface="Arial" pitchFamily="34" charset="0"/>
              </a:rPr>
              <a:t>Sequencing </a:t>
            </a:r>
            <a:r>
              <a:rPr lang="fr-FR" sz="1000" dirty="0" err="1">
                <a:latin typeface="Arial" pitchFamily="34" charset="0"/>
                <a:cs typeface="Arial" pitchFamily="34" charset="0"/>
              </a:rPr>
              <a:t>using</a:t>
            </a:r>
            <a:r>
              <a:rPr lang="fr-FR" sz="1000" dirty="0">
                <a:latin typeface="Arial" pitchFamily="34" charset="0"/>
                <a:cs typeface="Arial" pitchFamily="34" charset="0"/>
              </a:rPr>
              <a:t>  </a:t>
            </a:r>
            <a:r>
              <a:rPr lang="fr-FR" sz="1000" dirty="0" err="1">
                <a:latin typeface="Arial" pitchFamily="34" charset="0"/>
                <a:cs typeface="Arial" pitchFamily="34" charset="0"/>
              </a:rPr>
              <a:t>MiSeq</a:t>
            </a:r>
            <a:r>
              <a:rPr lang="fr-FR" sz="1000" dirty="0">
                <a:latin typeface="Arial" pitchFamily="34" charset="0"/>
                <a:cs typeface="Arial" pitchFamily="34" charset="0"/>
              </a:rPr>
              <a:t> </a:t>
            </a:r>
          </a:p>
          <a:p>
            <a:pPr marL="285750" indent="-285750" algn="ctr"/>
            <a:r>
              <a:rPr lang="fr-FR" sz="1000" dirty="0" err="1">
                <a:latin typeface="Arial" pitchFamily="34" charset="0"/>
                <a:cs typeface="Arial" pitchFamily="34" charset="0"/>
              </a:rPr>
              <a:t>Technology</a:t>
            </a:r>
            <a:r>
              <a:rPr lang="en-US" sz="1000" dirty="0">
                <a:latin typeface="Arial" pitchFamily="34" charset="0"/>
                <a:cs typeface="Arial" pitchFamily="34" charset="0"/>
              </a:rPr>
              <a:t> </a:t>
            </a:r>
            <a:endParaRPr lang="fr-FR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02" name="ZoneTexte 201"/>
          <p:cNvSpPr txBox="1"/>
          <p:nvPr/>
        </p:nvSpPr>
        <p:spPr>
          <a:xfrm>
            <a:off x="3150431" y="5093340"/>
            <a:ext cx="2286016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285750" indent="-285750" algn="ctr"/>
            <a:r>
              <a:rPr lang="en-US" sz="1000" dirty="0">
                <a:latin typeface="Arial" pitchFamily="34" charset="0"/>
                <a:cs typeface="Arial" pitchFamily="34" charset="0"/>
              </a:rPr>
              <a:t> DNA and RNA </a:t>
            </a:r>
          </a:p>
          <a:p>
            <a:pPr marL="285750" indent="-285750" algn="ctr"/>
            <a:r>
              <a:rPr lang="en-US" sz="1000" dirty="0">
                <a:latin typeface="Arial" pitchFamily="34" charset="0"/>
                <a:cs typeface="Arial" pitchFamily="34" charset="0"/>
              </a:rPr>
              <a:t>purification </a:t>
            </a:r>
            <a:endParaRPr lang="fr-FR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04" name="ZoneTexte 203"/>
          <p:cNvSpPr txBox="1"/>
          <p:nvPr/>
        </p:nvSpPr>
        <p:spPr>
          <a:xfrm>
            <a:off x="452407" y="5643578"/>
            <a:ext cx="102870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/>
            <a:r>
              <a:rPr lang="fr-FR" sz="1400" b="1" dirty="0" err="1">
                <a:latin typeface="Arial" pitchFamily="34" charset="0"/>
                <a:cs typeface="Arial" pitchFamily="34" charset="0"/>
              </a:rPr>
              <a:t>Trimming</a:t>
            </a:r>
            <a:endParaRPr lang="fr-FR" sz="1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05" name="ZoneTexte 204"/>
          <p:cNvSpPr txBox="1"/>
          <p:nvPr/>
        </p:nvSpPr>
        <p:spPr>
          <a:xfrm>
            <a:off x="1266796" y="6187771"/>
            <a:ext cx="113864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/>
            <a:r>
              <a:rPr lang="fr-FR" sz="1400" b="1" dirty="0">
                <a:latin typeface="Arial" pitchFamily="34" charset="0"/>
                <a:cs typeface="Arial" pitchFamily="34" charset="0"/>
              </a:rPr>
              <a:t>  Blast x</a:t>
            </a:r>
          </a:p>
        </p:txBody>
      </p:sp>
      <p:sp>
        <p:nvSpPr>
          <p:cNvPr id="207" name="ZoneTexte 206"/>
          <p:cNvSpPr txBox="1"/>
          <p:nvPr/>
        </p:nvSpPr>
        <p:spPr>
          <a:xfrm>
            <a:off x="3041086" y="5687705"/>
            <a:ext cx="139187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/>
            <a:r>
              <a:rPr lang="fr-FR" sz="1400" b="1" dirty="0">
                <a:latin typeface="Arial" pitchFamily="34" charset="0"/>
                <a:cs typeface="Arial" pitchFamily="34" charset="0"/>
              </a:rPr>
              <a:t>  Contigs</a:t>
            </a:r>
            <a:endParaRPr lang="fr-FR" sz="1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09" name="ZoneTexte 208"/>
          <p:cNvSpPr txBox="1"/>
          <p:nvPr/>
        </p:nvSpPr>
        <p:spPr>
          <a:xfrm>
            <a:off x="3990877" y="6193844"/>
            <a:ext cx="117643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/>
            <a:r>
              <a:rPr lang="fr-FR" sz="1400" b="1" dirty="0">
                <a:latin typeface="Arial" pitchFamily="34" charset="0"/>
                <a:cs typeface="Arial" pitchFamily="34" charset="0"/>
              </a:rPr>
              <a:t>  Blast x</a:t>
            </a:r>
          </a:p>
        </p:txBody>
      </p:sp>
      <p:sp>
        <p:nvSpPr>
          <p:cNvPr id="211" name="ZoneTexte 210"/>
          <p:cNvSpPr txBox="1"/>
          <p:nvPr/>
        </p:nvSpPr>
        <p:spPr>
          <a:xfrm>
            <a:off x="5744899" y="5648688"/>
            <a:ext cx="176176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/>
            <a:r>
              <a:rPr lang="fr-FR" sz="1400" b="1" dirty="0" err="1">
                <a:latin typeface="Arial" pitchFamily="34" charset="0"/>
                <a:cs typeface="Arial" pitchFamily="34" charset="0"/>
              </a:rPr>
              <a:t>ORFs</a:t>
            </a:r>
            <a:endParaRPr lang="fr-FR" sz="1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12" name="ZoneTexte 211"/>
          <p:cNvSpPr txBox="1"/>
          <p:nvPr/>
        </p:nvSpPr>
        <p:spPr>
          <a:xfrm>
            <a:off x="8025931" y="1693222"/>
            <a:ext cx="69602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1000" dirty="0" err="1">
                <a:latin typeface="Arial" pitchFamily="34" charset="0"/>
                <a:cs typeface="Arial" pitchFamily="34" charset="0"/>
              </a:rPr>
              <a:t>Crushing</a:t>
            </a:r>
            <a:endParaRPr lang="fr-FR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13" name="Flèche en arc 212"/>
          <p:cNvSpPr/>
          <p:nvPr/>
        </p:nvSpPr>
        <p:spPr>
          <a:xfrm rot="5400000" flipV="1">
            <a:off x="947770" y="5720979"/>
            <a:ext cx="504119" cy="723323"/>
          </a:xfrm>
          <a:prstGeom prst="circularArrow">
            <a:avLst>
              <a:gd name="adj1" fmla="val 12500"/>
              <a:gd name="adj2" fmla="val 1142319"/>
              <a:gd name="adj3" fmla="val 20457681"/>
              <a:gd name="adj4" fmla="val 15388426"/>
              <a:gd name="adj5" fmla="val 12500"/>
            </a:avLst>
          </a:prstGeom>
          <a:solidFill>
            <a:schemeClr val="tx1"/>
          </a:solidFill>
          <a:ln>
            <a:noFill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214" name="Flèche en arc 213"/>
          <p:cNvSpPr/>
          <p:nvPr/>
        </p:nvSpPr>
        <p:spPr>
          <a:xfrm rot="5400000" flipV="1">
            <a:off x="3650754" y="5748870"/>
            <a:ext cx="504119" cy="723323"/>
          </a:xfrm>
          <a:prstGeom prst="circularArrow">
            <a:avLst>
              <a:gd name="adj1" fmla="val 12500"/>
              <a:gd name="adj2" fmla="val 1142319"/>
              <a:gd name="adj3" fmla="val 20457681"/>
              <a:gd name="adj4" fmla="val 15388426"/>
              <a:gd name="adj5" fmla="val 12500"/>
            </a:avLst>
          </a:prstGeom>
          <a:solidFill>
            <a:schemeClr val="tx1"/>
          </a:solidFill>
          <a:ln>
            <a:noFill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215" name="ZoneTexte 214"/>
          <p:cNvSpPr txBox="1"/>
          <p:nvPr/>
        </p:nvSpPr>
        <p:spPr>
          <a:xfrm>
            <a:off x="6666119" y="6194363"/>
            <a:ext cx="121583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/>
            <a:r>
              <a:rPr lang="fr-FR" sz="1400" b="1" dirty="0">
                <a:latin typeface="Arial" pitchFamily="34" charset="0"/>
                <a:cs typeface="Arial" pitchFamily="34" charset="0"/>
              </a:rPr>
              <a:t>  Blast p</a:t>
            </a:r>
          </a:p>
        </p:txBody>
      </p:sp>
      <p:sp>
        <p:nvSpPr>
          <p:cNvPr id="216" name="Flèche en arc 215"/>
          <p:cNvSpPr/>
          <p:nvPr/>
        </p:nvSpPr>
        <p:spPr>
          <a:xfrm rot="5400000" flipV="1">
            <a:off x="6325996" y="5760022"/>
            <a:ext cx="504119" cy="723323"/>
          </a:xfrm>
          <a:prstGeom prst="circularArrow">
            <a:avLst>
              <a:gd name="adj1" fmla="val 12500"/>
              <a:gd name="adj2" fmla="val 1142319"/>
              <a:gd name="adj3" fmla="val 20457681"/>
              <a:gd name="adj4" fmla="val 15388426"/>
              <a:gd name="adj5" fmla="val 12500"/>
            </a:avLst>
          </a:prstGeom>
          <a:solidFill>
            <a:schemeClr val="tx1"/>
          </a:solidFill>
          <a:ln>
            <a:noFill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40" name="Flèche vers le bas 39"/>
          <p:cNvSpPr/>
          <p:nvPr/>
        </p:nvSpPr>
        <p:spPr>
          <a:xfrm rot="16200000">
            <a:off x="5541655" y="1840213"/>
            <a:ext cx="129947" cy="450000"/>
          </a:xfrm>
          <a:prstGeom prst="downArrow">
            <a:avLst/>
          </a:prstGeom>
          <a:solidFill>
            <a:schemeClr val="tx1"/>
          </a:solidFill>
          <a:ln>
            <a:noFill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9" name="Flèche vers le bas 218"/>
          <p:cNvSpPr/>
          <p:nvPr/>
        </p:nvSpPr>
        <p:spPr>
          <a:xfrm rot="16200000">
            <a:off x="7399043" y="1840214"/>
            <a:ext cx="129947" cy="450000"/>
          </a:xfrm>
          <a:prstGeom prst="downArrow">
            <a:avLst/>
          </a:prstGeom>
          <a:solidFill>
            <a:schemeClr val="tx1"/>
          </a:solidFill>
          <a:ln>
            <a:noFill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0" name="Flèche vers le bas 219"/>
          <p:cNvSpPr/>
          <p:nvPr/>
        </p:nvSpPr>
        <p:spPr>
          <a:xfrm rot="16200000">
            <a:off x="469017" y="3711070"/>
            <a:ext cx="129947" cy="448920"/>
          </a:xfrm>
          <a:prstGeom prst="downArrow">
            <a:avLst/>
          </a:prstGeom>
          <a:solidFill>
            <a:schemeClr val="tx1"/>
          </a:solidFill>
          <a:ln>
            <a:noFill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1" name="Flèche vers le bas 220"/>
          <p:cNvSpPr/>
          <p:nvPr/>
        </p:nvSpPr>
        <p:spPr>
          <a:xfrm rot="16200000">
            <a:off x="4449252" y="3782508"/>
            <a:ext cx="129947" cy="448920"/>
          </a:xfrm>
          <a:prstGeom prst="downArrow">
            <a:avLst/>
          </a:prstGeom>
          <a:solidFill>
            <a:schemeClr val="tx1"/>
          </a:solidFill>
          <a:ln>
            <a:noFill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2" name="Flèche vers le bas 221"/>
          <p:cNvSpPr/>
          <p:nvPr/>
        </p:nvSpPr>
        <p:spPr>
          <a:xfrm rot="16200000">
            <a:off x="6092326" y="3769580"/>
            <a:ext cx="129947" cy="448920"/>
          </a:xfrm>
          <a:prstGeom prst="downArrow">
            <a:avLst/>
          </a:prstGeom>
          <a:solidFill>
            <a:schemeClr val="tx1"/>
          </a:solidFill>
          <a:ln>
            <a:noFill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3" name="Flèche vers le bas 222"/>
          <p:cNvSpPr/>
          <p:nvPr/>
        </p:nvSpPr>
        <p:spPr>
          <a:xfrm rot="16200000">
            <a:off x="7806838" y="3769580"/>
            <a:ext cx="129947" cy="448920"/>
          </a:xfrm>
          <a:prstGeom prst="downArrow">
            <a:avLst/>
          </a:prstGeom>
          <a:solidFill>
            <a:schemeClr val="tx1"/>
          </a:solidFill>
          <a:ln>
            <a:noFill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4" name="Flèche vers le bas 223"/>
          <p:cNvSpPr/>
          <p:nvPr/>
        </p:nvSpPr>
        <p:spPr>
          <a:xfrm rot="16200000">
            <a:off x="2806178" y="3783648"/>
            <a:ext cx="129947" cy="448920"/>
          </a:xfrm>
          <a:prstGeom prst="downArrow">
            <a:avLst/>
          </a:prstGeom>
          <a:solidFill>
            <a:schemeClr val="tx1"/>
          </a:solidFill>
          <a:ln>
            <a:noFill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5" name="Flèche vers le bas 224"/>
          <p:cNvSpPr/>
          <p:nvPr/>
        </p:nvSpPr>
        <p:spPr>
          <a:xfrm rot="16200000">
            <a:off x="3327825" y="5069977"/>
            <a:ext cx="129947" cy="448920"/>
          </a:xfrm>
          <a:prstGeom prst="downArrow">
            <a:avLst/>
          </a:prstGeom>
          <a:solidFill>
            <a:schemeClr val="tx1"/>
          </a:solidFill>
          <a:ln>
            <a:noFill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6" name="Flèche vers le bas 225"/>
          <p:cNvSpPr/>
          <p:nvPr/>
        </p:nvSpPr>
        <p:spPr>
          <a:xfrm rot="16200000">
            <a:off x="5092194" y="5082905"/>
            <a:ext cx="129947" cy="448920"/>
          </a:xfrm>
          <a:prstGeom prst="downArrow">
            <a:avLst/>
          </a:prstGeom>
          <a:solidFill>
            <a:schemeClr val="tx1"/>
          </a:solidFill>
          <a:ln>
            <a:noFill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7" name="Flèche vers le bas 226"/>
          <p:cNvSpPr/>
          <p:nvPr/>
        </p:nvSpPr>
        <p:spPr>
          <a:xfrm rot="16200000">
            <a:off x="7348331" y="5069977"/>
            <a:ext cx="129947" cy="448920"/>
          </a:xfrm>
          <a:prstGeom prst="downArrow">
            <a:avLst/>
          </a:prstGeom>
          <a:solidFill>
            <a:schemeClr val="tx1"/>
          </a:solidFill>
          <a:ln>
            <a:noFill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8" name="Flèche vers le bas 227"/>
          <p:cNvSpPr/>
          <p:nvPr/>
        </p:nvSpPr>
        <p:spPr>
          <a:xfrm rot="16200000">
            <a:off x="2283538" y="5599656"/>
            <a:ext cx="129947" cy="448920"/>
          </a:xfrm>
          <a:prstGeom prst="downArrow">
            <a:avLst/>
          </a:prstGeom>
          <a:solidFill>
            <a:schemeClr val="tx1"/>
          </a:solidFill>
          <a:ln>
            <a:noFill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9" name="Flèche vers le bas 228"/>
          <p:cNvSpPr/>
          <p:nvPr/>
        </p:nvSpPr>
        <p:spPr>
          <a:xfrm rot="16200000">
            <a:off x="4825114" y="5599657"/>
            <a:ext cx="129947" cy="448920"/>
          </a:xfrm>
          <a:prstGeom prst="downArrow">
            <a:avLst/>
          </a:prstGeom>
          <a:solidFill>
            <a:schemeClr val="tx1"/>
          </a:solidFill>
          <a:ln>
            <a:noFill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70" name="Flèche vers le bas 269"/>
          <p:cNvSpPr/>
          <p:nvPr/>
        </p:nvSpPr>
        <p:spPr>
          <a:xfrm rot="16200000">
            <a:off x="7806838" y="411994"/>
            <a:ext cx="129947" cy="448920"/>
          </a:xfrm>
          <a:prstGeom prst="downArrow">
            <a:avLst/>
          </a:prstGeom>
          <a:solidFill>
            <a:schemeClr val="tx1"/>
          </a:solidFill>
          <a:ln>
            <a:noFill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8" name="Rectangle 197"/>
          <p:cNvSpPr/>
          <p:nvPr/>
        </p:nvSpPr>
        <p:spPr>
          <a:xfrm>
            <a:off x="2272801" y="6629434"/>
            <a:ext cx="5589992" cy="2923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300" b="1" dirty="0">
                <a:latin typeface="Arial" pitchFamily="34" charset="0"/>
                <a:cs typeface="Arial" pitchFamily="34" charset="0"/>
              </a:rPr>
              <a:t>Supplementary file 1.</a:t>
            </a:r>
            <a:r>
              <a:rPr lang="en-US" sz="1300" dirty="0">
                <a:latin typeface="Arial" pitchFamily="34" charset="0"/>
                <a:cs typeface="Arial" pitchFamily="34" charset="0"/>
              </a:rPr>
              <a:t> Schematic of the workflow for mosquito handling.</a:t>
            </a:r>
            <a:endParaRPr lang="fr-FR" sz="1300" dirty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17" name="Groupe 216"/>
          <p:cNvGrpSpPr/>
          <p:nvPr/>
        </p:nvGrpSpPr>
        <p:grpSpPr>
          <a:xfrm>
            <a:off x="4666454" y="3424195"/>
            <a:ext cx="756793" cy="1406675"/>
            <a:chOff x="4666454" y="3424195"/>
            <a:chExt cx="756793" cy="1406675"/>
          </a:xfrm>
        </p:grpSpPr>
        <p:grpSp>
          <p:nvGrpSpPr>
            <p:cNvPr id="230" name="Groupe 229"/>
            <p:cNvGrpSpPr>
              <a:grpSpLocks noChangeAspect="1"/>
            </p:cNvGrpSpPr>
            <p:nvPr/>
          </p:nvGrpSpPr>
          <p:grpSpPr>
            <a:xfrm>
              <a:off x="4666454" y="3424195"/>
              <a:ext cx="756793" cy="1406675"/>
              <a:chOff x="3124322" y="2974427"/>
              <a:chExt cx="1131760" cy="2199771"/>
            </a:xfrm>
          </p:grpSpPr>
          <p:grpSp>
            <p:nvGrpSpPr>
              <p:cNvPr id="231" name="Groupe 87"/>
              <p:cNvGrpSpPr/>
              <p:nvPr/>
            </p:nvGrpSpPr>
            <p:grpSpPr>
              <a:xfrm>
                <a:off x="3124322" y="2974427"/>
                <a:ext cx="1131760" cy="2199771"/>
                <a:chOff x="3124322" y="2974427"/>
                <a:chExt cx="1131760" cy="2199771"/>
              </a:xfrm>
            </p:grpSpPr>
            <p:sp>
              <p:nvSpPr>
                <p:cNvPr id="235" name="Arc 234"/>
                <p:cNvSpPr/>
                <p:nvPr/>
              </p:nvSpPr>
              <p:spPr>
                <a:xfrm rot="19504946">
                  <a:off x="3125508" y="3690714"/>
                  <a:ext cx="1116000" cy="828000"/>
                </a:xfrm>
                <a:prstGeom prst="arc">
                  <a:avLst>
                    <a:gd name="adj1" fmla="val 16200000"/>
                    <a:gd name="adj2" fmla="val 136120"/>
                  </a:avLst>
                </a:prstGeom>
                <a:noFill/>
                <a:ln w="57150"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236" name="Ellipse 235"/>
                <p:cNvSpPr/>
                <p:nvPr/>
              </p:nvSpPr>
              <p:spPr>
                <a:xfrm>
                  <a:off x="3469936" y="3296574"/>
                  <a:ext cx="667575" cy="214314"/>
                </a:xfrm>
                <a:prstGeom prst="ellipse">
                  <a:avLst/>
                </a:prstGeom>
                <a:noFill/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237" name="Arc 236"/>
                <p:cNvSpPr/>
                <p:nvPr/>
              </p:nvSpPr>
              <p:spPr>
                <a:xfrm rot="19504946">
                  <a:off x="3140082" y="3342616"/>
                  <a:ext cx="1116000" cy="828000"/>
                </a:xfrm>
                <a:prstGeom prst="arc">
                  <a:avLst>
                    <a:gd name="adj1" fmla="val 16200000"/>
                    <a:gd name="adj2" fmla="val 136120"/>
                  </a:avLst>
                </a:prstGeom>
                <a:noFill/>
                <a:ln w="57150"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238" name="Ellipse 237"/>
                <p:cNvSpPr/>
                <p:nvPr/>
              </p:nvSpPr>
              <p:spPr>
                <a:xfrm>
                  <a:off x="3470538" y="4839238"/>
                  <a:ext cx="667576" cy="214314"/>
                </a:xfrm>
                <a:prstGeom prst="ellipse">
                  <a:avLst/>
                </a:prstGeom>
                <a:noFill/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grpSp>
              <p:nvGrpSpPr>
                <p:cNvPr id="239" name="Groupe 78"/>
                <p:cNvGrpSpPr/>
                <p:nvPr/>
              </p:nvGrpSpPr>
              <p:grpSpPr>
                <a:xfrm>
                  <a:off x="3462058" y="2974427"/>
                  <a:ext cx="684445" cy="1990608"/>
                  <a:chOff x="3462058" y="2974427"/>
                  <a:chExt cx="684445" cy="1990608"/>
                </a:xfrm>
              </p:grpSpPr>
              <p:sp>
                <p:nvSpPr>
                  <p:cNvPr id="242" name="Ellipse 241"/>
                  <p:cNvSpPr/>
                  <p:nvPr/>
                </p:nvSpPr>
                <p:spPr>
                  <a:xfrm>
                    <a:off x="3478927" y="3643313"/>
                    <a:ext cx="667576" cy="214314"/>
                  </a:xfrm>
                  <a:prstGeom prst="ellipse">
                    <a:avLst/>
                  </a:prstGeom>
                  <a:noFill/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grpSp>
                <p:nvGrpSpPr>
                  <p:cNvPr id="243" name="Groupe 75"/>
                  <p:cNvGrpSpPr/>
                  <p:nvPr/>
                </p:nvGrpSpPr>
                <p:grpSpPr>
                  <a:xfrm>
                    <a:off x="3469797" y="2974427"/>
                    <a:ext cx="668194" cy="1990608"/>
                    <a:chOff x="3928264" y="3500438"/>
                    <a:chExt cx="858050" cy="1990608"/>
                  </a:xfrm>
                </p:grpSpPr>
                <p:sp>
                  <p:nvSpPr>
                    <p:cNvPr id="245" name="Ellipse 244"/>
                    <p:cNvSpPr/>
                    <p:nvPr/>
                  </p:nvSpPr>
                  <p:spPr>
                    <a:xfrm>
                      <a:off x="3929058" y="3500438"/>
                      <a:ext cx="857256" cy="214314"/>
                    </a:xfrm>
                    <a:prstGeom prst="ellips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fr-FR"/>
                    </a:p>
                  </p:txBody>
                </p:sp>
                <p:cxnSp>
                  <p:nvCxnSpPr>
                    <p:cNvPr id="247" name="Connecteur droit 246"/>
                    <p:cNvCxnSpPr/>
                    <p:nvPr/>
                  </p:nvCxnSpPr>
                  <p:spPr>
                    <a:xfrm rot="5400000">
                      <a:off x="3856826" y="4543918"/>
                      <a:ext cx="1857388" cy="1588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46" name="Connecteur droit 245"/>
                    <p:cNvCxnSpPr/>
                    <p:nvPr/>
                  </p:nvCxnSpPr>
                  <p:spPr>
                    <a:xfrm rot="5400000">
                      <a:off x="3000364" y="4561558"/>
                      <a:ext cx="1857388" cy="1588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sp>
                <p:nvSpPr>
                  <p:cNvPr id="244" name="Ellipse 243"/>
                  <p:cNvSpPr/>
                  <p:nvPr/>
                </p:nvSpPr>
                <p:spPr>
                  <a:xfrm>
                    <a:off x="3462058" y="4343903"/>
                    <a:ext cx="667576" cy="214314"/>
                  </a:xfrm>
                  <a:prstGeom prst="ellipse">
                    <a:avLst/>
                  </a:prstGeom>
                  <a:noFill/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</p:grpSp>
            <p:sp>
              <p:nvSpPr>
                <p:cNvPr id="241" name="Arc 240"/>
                <p:cNvSpPr/>
                <p:nvPr/>
              </p:nvSpPr>
              <p:spPr>
                <a:xfrm rot="19504946">
                  <a:off x="3136884" y="3687516"/>
                  <a:ext cx="1116000" cy="828000"/>
                </a:xfrm>
                <a:prstGeom prst="arc">
                  <a:avLst>
                    <a:gd name="adj1" fmla="val 16200000"/>
                    <a:gd name="adj2" fmla="val 136120"/>
                  </a:avLst>
                </a:prstGeom>
                <a:noFill/>
                <a:ln w="57150"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240" name="Arc 239"/>
                <p:cNvSpPr/>
                <p:nvPr/>
              </p:nvSpPr>
              <p:spPr>
                <a:xfrm rot="19504946">
                  <a:off x="3124322" y="4386038"/>
                  <a:ext cx="1076737" cy="788160"/>
                </a:xfrm>
                <a:prstGeom prst="arc">
                  <a:avLst>
                    <a:gd name="adj1" fmla="val 16200000"/>
                    <a:gd name="adj2" fmla="val 136120"/>
                  </a:avLst>
                </a:prstGeom>
                <a:noFill/>
                <a:ln w="57150"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</p:grpSp>
          <p:sp>
            <p:nvSpPr>
              <p:cNvPr id="232" name="ZoneTexte 231"/>
              <p:cNvSpPr txBox="1"/>
              <p:nvPr/>
            </p:nvSpPr>
            <p:spPr>
              <a:xfrm>
                <a:off x="3551546" y="4566048"/>
                <a:ext cx="621366" cy="3609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fr-FR" sz="900" b="1" dirty="0">
                    <a:latin typeface="Arial" pitchFamily="34" charset="0"/>
                    <a:cs typeface="Arial" pitchFamily="34" charset="0"/>
                  </a:rPr>
                  <a:t>66%</a:t>
                </a:r>
              </a:p>
            </p:txBody>
          </p:sp>
          <p:sp>
            <p:nvSpPr>
              <p:cNvPr id="233" name="ZoneTexte 232"/>
              <p:cNvSpPr txBox="1"/>
              <p:nvPr/>
            </p:nvSpPr>
            <p:spPr>
              <a:xfrm>
                <a:off x="3524165" y="4030811"/>
                <a:ext cx="621366" cy="3609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900" b="1" dirty="0">
                    <a:latin typeface="Arial" pitchFamily="34" charset="0"/>
                    <a:cs typeface="Arial" pitchFamily="34" charset="0"/>
                  </a:rPr>
                  <a:t>30%</a:t>
                </a:r>
                <a:endParaRPr lang="fr-FR" sz="900" b="1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34" name="ZoneTexte 233"/>
              <p:cNvSpPr txBox="1"/>
              <p:nvPr/>
            </p:nvSpPr>
            <p:spPr>
              <a:xfrm>
                <a:off x="3363135" y="3491716"/>
                <a:ext cx="870678" cy="3609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900" b="1" dirty="0">
                    <a:latin typeface="Arial" pitchFamily="34" charset="0"/>
                    <a:cs typeface="Arial" pitchFamily="34" charset="0"/>
                  </a:rPr>
                  <a:t>sample</a:t>
                </a:r>
                <a:endParaRPr lang="fr-FR" sz="900" b="1" dirty="0">
                  <a:latin typeface="Arial" pitchFamily="34" charset="0"/>
                  <a:cs typeface="Arial" pitchFamily="34" charset="0"/>
                </a:endParaRPr>
              </a:p>
            </p:txBody>
          </p:sp>
        </p:grpSp>
        <p:cxnSp>
          <p:nvCxnSpPr>
            <p:cNvPr id="201" name="Connecteur droit 200"/>
            <p:cNvCxnSpPr/>
            <p:nvPr/>
          </p:nvCxnSpPr>
          <p:spPr>
            <a:xfrm rot="5400000">
              <a:off x="5293968" y="3928458"/>
              <a:ext cx="108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3" name="Connecteur droit 202"/>
            <p:cNvCxnSpPr/>
            <p:nvPr/>
          </p:nvCxnSpPr>
          <p:spPr>
            <a:xfrm rot="5400000">
              <a:off x="4844392" y="4376624"/>
              <a:ext cx="108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6" name="Connecteur droit 205"/>
            <p:cNvCxnSpPr/>
            <p:nvPr/>
          </p:nvCxnSpPr>
          <p:spPr>
            <a:xfrm rot="5400000">
              <a:off x="5293968" y="4365404"/>
              <a:ext cx="108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0" name="Connecteur droit 209"/>
            <p:cNvCxnSpPr/>
            <p:nvPr/>
          </p:nvCxnSpPr>
          <p:spPr>
            <a:xfrm rot="5400000">
              <a:off x="4844392" y="3911628"/>
              <a:ext cx="108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95" name="Groupe 294"/>
          <p:cNvGrpSpPr/>
          <p:nvPr/>
        </p:nvGrpSpPr>
        <p:grpSpPr>
          <a:xfrm>
            <a:off x="6625097" y="3428996"/>
            <a:ext cx="1708847" cy="1406673"/>
            <a:chOff x="6625097" y="3428996"/>
            <a:chExt cx="1708847" cy="1406673"/>
          </a:xfrm>
        </p:grpSpPr>
        <p:cxnSp>
          <p:nvCxnSpPr>
            <p:cNvPr id="252" name="Connecteur droit avec flèche 251"/>
            <p:cNvCxnSpPr/>
            <p:nvPr/>
          </p:nvCxnSpPr>
          <p:spPr>
            <a:xfrm rot="10800000">
              <a:off x="7332491" y="4377558"/>
              <a:ext cx="182290" cy="137690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sp>
          <p:nvSpPr>
            <p:cNvPr id="253" name="ZoneTexte 252"/>
            <p:cNvSpPr txBox="1"/>
            <p:nvPr/>
          </p:nvSpPr>
          <p:spPr>
            <a:xfrm>
              <a:off x="7333349" y="4545125"/>
              <a:ext cx="1000595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fr-FR" sz="1000" b="1" dirty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Viral Fraction</a:t>
              </a:r>
            </a:p>
          </p:txBody>
        </p:sp>
        <p:sp>
          <p:nvSpPr>
            <p:cNvPr id="251" name="Arc 250"/>
            <p:cNvSpPr/>
            <p:nvPr/>
          </p:nvSpPr>
          <p:spPr>
            <a:xfrm rot="19504946">
              <a:off x="6664301" y="3961547"/>
              <a:ext cx="711932" cy="531962"/>
            </a:xfrm>
            <a:prstGeom prst="arc">
              <a:avLst>
                <a:gd name="adj1" fmla="val 16200000"/>
                <a:gd name="adj2" fmla="val 136120"/>
              </a:avLst>
            </a:prstGeom>
            <a:noFill/>
            <a:ln w="571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grpSp>
          <p:nvGrpSpPr>
            <p:cNvPr id="272" name="Groupe 271"/>
            <p:cNvGrpSpPr/>
            <p:nvPr/>
          </p:nvGrpSpPr>
          <p:grpSpPr>
            <a:xfrm>
              <a:off x="6625097" y="3428996"/>
              <a:ext cx="756792" cy="1406673"/>
              <a:chOff x="4666452" y="3424191"/>
              <a:chExt cx="756792" cy="1406673"/>
            </a:xfrm>
          </p:grpSpPr>
          <p:grpSp>
            <p:nvGrpSpPr>
              <p:cNvPr id="273" name="Groupe 229"/>
              <p:cNvGrpSpPr>
                <a:grpSpLocks noChangeAspect="1"/>
              </p:cNvGrpSpPr>
              <p:nvPr/>
            </p:nvGrpSpPr>
            <p:grpSpPr>
              <a:xfrm>
                <a:off x="4666452" y="3424191"/>
                <a:ext cx="756792" cy="1406673"/>
                <a:chOff x="3124322" y="2974427"/>
                <a:chExt cx="1131760" cy="2199771"/>
              </a:xfrm>
            </p:grpSpPr>
            <p:grpSp>
              <p:nvGrpSpPr>
                <p:cNvPr id="278" name="Groupe 87"/>
                <p:cNvGrpSpPr/>
                <p:nvPr/>
              </p:nvGrpSpPr>
              <p:grpSpPr>
                <a:xfrm>
                  <a:off x="3124322" y="2974427"/>
                  <a:ext cx="1131760" cy="2199771"/>
                  <a:chOff x="3124322" y="2974427"/>
                  <a:chExt cx="1131760" cy="2199771"/>
                </a:xfrm>
              </p:grpSpPr>
              <p:sp>
                <p:nvSpPr>
                  <p:cNvPr id="282" name="Arc 281"/>
                  <p:cNvSpPr/>
                  <p:nvPr/>
                </p:nvSpPr>
                <p:spPr>
                  <a:xfrm rot="19504946">
                    <a:off x="3125508" y="3690714"/>
                    <a:ext cx="1116000" cy="828000"/>
                  </a:xfrm>
                  <a:prstGeom prst="arc">
                    <a:avLst>
                      <a:gd name="adj1" fmla="val 16200000"/>
                      <a:gd name="adj2" fmla="val 136120"/>
                    </a:avLst>
                  </a:prstGeom>
                  <a:noFill/>
                  <a:ln w="5715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283" name="Ellipse 282"/>
                  <p:cNvSpPr/>
                  <p:nvPr/>
                </p:nvSpPr>
                <p:spPr>
                  <a:xfrm>
                    <a:off x="3469936" y="3296574"/>
                    <a:ext cx="667575" cy="214314"/>
                  </a:xfrm>
                  <a:prstGeom prst="ellipse">
                    <a:avLst/>
                  </a:prstGeom>
                  <a:noFill/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284" name="Arc 283"/>
                  <p:cNvSpPr/>
                  <p:nvPr/>
                </p:nvSpPr>
                <p:spPr>
                  <a:xfrm rot="19504946">
                    <a:off x="3140082" y="3342616"/>
                    <a:ext cx="1116000" cy="828000"/>
                  </a:xfrm>
                  <a:prstGeom prst="arc">
                    <a:avLst>
                      <a:gd name="adj1" fmla="val 16200000"/>
                      <a:gd name="adj2" fmla="val 136120"/>
                    </a:avLst>
                  </a:prstGeom>
                  <a:noFill/>
                  <a:ln w="5715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285" name="Ellipse 284"/>
                  <p:cNvSpPr/>
                  <p:nvPr/>
                </p:nvSpPr>
                <p:spPr>
                  <a:xfrm>
                    <a:off x="3470538" y="4839238"/>
                    <a:ext cx="667576" cy="214314"/>
                  </a:xfrm>
                  <a:prstGeom prst="ellipse">
                    <a:avLst/>
                  </a:prstGeom>
                  <a:noFill/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grpSp>
                <p:nvGrpSpPr>
                  <p:cNvPr id="286" name="Groupe 78"/>
                  <p:cNvGrpSpPr/>
                  <p:nvPr/>
                </p:nvGrpSpPr>
                <p:grpSpPr>
                  <a:xfrm>
                    <a:off x="3462058" y="2974427"/>
                    <a:ext cx="684445" cy="1990608"/>
                    <a:chOff x="3462058" y="2974427"/>
                    <a:chExt cx="684445" cy="1990608"/>
                  </a:xfrm>
                </p:grpSpPr>
                <p:sp>
                  <p:nvSpPr>
                    <p:cNvPr id="289" name="Ellipse 288"/>
                    <p:cNvSpPr/>
                    <p:nvPr/>
                  </p:nvSpPr>
                  <p:spPr>
                    <a:xfrm>
                      <a:off x="3478927" y="3643313"/>
                      <a:ext cx="667576" cy="214314"/>
                    </a:xfrm>
                    <a:prstGeom prst="ellips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fr-FR"/>
                    </a:p>
                  </p:txBody>
                </p:sp>
                <p:grpSp>
                  <p:nvGrpSpPr>
                    <p:cNvPr id="290" name="Groupe 75"/>
                    <p:cNvGrpSpPr/>
                    <p:nvPr/>
                  </p:nvGrpSpPr>
                  <p:grpSpPr>
                    <a:xfrm>
                      <a:off x="3469797" y="2974427"/>
                      <a:ext cx="668194" cy="1990608"/>
                      <a:chOff x="3928264" y="3500438"/>
                      <a:chExt cx="858050" cy="1990608"/>
                    </a:xfrm>
                  </p:grpSpPr>
                  <p:sp>
                    <p:nvSpPr>
                      <p:cNvPr id="292" name="Ellipse 291"/>
                      <p:cNvSpPr/>
                      <p:nvPr/>
                    </p:nvSpPr>
                    <p:spPr>
                      <a:xfrm>
                        <a:off x="3929058" y="3500438"/>
                        <a:ext cx="857256" cy="214314"/>
                      </a:xfrm>
                      <a:prstGeom prst="ellipse">
                        <a:avLst/>
                      </a:prstGeom>
                      <a:noFill/>
                      <a:ln w="9525"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fr-FR"/>
                      </a:p>
                    </p:txBody>
                  </p:sp>
                  <p:cxnSp>
                    <p:nvCxnSpPr>
                      <p:cNvPr id="293" name="Connecteur droit 292"/>
                      <p:cNvCxnSpPr/>
                      <p:nvPr/>
                    </p:nvCxnSpPr>
                    <p:spPr>
                      <a:xfrm rot="5400000">
                        <a:off x="3856826" y="4543918"/>
                        <a:ext cx="1857388" cy="1588"/>
                      </a:xfrm>
                      <a:prstGeom prst="line">
                        <a:avLst/>
                      </a:prstGeom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294" name="Connecteur droit 293"/>
                      <p:cNvCxnSpPr/>
                      <p:nvPr/>
                    </p:nvCxnSpPr>
                    <p:spPr>
                      <a:xfrm rot="5400000">
                        <a:off x="3000364" y="4561558"/>
                        <a:ext cx="1857388" cy="1588"/>
                      </a:xfrm>
                      <a:prstGeom prst="line">
                        <a:avLst/>
                      </a:prstGeom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sp>
                  <p:nvSpPr>
                    <p:cNvPr id="291" name="Ellipse 290"/>
                    <p:cNvSpPr/>
                    <p:nvPr/>
                  </p:nvSpPr>
                  <p:spPr>
                    <a:xfrm>
                      <a:off x="3462058" y="4343903"/>
                      <a:ext cx="667576" cy="214314"/>
                    </a:xfrm>
                    <a:prstGeom prst="ellips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fr-FR"/>
                    </a:p>
                  </p:txBody>
                </p:sp>
              </p:grpSp>
              <p:sp>
                <p:nvSpPr>
                  <p:cNvPr id="287" name="Arc 286"/>
                  <p:cNvSpPr/>
                  <p:nvPr/>
                </p:nvSpPr>
                <p:spPr>
                  <a:xfrm rot="19504946">
                    <a:off x="3136884" y="3687516"/>
                    <a:ext cx="1116000" cy="828000"/>
                  </a:xfrm>
                  <a:prstGeom prst="arc">
                    <a:avLst>
                      <a:gd name="adj1" fmla="val 16200000"/>
                      <a:gd name="adj2" fmla="val 136120"/>
                    </a:avLst>
                  </a:prstGeom>
                  <a:noFill/>
                  <a:ln w="5715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288" name="Arc 287"/>
                  <p:cNvSpPr/>
                  <p:nvPr/>
                </p:nvSpPr>
                <p:spPr>
                  <a:xfrm rot="19504946">
                    <a:off x="3124322" y="4386038"/>
                    <a:ext cx="1076737" cy="788160"/>
                  </a:xfrm>
                  <a:prstGeom prst="arc">
                    <a:avLst>
                      <a:gd name="adj1" fmla="val 16200000"/>
                      <a:gd name="adj2" fmla="val 136120"/>
                    </a:avLst>
                  </a:prstGeom>
                  <a:noFill/>
                  <a:ln w="5715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</p:grpSp>
            <p:sp>
              <p:nvSpPr>
                <p:cNvPr id="279" name="ZoneTexte 278"/>
                <p:cNvSpPr txBox="1"/>
                <p:nvPr/>
              </p:nvSpPr>
              <p:spPr>
                <a:xfrm>
                  <a:off x="3551546" y="4566048"/>
                  <a:ext cx="621366" cy="3609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fr-FR" sz="900" b="1" dirty="0">
                      <a:latin typeface="Arial" pitchFamily="34" charset="0"/>
                      <a:cs typeface="Arial" pitchFamily="34" charset="0"/>
                    </a:rPr>
                    <a:t>66%</a:t>
                  </a:r>
                </a:p>
              </p:txBody>
            </p:sp>
            <p:sp>
              <p:nvSpPr>
                <p:cNvPr id="280" name="ZoneTexte 279"/>
                <p:cNvSpPr txBox="1"/>
                <p:nvPr/>
              </p:nvSpPr>
              <p:spPr>
                <a:xfrm>
                  <a:off x="3524164" y="3504420"/>
                  <a:ext cx="621366" cy="360978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900" b="1" dirty="0">
                      <a:latin typeface="Arial" pitchFamily="34" charset="0"/>
                      <a:cs typeface="Arial" pitchFamily="34" charset="0"/>
                    </a:rPr>
                    <a:t>30%</a:t>
                  </a:r>
                  <a:endParaRPr lang="fr-FR" sz="900" b="1" dirty="0"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cxnSp>
            <p:nvCxnSpPr>
              <p:cNvPr id="274" name="Connecteur droit 273"/>
              <p:cNvCxnSpPr/>
              <p:nvPr/>
            </p:nvCxnSpPr>
            <p:spPr>
              <a:xfrm rot="5400000">
                <a:off x="5288944" y="3928458"/>
                <a:ext cx="108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5" name="Connecteur droit 274"/>
              <p:cNvCxnSpPr/>
              <p:nvPr/>
            </p:nvCxnSpPr>
            <p:spPr>
              <a:xfrm rot="5400000">
                <a:off x="4844392" y="4376624"/>
                <a:ext cx="108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6" name="Connecteur droit 275"/>
              <p:cNvCxnSpPr/>
              <p:nvPr/>
            </p:nvCxnSpPr>
            <p:spPr>
              <a:xfrm rot="5400000">
                <a:off x="5288944" y="4365404"/>
                <a:ext cx="108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7" name="Connecteur droit 276"/>
              <p:cNvCxnSpPr/>
              <p:nvPr/>
            </p:nvCxnSpPr>
            <p:spPr>
              <a:xfrm rot="5400000">
                <a:off x="4844392" y="3911628"/>
                <a:ext cx="108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99" name="ZoneTexte 198"/>
          <p:cNvSpPr txBox="1"/>
          <p:nvPr/>
        </p:nvSpPr>
        <p:spPr>
          <a:xfrm>
            <a:off x="7848720" y="5136000"/>
            <a:ext cx="1143008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285750" indent="-285750"/>
            <a:r>
              <a:rPr lang="en-US" sz="1400" b="1" i="1" dirty="0">
                <a:latin typeface="Arial" pitchFamily="34" charset="0"/>
                <a:cs typeface="Arial" pitchFamily="34" charset="0"/>
              </a:rPr>
              <a:t>READS</a:t>
            </a:r>
            <a:endParaRPr lang="fr-FR" sz="1400" b="1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18" name="ZoneTexte 217"/>
          <p:cNvSpPr txBox="1"/>
          <p:nvPr/>
        </p:nvSpPr>
        <p:spPr>
          <a:xfrm>
            <a:off x="1962902" y="5561763"/>
            <a:ext cx="73930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10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Assembly</a:t>
            </a:r>
            <a:endParaRPr lang="fr-FR" sz="1000" dirty="0">
              <a:solidFill>
                <a:schemeClr val="tx1">
                  <a:lumMod val="95000"/>
                  <a:lumOff val="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48" name="ZoneTexte 247"/>
          <p:cNvSpPr txBox="1"/>
          <p:nvPr/>
        </p:nvSpPr>
        <p:spPr>
          <a:xfrm>
            <a:off x="4529802" y="5592067"/>
            <a:ext cx="75212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1000" dirty="0" err="1">
                <a:latin typeface="Arial" pitchFamily="34" charset="0"/>
                <a:cs typeface="Arial" pitchFamily="34" charset="0"/>
              </a:rPr>
              <a:t>Prediction</a:t>
            </a:r>
            <a:endParaRPr lang="fr-FR" sz="1000" dirty="0">
              <a:solidFill>
                <a:schemeClr val="tx1">
                  <a:lumMod val="95000"/>
                  <a:lumOff val="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49" name="Flèche vers le bas 248"/>
          <p:cNvSpPr/>
          <p:nvPr/>
        </p:nvSpPr>
        <p:spPr>
          <a:xfrm rot="16200000">
            <a:off x="7521086" y="5595069"/>
            <a:ext cx="129947" cy="448920"/>
          </a:xfrm>
          <a:prstGeom prst="downArrow">
            <a:avLst/>
          </a:prstGeom>
          <a:solidFill>
            <a:schemeClr val="tx1"/>
          </a:solidFill>
          <a:ln>
            <a:noFill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50" name="ZoneTexte 249"/>
          <p:cNvSpPr txBox="1"/>
          <p:nvPr/>
        </p:nvSpPr>
        <p:spPr>
          <a:xfrm>
            <a:off x="7906140" y="5652226"/>
            <a:ext cx="176176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/>
            <a:r>
              <a:rPr lang="fr-FR" sz="1400" b="1" dirty="0">
                <a:latin typeface="Arial" pitchFamily="34" charset="0"/>
                <a:cs typeface="Arial" pitchFamily="34" charset="0"/>
              </a:rPr>
              <a:t>Megan </a:t>
            </a:r>
            <a:r>
              <a:rPr lang="fr-FR" sz="1400" b="1" dirty="0" err="1">
                <a:latin typeface="Arial" pitchFamily="34" charset="0"/>
                <a:cs typeface="Arial" pitchFamily="34" charset="0"/>
              </a:rPr>
              <a:t>sofware</a:t>
            </a:r>
            <a:endParaRPr lang="fr-FR" sz="1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54" name="ZoneTexte 253"/>
          <p:cNvSpPr txBox="1"/>
          <p:nvPr/>
        </p:nvSpPr>
        <p:spPr>
          <a:xfrm>
            <a:off x="7155742" y="5578441"/>
            <a:ext cx="87235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1000" dirty="0">
                <a:latin typeface="Arial" pitchFamily="34" charset="0"/>
                <a:cs typeface="Arial" pitchFamily="34" charset="0"/>
              </a:rPr>
              <a:t>Observation</a:t>
            </a:r>
            <a:endParaRPr lang="fr-FR" sz="1000" dirty="0">
              <a:solidFill>
                <a:schemeClr val="tx1">
                  <a:lumMod val="95000"/>
                  <a:lumOff val="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55" name="ZoneTexte 254"/>
          <p:cNvSpPr txBox="1"/>
          <p:nvPr/>
        </p:nvSpPr>
        <p:spPr>
          <a:xfrm rot="2854844">
            <a:off x="202900" y="6122979"/>
            <a:ext cx="121379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dirty="0"/>
              <a:t>DIAMOND software</a:t>
            </a:r>
            <a:endParaRPr lang="fr-FR" sz="1000" dirty="0">
              <a:solidFill>
                <a:schemeClr val="tx1">
                  <a:lumMod val="95000"/>
                  <a:lumOff val="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56" name="ZoneTexte 255"/>
          <p:cNvSpPr txBox="1"/>
          <p:nvPr/>
        </p:nvSpPr>
        <p:spPr>
          <a:xfrm rot="2854844">
            <a:off x="2905483" y="6122979"/>
            <a:ext cx="121379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dirty="0"/>
              <a:t>DIAMOND software</a:t>
            </a:r>
            <a:endParaRPr lang="fr-FR" sz="1000" dirty="0">
              <a:solidFill>
                <a:schemeClr val="tx1">
                  <a:lumMod val="95000"/>
                  <a:lumOff val="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57" name="ZoneTexte 256"/>
          <p:cNvSpPr txBox="1"/>
          <p:nvPr/>
        </p:nvSpPr>
        <p:spPr>
          <a:xfrm rot="2854844">
            <a:off x="5537858" y="6122979"/>
            <a:ext cx="121379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dirty="0"/>
              <a:t>DIAMOND software</a:t>
            </a:r>
            <a:endParaRPr lang="fr-FR" sz="1000" dirty="0">
              <a:solidFill>
                <a:schemeClr val="tx1">
                  <a:lumMod val="95000"/>
                  <a:lumOff val="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58" name="ZoneTexte 257"/>
          <p:cNvSpPr txBox="1"/>
          <p:nvPr/>
        </p:nvSpPr>
        <p:spPr>
          <a:xfrm>
            <a:off x="1825008" y="5857892"/>
            <a:ext cx="105189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dirty="0">
                <a:latin typeface="Arial" pitchFamily="34" charset="0"/>
                <a:cs typeface="Arial" pitchFamily="34" charset="0"/>
              </a:rPr>
              <a:t>CLC Genomics</a:t>
            </a:r>
            <a:endParaRPr lang="fr-FR" sz="1000" dirty="0">
              <a:solidFill>
                <a:schemeClr val="tx1">
                  <a:lumMod val="95000"/>
                  <a:lumOff val="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59" name="ZoneTexte 258"/>
          <p:cNvSpPr txBox="1"/>
          <p:nvPr/>
        </p:nvSpPr>
        <p:spPr>
          <a:xfrm>
            <a:off x="4317819" y="5854891"/>
            <a:ext cx="113524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dirty="0">
                <a:latin typeface="Arial" pitchFamily="34" charset="0"/>
                <a:cs typeface="Arial" pitchFamily="34" charset="0"/>
              </a:rPr>
              <a:t>Meta Gene Mark</a:t>
            </a:r>
            <a:endParaRPr lang="fr-FR" sz="1000" dirty="0">
              <a:solidFill>
                <a:schemeClr val="tx1">
                  <a:lumMod val="95000"/>
                  <a:lumOff val="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309</TotalTime>
  <Words>169</Words>
  <Application>Microsoft Macintosh PowerPoint</Application>
  <PresentationFormat>Format A4 (210 x 297 mm)</PresentationFormat>
  <Paragraphs>60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2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4" baseType="lpstr">
      <vt:lpstr>Arial</vt:lpstr>
      <vt:lpstr>Calibri</vt:lpstr>
      <vt:lpstr>Thème Office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Mira</dc:creator>
  <cp:lastModifiedBy>DESNUES Christelle</cp:lastModifiedBy>
  <cp:revision>13</cp:revision>
  <dcterms:created xsi:type="dcterms:W3CDTF">2017-09-12T16:17:45Z</dcterms:created>
  <dcterms:modified xsi:type="dcterms:W3CDTF">2021-04-26T10:07:46Z</dcterms:modified>
</cp:coreProperties>
</file>