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99" r:id="rId2"/>
    <p:sldId id="277" r:id="rId3"/>
    <p:sldId id="300" r:id="rId4"/>
    <p:sldId id="286" r:id="rId5"/>
    <p:sldId id="302" r:id="rId6"/>
  </p:sldIdLst>
  <p:sldSz cx="9144000" cy="6858000" type="screen4x3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46" userDrawn="1">
          <p15:clr>
            <a:srgbClr val="A4A3A4"/>
          </p15:clr>
        </p15:guide>
        <p15:guide id="2" pos="117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Mittlere Formatvorlag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644" y="102"/>
      </p:cViewPr>
      <p:guideLst>
        <p:guide orient="horz" pos="2546"/>
        <p:guide pos="117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3EC00-947F-4B93-9D08-3E4E1D9F111E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ED9AE-2639-48CC-85C0-9D4F8370E96E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981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903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7496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6398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6477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5212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3561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4387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9220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374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6737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87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C7A5F-7845-4968-99B4-10B321DFAD5D}" type="datetimeFigureOut">
              <a:rPr lang="de-DE" smtClean="0"/>
              <a:t>20.07.2021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99DBD-1623-4169-94CE-B6EBDBCE1C4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194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39406" y="6240544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Figure S1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1890196" y="3093886"/>
            <a:ext cx="570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err="1"/>
              <a:t>OmpA</a:t>
            </a:r>
            <a:r>
              <a:rPr lang="de-DE" sz="800" dirty="0"/>
              <a:t> </a:t>
            </a:r>
            <a:r>
              <a:rPr lang="de-DE" sz="800" dirty="0">
                <a:sym typeface="Wingdings" panose="05000000000000000000" pitchFamily="2" charset="2"/>
              </a:rPr>
              <a:t></a:t>
            </a:r>
            <a:endParaRPr lang="de-DE" sz="800" dirty="0"/>
          </a:p>
        </p:txBody>
      </p:sp>
      <p:sp>
        <p:nvSpPr>
          <p:cNvPr id="5" name="Textfeld 4"/>
          <p:cNvSpPr txBox="1"/>
          <p:nvPr/>
        </p:nvSpPr>
        <p:spPr>
          <a:xfrm>
            <a:off x="1748069" y="3015116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err="1"/>
              <a:t>proOmpA</a:t>
            </a:r>
            <a:r>
              <a:rPr lang="de-DE" sz="800" dirty="0"/>
              <a:t> </a:t>
            </a:r>
            <a:r>
              <a:rPr lang="de-DE" sz="800" dirty="0">
                <a:sym typeface="Wingdings" panose="05000000000000000000" pitchFamily="2" charset="2"/>
              </a:rPr>
              <a:t></a:t>
            </a:r>
            <a:endParaRPr lang="de-DE" sz="800" dirty="0"/>
          </a:p>
        </p:txBody>
      </p:sp>
      <p:sp>
        <p:nvSpPr>
          <p:cNvPr id="6" name="Textfeld 5"/>
          <p:cNvSpPr txBox="1"/>
          <p:nvPr/>
        </p:nvSpPr>
        <p:spPr>
          <a:xfrm>
            <a:off x="2374021" y="2110430"/>
            <a:ext cx="344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- PK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277935" y="2110430"/>
            <a:ext cx="3449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- PK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563294" y="2111176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+ PK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951168" y="2111176"/>
            <a:ext cx="3305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+</a:t>
            </a:r>
            <a:r>
              <a:rPr lang="de-DE" sz="800" dirty="0" err="1"/>
              <a:t>Tx</a:t>
            </a:r>
            <a:endParaRPr lang="de-DE" sz="800" dirty="0"/>
          </a:p>
        </p:txBody>
      </p:sp>
      <p:cxnSp>
        <p:nvCxnSpPr>
          <p:cNvPr id="10" name="Gerade Verbindung 17"/>
          <p:cNvCxnSpPr/>
          <p:nvPr/>
        </p:nvCxnSpPr>
        <p:spPr>
          <a:xfrm>
            <a:off x="2435445" y="2114366"/>
            <a:ext cx="7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2625225" y="1904875"/>
            <a:ext cx="4892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+ </a:t>
            </a:r>
            <a:r>
              <a:rPr lang="de-DE" sz="900" dirty="0" err="1"/>
              <a:t>SecB</a:t>
            </a:r>
            <a:endParaRPr lang="de-DE" sz="900" dirty="0"/>
          </a:p>
        </p:txBody>
      </p:sp>
      <p:sp>
        <p:nvSpPr>
          <p:cNvPr id="12" name="Textfeld 11"/>
          <p:cNvSpPr txBox="1"/>
          <p:nvPr/>
        </p:nvSpPr>
        <p:spPr>
          <a:xfrm>
            <a:off x="3441672" y="1912470"/>
            <a:ext cx="46679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/>
              <a:t>- </a:t>
            </a:r>
            <a:r>
              <a:rPr lang="de-DE" sz="900" dirty="0" err="1"/>
              <a:t>SecB</a:t>
            </a:r>
            <a:endParaRPr lang="de-DE" sz="900" dirty="0"/>
          </a:p>
        </p:txBody>
      </p:sp>
      <p:sp>
        <p:nvSpPr>
          <p:cNvPr id="13" name="Textfeld 12"/>
          <p:cNvSpPr txBox="1"/>
          <p:nvPr/>
        </p:nvSpPr>
        <p:spPr>
          <a:xfrm>
            <a:off x="3875516" y="2108835"/>
            <a:ext cx="33054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+</a:t>
            </a:r>
            <a:r>
              <a:rPr lang="de-DE" sz="800" dirty="0" err="1"/>
              <a:t>Tx</a:t>
            </a:r>
            <a:endParaRPr lang="de-DE" sz="800" dirty="0"/>
          </a:p>
        </p:txBody>
      </p:sp>
      <p:cxnSp>
        <p:nvCxnSpPr>
          <p:cNvPr id="14" name="Gerade Verbindung 17"/>
          <p:cNvCxnSpPr/>
          <p:nvPr/>
        </p:nvCxnSpPr>
        <p:spPr>
          <a:xfrm>
            <a:off x="3334605" y="2118376"/>
            <a:ext cx="79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2633320" y="2107966"/>
            <a:ext cx="3642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+ PK</a:t>
            </a:r>
          </a:p>
        </p:txBody>
      </p:sp>
      <p:pic>
        <p:nvPicPr>
          <p:cNvPr id="16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5" t="15855" r="11116" b="37679"/>
          <a:stretch/>
        </p:blipFill>
        <p:spPr>
          <a:xfrm>
            <a:off x="2405199" y="2287551"/>
            <a:ext cx="1813564" cy="1405290"/>
          </a:xfrm>
        </p:spPr>
      </p:pic>
      <p:pic>
        <p:nvPicPr>
          <p:cNvPr id="20" name="Grafik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9941" y="1940184"/>
            <a:ext cx="2456901" cy="1774090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1890196" y="1701486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4441230" y="1709352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B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78EF6384-ADE3-4253-A2FF-8C8DBD03AF92}"/>
              </a:ext>
            </a:extLst>
          </p:cNvPr>
          <p:cNvSpPr/>
          <p:nvPr/>
        </p:nvSpPr>
        <p:spPr>
          <a:xfrm>
            <a:off x="1800558" y="4150740"/>
            <a:ext cx="55550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b="1" dirty="0"/>
              <a:t>Figure S1 </a:t>
            </a:r>
            <a:r>
              <a:rPr lang="de-DE" sz="1200" dirty="0"/>
              <a:t>Controls for Figure 2   </a:t>
            </a:r>
            <a:r>
              <a:rPr lang="de-DE" sz="1200" b="1" dirty="0"/>
              <a:t>A: </a:t>
            </a:r>
            <a:r>
              <a:rPr lang="de-DE" sz="1200" dirty="0"/>
              <a:t>In the </a:t>
            </a:r>
            <a:r>
              <a:rPr lang="de-DE" sz="1200" i="1" dirty="0"/>
              <a:t>secB</a:t>
            </a:r>
            <a:r>
              <a:rPr lang="de-DE" sz="1200" dirty="0"/>
              <a:t> deletion strain JW3584 (Figure 2A) the translocation and processing of proOmpA is retarded. </a:t>
            </a:r>
            <a:r>
              <a:rPr lang="de-DE" sz="1200" b="1" dirty="0"/>
              <a:t>B:</a:t>
            </a:r>
            <a:r>
              <a:rPr lang="de-DE" sz="1200" dirty="0"/>
              <a:t> The translocation and processing of proOmpA in not affected under Ffh depletion (Figure 2B). These controls were part of the experiment presented in Figure 2.</a:t>
            </a:r>
          </a:p>
        </p:txBody>
      </p:sp>
    </p:spTree>
    <p:extLst>
      <p:ext uri="{BB962C8B-B14F-4D97-AF65-F5344CB8AC3E}">
        <p14:creationId xmlns:p14="http://schemas.microsoft.com/office/powerpoint/2010/main" val="848864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39406" y="6240544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Figure S2</a:t>
            </a:r>
          </a:p>
        </p:txBody>
      </p:sp>
      <p:pic>
        <p:nvPicPr>
          <p:cNvPr id="5" name="Inhaltsplatzhalter 3" descr="170310 Azidtest vom 21. und 22.2.17 2.ti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" contrast="10000"/>
                    </a14:imgEffect>
                  </a14:imgLayer>
                </a14:imgProps>
              </a:ext>
            </a:extLst>
          </a:blip>
          <a:srcRect l="23385" t="40043" r="44405" b="28550"/>
          <a:stretch/>
        </p:blipFill>
        <p:spPr>
          <a:xfrm rot="-60000">
            <a:off x="1003219" y="2294391"/>
            <a:ext cx="1788865" cy="1334651"/>
          </a:xfrm>
        </p:spPr>
      </p:pic>
      <p:sp>
        <p:nvSpPr>
          <p:cNvPr id="6" name="Textfeld 5"/>
          <p:cNvSpPr txBox="1"/>
          <p:nvPr/>
        </p:nvSpPr>
        <p:spPr>
          <a:xfrm>
            <a:off x="1107815" y="2082585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0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433374" y="2082585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1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769569" y="2082585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3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086514" y="2082585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5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390297" y="2082585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10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1483980" y="1839910"/>
            <a:ext cx="74411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dirty="0" err="1"/>
              <a:t>mM</a:t>
            </a:r>
            <a:r>
              <a:rPr lang="de-DE" sz="1050" dirty="0"/>
              <a:t> NaN</a:t>
            </a:r>
            <a:r>
              <a:rPr lang="de-DE" sz="1050" baseline="-25000" dirty="0"/>
              <a:t>3</a:t>
            </a:r>
          </a:p>
        </p:txBody>
      </p:sp>
      <p:cxnSp>
        <p:nvCxnSpPr>
          <p:cNvPr id="12" name="Gerade Verbindung 17"/>
          <p:cNvCxnSpPr/>
          <p:nvPr/>
        </p:nvCxnSpPr>
        <p:spPr>
          <a:xfrm>
            <a:off x="1100153" y="2082585"/>
            <a:ext cx="154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547739" y="2789018"/>
            <a:ext cx="5709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err="1"/>
              <a:t>OmpA</a:t>
            </a:r>
            <a:r>
              <a:rPr lang="de-DE" sz="800" dirty="0"/>
              <a:t> </a:t>
            </a:r>
            <a:r>
              <a:rPr lang="de-DE" sz="800" dirty="0">
                <a:sym typeface="Wingdings" panose="05000000000000000000" pitchFamily="2" charset="2"/>
              </a:rPr>
              <a:t></a:t>
            </a:r>
            <a:endParaRPr lang="de-DE" sz="800" dirty="0"/>
          </a:p>
        </p:txBody>
      </p:sp>
      <p:sp>
        <p:nvSpPr>
          <p:cNvPr id="14" name="Textfeld 13"/>
          <p:cNvSpPr txBox="1"/>
          <p:nvPr/>
        </p:nvSpPr>
        <p:spPr>
          <a:xfrm>
            <a:off x="405612" y="2700623"/>
            <a:ext cx="7152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 err="1"/>
              <a:t>proOmpA</a:t>
            </a:r>
            <a:r>
              <a:rPr lang="de-DE" sz="800" dirty="0"/>
              <a:t> </a:t>
            </a:r>
            <a:r>
              <a:rPr lang="de-DE" sz="800" dirty="0">
                <a:sym typeface="Wingdings" panose="05000000000000000000" pitchFamily="2" charset="2"/>
              </a:rPr>
              <a:t></a:t>
            </a:r>
            <a:endParaRPr lang="de-DE" sz="800" dirty="0"/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4081" y="2067196"/>
            <a:ext cx="1131882" cy="1647516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547739" y="1791615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039972" y="1791615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B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97730F07-B4A4-4112-AF70-D5C820DF4A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71239" y="2082956"/>
            <a:ext cx="1207113" cy="159729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069D639C-CAE6-4C73-8F20-833E686E50B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532"/>
          <a:stretch/>
        </p:blipFill>
        <p:spPr>
          <a:xfrm>
            <a:off x="2986823" y="2210540"/>
            <a:ext cx="1353429" cy="1434011"/>
          </a:xfrm>
          <a:prstGeom prst="rect">
            <a:avLst/>
          </a:prstGeom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C429FDF2-94A9-4C39-9F87-A9F3820C33C0}"/>
              </a:ext>
            </a:extLst>
          </p:cNvPr>
          <p:cNvSpPr txBox="1"/>
          <p:nvPr/>
        </p:nvSpPr>
        <p:spPr>
          <a:xfrm>
            <a:off x="4690773" y="1791615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C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E736D4AA-481F-40FE-8B59-51DC4B3DE674}"/>
              </a:ext>
            </a:extLst>
          </p:cNvPr>
          <p:cNvSpPr txBox="1"/>
          <p:nvPr/>
        </p:nvSpPr>
        <p:spPr>
          <a:xfrm>
            <a:off x="6000762" y="1791615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D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A9A8CB54-6851-405F-BC7D-9A6F2D5F9F38}"/>
              </a:ext>
            </a:extLst>
          </p:cNvPr>
          <p:cNvSpPr txBox="1"/>
          <p:nvPr/>
        </p:nvSpPr>
        <p:spPr>
          <a:xfrm>
            <a:off x="3880768" y="2035469"/>
            <a:ext cx="41870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/>
              <a:t>+NaN</a:t>
            </a:r>
            <a:r>
              <a:rPr lang="de-DE" sz="700" baseline="-25000" dirty="0"/>
              <a:t>3</a:t>
            </a:r>
          </a:p>
        </p:txBody>
      </p:sp>
      <p:pic>
        <p:nvPicPr>
          <p:cNvPr id="23" name="Grafik 2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88" t="18120" r="23994" b="39353"/>
          <a:stretch/>
        </p:blipFill>
        <p:spPr>
          <a:xfrm>
            <a:off x="8234905" y="2263563"/>
            <a:ext cx="286646" cy="1416683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9" t="18120" r="40234" b="39353"/>
          <a:stretch/>
        </p:blipFill>
        <p:spPr>
          <a:xfrm>
            <a:off x="7892107" y="2263563"/>
            <a:ext cx="294051" cy="1416683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E736D4AA-481F-40FE-8B59-51DC4B3DE674}"/>
              </a:ext>
            </a:extLst>
          </p:cNvPr>
          <p:cNvSpPr txBox="1"/>
          <p:nvPr/>
        </p:nvSpPr>
        <p:spPr>
          <a:xfrm>
            <a:off x="7439274" y="1791615"/>
            <a:ext cx="3353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E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7822129" y="2069618"/>
            <a:ext cx="43152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b="1" dirty="0"/>
              <a:t>- </a:t>
            </a:r>
            <a:r>
              <a:rPr lang="de-DE" sz="700" dirty="0"/>
              <a:t>CCCP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8130741" y="2078300"/>
            <a:ext cx="45076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/>
              <a:t>+ </a:t>
            </a:r>
            <a:r>
              <a:rPr lang="de-DE" sz="700" dirty="0"/>
              <a:t>CCCP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0EB4D22-1A1D-4709-AA58-AA3416456D8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74644" y="3049902"/>
            <a:ext cx="713294" cy="329213"/>
          </a:xfrm>
          <a:prstGeom prst="rect">
            <a:avLst/>
          </a:prstGeom>
        </p:spPr>
      </p:pic>
      <p:sp>
        <p:nvSpPr>
          <p:cNvPr id="27" name="Textfeld 26">
            <a:extLst>
              <a:ext uri="{FF2B5EF4-FFF2-40B4-BE49-F238E27FC236}">
                <a16:creationId xmlns:a16="http://schemas.microsoft.com/office/drawing/2014/main" id="{A9A8CB54-6851-405F-BC7D-9A6F2D5F9F38}"/>
              </a:ext>
            </a:extLst>
          </p:cNvPr>
          <p:cNvSpPr txBox="1"/>
          <p:nvPr/>
        </p:nvSpPr>
        <p:spPr>
          <a:xfrm>
            <a:off x="3553774" y="2028070"/>
            <a:ext cx="4058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00" dirty="0"/>
              <a:t>+SecA</a:t>
            </a:r>
            <a:endParaRPr lang="de-DE" sz="700" baseline="-250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887E9EB1-9C2C-4B12-94C6-BA060FEBE755}"/>
              </a:ext>
            </a:extLst>
          </p:cNvPr>
          <p:cNvSpPr/>
          <p:nvPr/>
        </p:nvSpPr>
        <p:spPr>
          <a:xfrm>
            <a:off x="618663" y="4249473"/>
            <a:ext cx="790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b="1" dirty="0"/>
              <a:t>Figure S2 </a:t>
            </a:r>
            <a:r>
              <a:rPr lang="de-DE" sz="1200" dirty="0"/>
              <a:t> Control experiments for Figure 4. </a:t>
            </a:r>
            <a:r>
              <a:rPr lang="de-DE" sz="1200" b="1" dirty="0"/>
              <a:t>A</a:t>
            </a:r>
            <a:r>
              <a:rPr lang="de-DE" sz="1200" dirty="0"/>
              <a:t>: </a:t>
            </a:r>
            <a:r>
              <a:rPr lang="de-DE" sz="1200" dirty="0" err="1"/>
              <a:t>Effect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sodium</a:t>
            </a:r>
            <a:r>
              <a:rPr lang="de-DE" sz="1200" dirty="0"/>
              <a:t> </a:t>
            </a:r>
            <a:r>
              <a:rPr lang="de-DE" sz="1200" dirty="0" err="1"/>
              <a:t>azide</a:t>
            </a:r>
            <a:r>
              <a:rPr lang="de-DE" sz="1200" dirty="0"/>
              <a:t> </a:t>
            </a:r>
            <a:r>
              <a:rPr lang="de-DE" sz="1200" dirty="0" err="1"/>
              <a:t>treatment</a:t>
            </a:r>
            <a:r>
              <a:rPr lang="de-DE" sz="1200" dirty="0"/>
              <a:t> on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processing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proOmpA</a:t>
            </a:r>
            <a:r>
              <a:rPr lang="de-DE" sz="1200" dirty="0"/>
              <a:t> in </a:t>
            </a:r>
            <a:r>
              <a:rPr lang="de-DE" sz="1200" i="1" dirty="0"/>
              <a:t>E. coli </a:t>
            </a:r>
            <a:r>
              <a:rPr lang="de-DE" sz="1200" dirty="0"/>
              <a:t>MC1061. Prior </a:t>
            </a:r>
            <a:r>
              <a:rPr lang="de-DE" sz="1200" dirty="0" err="1"/>
              <a:t>to</a:t>
            </a:r>
            <a:r>
              <a:rPr lang="de-DE" sz="1200" dirty="0"/>
              <a:t> pulse </a:t>
            </a:r>
            <a:r>
              <a:rPr lang="de-DE" sz="1200" dirty="0" err="1"/>
              <a:t>labelling</a:t>
            </a:r>
            <a:r>
              <a:rPr lang="de-DE" sz="1200" dirty="0"/>
              <a:t> </a:t>
            </a:r>
            <a:r>
              <a:rPr lang="de-DE" sz="1200" dirty="0" err="1"/>
              <a:t>sodium</a:t>
            </a:r>
            <a:r>
              <a:rPr lang="de-DE" sz="1200" dirty="0"/>
              <a:t> </a:t>
            </a:r>
            <a:r>
              <a:rPr lang="de-DE" sz="1200" dirty="0" err="1"/>
              <a:t>azid</a:t>
            </a:r>
            <a:r>
              <a:rPr lang="de-DE" sz="1200" dirty="0"/>
              <a:t> was </a:t>
            </a:r>
            <a:r>
              <a:rPr lang="de-DE" sz="1200" dirty="0" err="1"/>
              <a:t>added</a:t>
            </a:r>
            <a:r>
              <a:rPr lang="de-DE" sz="1200" dirty="0"/>
              <a:t> </a:t>
            </a:r>
            <a:r>
              <a:rPr lang="de-DE" sz="1200" dirty="0" err="1"/>
              <a:t>to</a:t>
            </a:r>
            <a:r>
              <a:rPr lang="de-DE" sz="1200" dirty="0"/>
              <a:t>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culture</a:t>
            </a:r>
            <a:r>
              <a:rPr lang="de-DE" sz="1200" dirty="0"/>
              <a:t> and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processing</a:t>
            </a:r>
            <a:r>
              <a:rPr lang="de-DE" sz="1200" dirty="0"/>
              <a:t> was </a:t>
            </a:r>
            <a:r>
              <a:rPr lang="de-DE" sz="1200" dirty="0" err="1"/>
              <a:t>analysed</a:t>
            </a:r>
            <a:r>
              <a:rPr lang="de-DE" sz="1200" dirty="0"/>
              <a:t> after </a:t>
            </a:r>
            <a:r>
              <a:rPr lang="de-DE" sz="1200" dirty="0" err="1"/>
              <a:t>immunoprecipitation</a:t>
            </a:r>
            <a:r>
              <a:rPr lang="de-DE" sz="1200" dirty="0"/>
              <a:t>.  </a:t>
            </a:r>
            <a:r>
              <a:rPr lang="de-DE" sz="1200" b="1" dirty="0"/>
              <a:t>B</a:t>
            </a:r>
            <a:r>
              <a:rPr lang="de-DE" sz="1200" dirty="0"/>
              <a:t>: The </a:t>
            </a:r>
            <a:r>
              <a:rPr lang="de-DE" sz="1200" dirty="0" err="1"/>
              <a:t>processing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proOmpA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absence</a:t>
            </a:r>
            <a:r>
              <a:rPr lang="de-DE" sz="1200" dirty="0"/>
              <a:t> (</a:t>
            </a:r>
            <a:r>
              <a:rPr lang="de-DE" sz="1200" dirty="0" err="1"/>
              <a:t>left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 </a:t>
            </a:r>
            <a:r>
              <a:rPr lang="de-DE" sz="1200" dirty="0" err="1"/>
              <a:t>or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presence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10 mM </a:t>
            </a:r>
            <a:r>
              <a:rPr lang="de-DE" sz="1200" dirty="0" err="1"/>
              <a:t>sodium</a:t>
            </a:r>
            <a:r>
              <a:rPr lang="de-DE" sz="1200" dirty="0"/>
              <a:t> </a:t>
            </a:r>
            <a:r>
              <a:rPr lang="de-DE" sz="1200" dirty="0" err="1"/>
              <a:t>azide</a:t>
            </a:r>
            <a:r>
              <a:rPr lang="de-DE" sz="1200" dirty="0"/>
              <a:t> (</a:t>
            </a:r>
            <a:r>
              <a:rPr lang="de-DE" sz="1200" dirty="0" err="1"/>
              <a:t>right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). </a:t>
            </a:r>
            <a:r>
              <a:rPr lang="de-DE" sz="1200" b="1" dirty="0"/>
              <a:t>C</a:t>
            </a:r>
            <a:r>
              <a:rPr lang="de-DE" sz="1200" dirty="0"/>
              <a:t>:  The </a:t>
            </a:r>
            <a:r>
              <a:rPr lang="de-DE" sz="1200" dirty="0" err="1"/>
              <a:t>processing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proOmpA</a:t>
            </a:r>
            <a:r>
              <a:rPr lang="de-DE" sz="1200" dirty="0"/>
              <a:t> in non-</a:t>
            </a:r>
            <a:r>
              <a:rPr lang="de-DE" sz="1200" dirty="0" err="1"/>
              <a:t>depleted</a:t>
            </a:r>
            <a:r>
              <a:rPr lang="de-DE" sz="1200" dirty="0"/>
              <a:t> (</a:t>
            </a:r>
            <a:r>
              <a:rPr lang="de-DE" sz="1200" dirty="0" err="1"/>
              <a:t>left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 </a:t>
            </a:r>
            <a:r>
              <a:rPr lang="de-DE" sz="1200" dirty="0" err="1"/>
              <a:t>or</a:t>
            </a:r>
            <a:r>
              <a:rPr lang="de-DE" sz="1200" dirty="0"/>
              <a:t> </a:t>
            </a:r>
            <a:r>
              <a:rPr lang="de-DE" sz="1200" dirty="0" err="1"/>
              <a:t>depleted</a:t>
            </a:r>
            <a:r>
              <a:rPr lang="de-DE" sz="1200" dirty="0"/>
              <a:t> </a:t>
            </a:r>
            <a:r>
              <a:rPr lang="de-DE" sz="1200" i="1" dirty="0"/>
              <a:t>E. coli </a:t>
            </a:r>
            <a:r>
              <a:rPr lang="de-DE" sz="1200" dirty="0"/>
              <a:t>1655 (</a:t>
            </a:r>
            <a:r>
              <a:rPr lang="de-DE" sz="1200" dirty="0" err="1"/>
              <a:t>right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).  </a:t>
            </a:r>
            <a:r>
              <a:rPr lang="de-DE" sz="1200" b="1" dirty="0"/>
              <a:t>D</a:t>
            </a:r>
            <a:r>
              <a:rPr lang="de-DE" sz="1200" dirty="0"/>
              <a:t>: Western </a:t>
            </a:r>
            <a:r>
              <a:rPr lang="de-DE" sz="1200" dirty="0" err="1"/>
              <a:t>blot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non-</a:t>
            </a:r>
            <a:r>
              <a:rPr lang="de-DE" sz="1200" dirty="0" err="1"/>
              <a:t>depleted</a:t>
            </a:r>
            <a:r>
              <a:rPr lang="de-DE" sz="1200" dirty="0"/>
              <a:t> (</a:t>
            </a:r>
            <a:r>
              <a:rPr lang="de-DE" sz="1200" dirty="0" err="1"/>
              <a:t>left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 </a:t>
            </a:r>
            <a:r>
              <a:rPr lang="de-DE" sz="1200" dirty="0" err="1"/>
              <a:t>or</a:t>
            </a:r>
            <a:r>
              <a:rPr lang="de-DE" sz="1200" dirty="0"/>
              <a:t> </a:t>
            </a:r>
            <a:r>
              <a:rPr lang="de-DE" sz="1200" dirty="0" err="1"/>
              <a:t>depleted</a:t>
            </a:r>
            <a:r>
              <a:rPr lang="de-DE" sz="1200" dirty="0"/>
              <a:t> (</a:t>
            </a:r>
            <a:r>
              <a:rPr lang="de-DE" sz="1200" dirty="0" err="1"/>
              <a:t>right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 </a:t>
            </a:r>
            <a:r>
              <a:rPr lang="de-DE" sz="1200" i="1" dirty="0"/>
              <a:t>E. coli </a:t>
            </a:r>
            <a:r>
              <a:rPr lang="de-DE" sz="1200" dirty="0"/>
              <a:t>MK6. </a:t>
            </a:r>
            <a:r>
              <a:rPr lang="de-DE" sz="1200" b="1" dirty="0"/>
              <a:t>E</a:t>
            </a:r>
            <a:r>
              <a:rPr lang="de-DE" sz="1200" dirty="0"/>
              <a:t>: Processing </a:t>
            </a:r>
            <a:r>
              <a:rPr lang="de-DE" sz="1200" dirty="0" err="1"/>
              <a:t>of</a:t>
            </a:r>
            <a:r>
              <a:rPr lang="de-DE" sz="1200" dirty="0"/>
              <a:t> proOmpA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untreated</a:t>
            </a:r>
            <a:r>
              <a:rPr lang="de-DE" sz="1200" dirty="0"/>
              <a:t> (</a:t>
            </a:r>
            <a:r>
              <a:rPr lang="de-DE" sz="1200" dirty="0" err="1"/>
              <a:t>left</a:t>
            </a:r>
            <a:r>
              <a:rPr lang="de-DE" sz="1200" dirty="0"/>
              <a:t> </a:t>
            </a:r>
            <a:r>
              <a:rPr lang="de-DE" sz="1200" dirty="0" err="1"/>
              <a:t>lane</a:t>
            </a:r>
            <a:r>
              <a:rPr lang="de-DE" sz="1200" dirty="0"/>
              <a:t>) </a:t>
            </a:r>
            <a:r>
              <a:rPr lang="de-DE" sz="1200" dirty="0" err="1"/>
              <a:t>and</a:t>
            </a:r>
            <a:r>
              <a:rPr lang="de-DE" sz="1200" dirty="0"/>
              <a:t> CCCP-</a:t>
            </a:r>
            <a:r>
              <a:rPr lang="de-DE" sz="1200" dirty="0" err="1"/>
              <a:t>treated</a:t>
            </a:r>
            <a:r>
              <a:rPr lang="de-DE" sz="1200" dirty="0"/>
              <a:t> </a:t>
            </a:r>
            <a:r>
              <a:rPr lang="de-DE" sz="1200" i="1" dirty="0"/>
              <a:t>E. coli</a:t>
            </a:r>
            <a:r>
              <a:rPr lang="de-DE" sz="1200" dirty="0"/>
              <a:t> MC1061. </a:t>
            </a:r>
          </a:p>
        </p:txBody>
      </p:sp>
    </p:spTree>
    <p:extLst>
      <p:ext uri="{BB962C8B-B14F-4D97-AF65-F5344CB8AC3E}">
        <p14:creationId xmlns:p14="http://schemas.microsoft.com/office/powerpoint/2010/main" val="4074772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/>
          <p:cNvSpPr txBox="1"/>
          <p:nvPr/>
        </p:nvSpPr>
        <p:spPr>
          <a:xfrm>
            <a:off x="7739406" y="6240544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Figure S3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811330" y="921966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4450404" y="942125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B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21E8ABD7-F745-4417-91A9-A417D45B75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2000" contras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98" t="28645" r="22443" b="23838"/>
          <a:stretch/>
        </p:blipFill>
        <p:spPr>
          <a:xfrm>
            <a:off x="1379185" y="1828800"/>
            <a:ext cx="2487735" cy="2087313"/>
          </a:xfrm>
          <a:prstGeom prst="rect">
            <a:avLst/>
          </a:prstGeom>
        </p:spPr>
      </p:pic>
      <p:cxnSp>
        <p:nvCxnSpPr>
          <p:cNvPr id="19" name="Gerade Verbindung 15">
            <a:extLst>
              <a:ext uri="{FF2B5EF4-FFF2-40B4-BE49-F238E27FC236}">
                <a16:creationId xmlns:a16="http://schemas.microsoft.com/office/drawing/2014/main" id="{E57E2488-B80A-4FDA-9541-512B9889FE74}"/>
              </a:ext>
            </a:extLst>
          </p:cNvPr>
          <p:cNvCxnSpPr/>
          <p:nvPr/>
        </p:nvCxnSpPr>
        <p:spPr>
          <a:xfrm>
            <a:off x="1332483" y="2941884"/>
            <a:ext cx="52754" cy="0"/>
          </a:xfrm>
          <a:prstGeom prst="line">
            <a:avLst/>
          </a:prstGeom>
          <a:ln w="1905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feld 19">
            <a:extLst>
              <a:ext uri="{FF2B5EF4-FFF2-40B4-BE49-F238E27FC236}">
                <a16:creationId xmlns:a16="http://schemas.microsoft.com/office/drawing/2014/main" id="{C03E0903-1BD0-4051-B8CD-E86D8F538303}"/>
              </a:ext>
            </a:extLst>
          </p:cNvPr>
          <p:cNvSpPr txBox="1"/>
          <p:nvPr/>
        </p:nvSpPr>
        <p:spPr>
          <a:xfrm>
            <a:off x="1018012" y="1952922"/>
            <a:ext cx="4259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135 -</a:t>
            </a:r>
          </a:p>
        </p:txBody>
      </p:sp>
      <p:sp>
        <p:nvSpPr>
          <p:cNvPr id="21" name="Textfeld 20">
            <a:extLst>
              <a:ext uri="{FF2B5EF4-FFF2-40B4-BE49-F238E27FC236}">
                <a16:creationId xmlns:a16="http://schemas.microsoft.com/office/drawing/2014/main" id="{2114735A-8C6B-4915-B73D-74B8A322C50C}"/>
              </a:ext>
            </a:extLst>
          </p:cNvPr>
          <p:cNvSpPr txBox="1"/>
          <p:nvPr/>
        </p:nvSpPr>
        <p:spPr>
          <a:xfrm>
            <a:off x="1067207" y="2292796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75 -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78451159-A9DF-45F0-BEB1-BD10A0529AB6}"/>
              </a:ext>
            </a:extLst>
          </p:cNvPr>
          <p:cNvSpPr txBox="1"/>
          <p:nvPr/>
        </p:nvSpPr>
        <p:spPr>
          <a:xfrm>
            <a:off x="1069306" y="2677775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63 -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7CEE6525-4E23-4D19-A3C1-5E3F56324B43}"/>
              </a:ext>
            </a:extLst>
          </p:cNvPr>
          <p:cNvSpPr txBox="1"/>
          <p:nvPr/>
        </p:nvSpPr>
        <p:spPr>
          <a:xfrm>
            <a:off x="1061063" y="305382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48 -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E3DB4E9B-C8BE-4E30-826A-0B5DFE473A5C}"/>
              </a:ext>
            </a:extLst>
          </p:cNvPr>
          <p:cNvSpPr txBox="1"/>
          <p:nvPr/>
        </p:nvSpPr>
        <p:spPr>
          <a:xfrm>
            <a:off x="1014663" y="2160407"/>
            <a:ext cx="4259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100 -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69EE273D-E5F6-40AA-9772-2FFD4C1E2A0B}"/>
              </a:ext>
            </a:extLst>
          </p:cNvPr>
          <p:cNvSpPr txBox="1"/>
          <p:nvPr/>
        </p:nvSpPr>
        <p:spPr>
          <a:xfrm>
            <a:off x="1080924" y="3437581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35 -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EF138E42-E2F6-4190-BABF-132A48B15286}"/>
              </a:ext>
            </a:extLst>
          </p:cNvPr>
          <p:cNvSpPr txBox="1"/>
          <p:nvPr/>
        </p:nvSpPr>
        <p:spPr>
          <a:xfrm flipH="1" flipV="1">
            <a:off x="3688237" y="2694582"/>
            <a:ext cx="419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ym typeface="Wingdings" panose="05000000000000000000" pitchFamily="2" charset="2"/>
              </a:rPr>
              <a:t></a:t>
            </a:r>
            <a:endParaRPr lang="de-DE" sz="1200" dirty="0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32DC681-CEF5-4BD2-ABDB-8DAD00C89B3C}"/>
              </a:ext>
            </a:extLst>
          </p:cNvPr>
          <p:cNvSpPr txBox="1"/>
          <p:nvPr/>
        </p:nvSpPr>
        <p:spPr>
          <a:xfrm>
            <a:off x="3943486" y="2688792"/>
            <a:ext cx="4900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YidC</a:t>
            </a:r>
            <a:r>
              <a:rPr lang="de-DE" sz="1200" dirty="0"/>
              <a:t> 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019859DD-6F73-4C26-A04C-2C1BBD65C069}"/>
              </a:ext>
            </a:extLst>
          </p:cNvPr>
          <p:cNvSpPr txBox="1"/>
          <p:nvPr/>
        </p:nvSpPr>
        <p:spPr>
          <a:xfrm rot="18900000">
            <a:off x="1450371" y="1525228"/>
            <a:ext cx="508695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F-13C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530B6EA6-EB1F-46E9-8D7C-57E400DE20E7}"/>
              </a:ext>
            </a:extLst>
          </p:cNvPr>
          <p:cNvSpPr txBox="1"/>
          <p:nvPr/>
        </p:nvSpPr>
        <p:spPr>
          <a:xfrm rot="18900000">
            <a:off x="1731459" y="1526181"/>
            <a:ext cx="512017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A-12C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2756BB09-40E6-40B4-84AB-01E26E7E3A81}"/>
              </a:ext>
            </a:extLst>
          </p:cNvPr>
          <p:cNvSpPr txBox="1"/>
          <p:nvPr/>
        </p:nvSpPr>
        <p:spPr>
          <a:xfrm rot="18900000">
            <a:off x="2047440" y="1540176"/>
            <a:ext cx="462674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L -9C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E6DAFAFE-25B3-42A0-9EBE-9F217E0D85FB}"/>
              </a:ext>
            </a:extLst>
          </p:cNvPr>
          <p:cNvSpPr txBox="1"/>
          <p:nvPr/>
        </p:nvSpPr>
        <p:spPr>
          <a:xfrm rot="18900000">
            <a:off x="2405543" y="1519124"/>
            <a:ext cx="517509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V-8C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392DAD68-7FD1-46F1-A34D-C321E231CC75}"/>
              </a:ext>
            </a:extLst>
          </p:cNvPr>
          <p:cNvSpPr txBox="1"/>
          <p:nvPr/>
        </p:nvSpPr>
        <p:spPr>
          <a:xfrm rot="18900000">
            <a:off x="2780079" y="1538856"/>
            <a:ext cx="466407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F-13C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F0CB1209-1EF4-4074-B3B2-6CC84E7C894C}"/>
              </a:ext>
            </a:extLst>
          </p:cNvPr>
          <p:cNvSpPr txBox="1"/>
          <p:nvPr/>
        </p:nvSpPr>
        <p:spPr>
          <a:xfrm rot="18900000">
            <a:off x="3095890" y="1529893"/>
            <a:ext cx="490195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A-12C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BBDA766F-0902-4F2C-B96D-F86ACE89B249}"/>
              </a:ext>
            </a:extLst>
          </p:cNvPr>
          <p:cNvSpPr txBox="1"/>
          <p:nvPr/>
        </p:nvSpPr>
        <p:spPr>
          <a:xfrm rot="18900000">
            <a:off x="3404327" y="1508429"/>
            <a:ext cx="552469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L -9C</a:t>
            </a:r>
          </a:p>
        </p:txBody>
      </p:sp>
      <p:cxnSp>
        <p:nvCxnSpPr>
          <p:cNvPr id="37" name="Gerader Verbinder 36">
            <a:extLst>
              <a:ext uri="{FF2B5EF4-FFF2-40B4-BE49-F238E27FC236}">
                <a16:creationId xmlns:a16="http://schemas.microsoft.com/office/drawing/2014/main" id="{EE069F79-5000-44CD-AF84-5600E7FC03DB}"/>
              </a:ext>
            </a:extLst>
          </p:cNvPr>
          <p:cNvCxnSpPr>
            <a:cxnSpLocks/>
          </p:cNvCxnSpPr>
          <p:nvPr/>
        </p:nvCxnSpPr>
        <p:spPr>
          <a:xfrm>
            <a:off x="1450944" y="1482915"/>
            <a:ext cx="1198114" cy="8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8" name="Textfeld 37">
            <a:extLst>
              <a:ext uri="{FF2B5EF4-FFF2-40B4-BE49-F238E27FC236}">
                <a16:creationId xmlns:a16="http://schemas.microsoft.com/office/drawing/2014/main" id="{41301389-884A-47F1-860A-657F4C85A932}"/>
              </a:ext>
            </a:extLst>
          </p:cNvPr>
          <p:cNvSpPr txBox="1"/>
          <p:nvPr/>
        </p:nvSpPr>
        <p:spPr>
          <a:xfrm>
            <a:off x="1601067" y="1172958"/>
            <a:ext cx="10873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1400" dirty="0" err="1">
                <a:solidFill>
                  <a:prstClr val="black"/>
                </a:solidFill>
                <a:latin typeface="Calibri" panose="020F0502020204030204"/>
              </a:rPr>
              <a:t>YidC</a:t>
            </a:r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 434C</a:t>
            </a:r>
          </a:p>
        </p:txBody>
      </p:sp>
      <p:cxnSp>
        <p:nvCxnSpPr>
          <p:cNvPr id="39" name="Gerader Verbinder 38">
            <a:extLst>
              <a:ext uri="{FF2B5EF4-FFF2-40B4-BE49-F238E27FC236}">
                <a16:creationId xmlns:a16="http://schemas.microsoft.com/office/drawing/2014/main" id="{2D614FF5-506D-4F0D-94F0-F3301D59CBD8}"/>
              </a:ext>
            </a:extLst>
          </p:cNvPr>
          <p:cNvCxnSpPr>
            <a:cxnSpLocks/>
          </p:cNvCxnSpPr>
          <p:nvPr/>
        </p:nvCxnSpPr>
        <p:spPr>
          <a:xfrm>
            <a:off x="2811345" y="1485471"/>
            <a:ext cx="1079302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Textfeld 39">
            <a:extLst>
              <a:ext uri="{FF2B5EF4-FFF2-40B4-BE49-F238E27FC236}">
                <a16:creationId xmlns:a16="http://schemas.microsoft.com/office/drawing/2014/main" id="{D3815989-7F9C-47F3-AF53-A1C1757F01F2}"/>
              </a:ext>
            </a:extLst>
          </p:cNvPr>
          <p:cNvSpPr txBox="1"/>
          <p:nvPr/>
        </p:nvSpPr>
        <p:spPr>
          <a:xfrm>
            <a:off x="2940713" y="1182371"/>
            <a:ext cx="10873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1400" dirty="0" err="1">
                <a:solidFill>
                  <a:prstClr val="black"/>
                </a:solidFill>
                <a:latin typeface="Calibri" panose="020F0502020204030204"/>
              </a:rPr>
              <a:t>YidC</a:t>
            </a:r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 508C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515F5670-2089-4413-83CB-72C51D825518}"/>
              </a:ext>
            </a:extLst>
          </p:cNvPr>
          <p:cNvSpPr txBox="1"/>
          <p:nvPr/>
        </p:nvSpPr>
        <p:spPr>
          <a:xfrm rot="18900000">
            <a:off x="5033505" y="1503192"/>
            <a:ext cx="508695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F-13C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8319603F-DB50-4711-927A-B3E3CFFEA0A3}"/>
              </a:ext>
            </a:extLst>
          </p:cNvPr>
          <p:cNvSpPr txBox="1"/>
          <p:nvPr/>
        </p:nvSpPr>
        <p:spPr>
          <a:xfrm rot="18900000">
            <a:off x="5404742" y="1504145"/>
            <a:ext cx="512017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A-12C</a:t>
            </a:r>
          </a:p>
        </p:txBody>
      </p:sp>
      <p:sp>
        <p:nvSpPr>
          <p:cNvPr id="43" name="Textfeld 42">
            <a:extLst>
              <a:ext uri="{FF2B5EF4-FFF2-40B4-BE49-F238E27FC236}">
                <a16:creationId xmlns:a16="http://schemas.microsoft.com/office/drawing/2014/main" id="{D2EDEFCF-FA85-4B48-BBFF-1A827842D9ED}"/>
              </a:ext>
            </a:extLst>
          </p:cNvPr>
          <p:cNvSpPr txBox="1"/>
          <p:nvPr/>
        </p:nvSpPr>
        <p:spPr>
          <a:xfrm rot="18900000">
            <a:off x="5755922" y="1518140"/>
            <a:ext cx="462674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L -9C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DF17CB40-0C11-4B95-B8ED-7C3F18BDEE91}"/>
              </a:ext>
            </a:extLst>
          </p:cNvPr>
          <p:cNvSpPr txBox="1"/>
          <p:nvPr/>
        </p:nvSpPr>
        <p:spPr>
          <a:xfrm rot="18900000">
            <a:off x="6168978" y="1497088"/>
            <a:ext cx="517509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V -8C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67875735-13E6-4B97-9F59-10045260177A}"/>
              </a:ext>
            </a:extLst>
          </p:cNvPr>
          <p:cNvSpPr txBox="1"/>
          <p:nvPr/>
        </p:nvSpPr>
        <p:spPr>
          <a:xfrm rot="18900000">
            <a:off x="6595031" y="1516820"/>
            <a:ext cx="466407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F-13C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BC95E14B-B2DE-4537-AD9B-48630B7CE049}"/>
              </a:ext>
            </a:extLst>
          </p:cNvPr>
          <p:cNvSpPr txBox="1"/>
          <p:nvPr/>
        </p:nvSpPr>
        <p:spPr>
          <a:xfrm rot="18900000">
            <a:off x="6968797" y="1507857"/>
            <a:ext cx="490195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A-12C</a:t>
            </a: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F3F9AE3C-9FA4-41D3-AD1D-5F02BD421682}"/>
              </a:ext>
            </a:extLst>
          </p:cNvPr>
          <p:cNvSpPr txBox="1"/>
          <p:nvPr/>
        </p:nvSpPr>
        <p:spPr>
          <a:xfrm rot="18900000">
            <a:off x="7406024" y="1486393"/>
            <a:ext cx="552469" cy="2163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806" dirty="0">
                <a:solidFill>
                  <a:prstClr val="black"/>
                </a:solidFill>
                <a:latin typeface="Calibri" panose="020F0502020204030204"/>
              </a:rPr>
              <a:t>L -9C</a:t>
            </a:r>
          </a:p>
        </p:txBody>
      </p:sp>
      <p:cxnSp>
        <p:nvCxnSpPr>
          <p:cNvPr id="50" name="Gerader Verbinder 49">
            <a:extLst>
              <a:ext uri="{FF2B5EF4-FFF2-40B4-BE49-F238E27FC236}">
                <a16:creationId xmlns:a16="http://schemas.microsoft.com/office/drawing/2014/main" id="{FF241BBA-A34E-46FE-B8CC-1C878D7A83B9}"/>
              </a:ext>
            </a:extLst>
          </p:cNvPr>
          <p:cNvCxnSpPr>
            <a:cxnSpLocks/>
          </p:cNvCxnSpPr>
          <p:nvPr/>
        </p:nvCxnSpPr>
        <p:spPr>
          <a:xfrm>
            <a:off x="5158536" y="1460879"/>
            <a:ext cx="1198114" cy="844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2C39827A-B1EB-4D19-8E43-B60A241E9C89}"/>
              </a:ext>
            </a:extLst>
          </p:cNvPr>
          <p:cNvSpPr txBox="1"/>
          <p:nvPr/>
        </p:nvSpPr>
        <p:spPr>
          <a:xfrm>
            <a:off x="5308659" y="1150922"/>
            <a:ext cx="10873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1400" dirty="0" err="1">
                <a:solidFill>
                  <a:prstClr val="black"/>
                </a:solidFill>
                <a:latin typeface="Calibri" panose="020F0502020204030204"/>
              </a:rPr>
              <a:t>YidC</a:t>
            </a:r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 434C</a:t>
            </a:r>
          </a:p>
        </p:txBody>
      </p:sp>
      <p:cxnSp>
        <p:nvCxnSpPr>
          <p:cNvPr id="52" name="Gerader Verbinder 51">
            <a:extLst>
              <a:ext uri="{FF2B5EF4-FFF2-40B4-BE49-F238E27FC236}">
                <a16:creationId xmlns:a16="http://schemas.microsoft.com/office/drawing/2014/main" id="{5ADEE7BE-9383-4F36-BFF4-C3EED69089F4}"/>
              </a:ext>
            </a:extLst>
          </p:cNvPr>
          <p:cNvCxnSpPr>
            <a:cxnSpLocks/>
          </p:cNvCxnSpPr>
          <p:nvPr/>
        </p:nvCxnSpPr>
        <p:spPr>
          <a:xfrm>
            <a:off x="6595790" y="1465101"/>
            <a:ext cx="1267484" cy="12848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Textfeld 52">
            <a:extLst>
              <a:ext uri="{FF2B5EF4-FFF2-40B4-BE49-F238E27FC236}">
                <a16:creationId xmlns:a16="http://schemas.microsoft.com/office/drawing/2014/main" id="{D9FD197D-019B-4E30-813F-FEF16B5FAB75}"/>
              </a:ext>
            </a:extLst>
          </p:cNvPr>
          <p:cNvSpPr txBox="1"/>
          <p:nvPr/>
        </p:nvSpPr>
        <p:spPr>
          <a:xfrm>
            <a:off x="6620488" y="1159888"/>
            <a:ext cx="1087363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561109"/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  </a:t>
            </a:r>
            <a:r>
              <a:rPr lang="de-DE" sz="1400" dirty="0" err="1">
                <a:solidFill>
                  <a:prstClr val="black"/>
                </a:solidFill>
                <a:latin typeface="Calibri" panose="020F0502020204030204"/>
              </a:rPr>
              <a:t>YidC</a:t>
            </a:r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 508C</a:t>
            </a:r>
          </a:p>
        </p:txBody>
      </p:sp>
      <p:pic>
        <p:nvPicPr>
          <p:cNvPr id="56" name="Grafik 55">
            <a:extLst>
              <a:ext uri="{FF2B5EF4-FFF2-40B4-BE49-F238E27FC236}">
                <a16:creationId xmlns:a16="http://schemas.microsoft.com/office/drawing/2014/main" id="{88B713D6-9F51-4B75-8DAF-BFF64B20DE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349" t="22863" r="17913" b="21761"/>
          <a:stretch/>
        </p:blipFill>
        <p:spPr>
          <a:xfrm>
            <a:off x="5011200" y="1798101"/>
            <a:ext cx="2800318" cy="2148709"/>
          </a:xfrm>
          <a:prstGeom prst="rect">
            <a:avLst/>
          </a:prstGeom>
        </p:spPr>
      </p:pic>
      <p:cxnSp>
        <p:nvCxnSpPr>
          <p:cNvPr id="57" name="Gerade Verbindung 15">
            <a:extLst>
              <a:ext uri="{FF2B5EF4-FFF2-40B4-BE49-F238E27FC236}">
                <a16:creationId xmlns:a16="http://schemas.microsoft.com/office/drawing/2014/main" id="{368FD9F7-6CA0-4F97-A08D-16F26CE6DCD1}"/>
              </a:ext>
            </a:extLst>
          </p:cNvPr>
          <p:cNvCxnSpPr/>
          <p:nvPr/>
        </p:nvCxnSpPr>
        <p:spPr>
          <a:xfrm>
            <a:off x="4884294" y="2750037"/>
            <a:ext cx="52754" cy="0"/>
          </a:xfrm>
          <a:prstGeom prst="line">
            <a:avLst/>
          </a:prstGeom>
          <a:ln w="19050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Textfeld 58">
            <a:extLst>
              <a:ext uri="{FF2B5EF4-FFF2-40B4-BE49-F238E27FC236}">
                <a16:creationId xmlns:a16="http://schemas.microsoft.com/office/drawing/2014/main" id="{FEDD3819-8A1D-4F48-8C09-A525EBF05C95}"/>
              </a:ext>
            </a:extLst>
          </p:cNvPr>
          <p:cNvSpPr txBox="1"/>
          <p:nvPr/>
        </p:nvSpPr>
        <p:spPr>
          <a:xfrm>
            <a:off x="4734149" y="1928940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75 -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196394E3-8DD2-4C24-A860-599B2369AD2F}"/>
              </a:ext>
            </a:extLst>
          </p:cNvPr>
          <p:cNvSpPr txBox="1"/>
          <p:nvPr/>
        </p:nvSpPr>
        <p:spPr>
          <a:xfrm>
            <a:off x="4737024" y="2035167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63 -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8CDE884C-6FE5-4E6E-B9EB-0A234BD021F9}"/>
              </a:ext>
            </a:extLst>
          </p:cNvPr>
          <p:cNvSpPr txBox="1"/>
          <p:nvPr/>
        </p:nvSpPr>
        <p:spPr>
          <a:xfrm>
            <a:off x="4738007" y="2243841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48 -</a:t>
            </a: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F6A80BFA-0C7F-45B8-9CFC-6BA9B2BDB9A4}"/>
              </a:ext>
            </a:extLst>
          </p:cNvPr>
          <p:cNvSpPr txBox="1"/>
          <p:nvPr/>
        </p:nvSpPr>
        <p:spPr>
          <a:xfrm>
            <a:off x="4688817" y="1839773"/>
            <a:ext cx="42594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100 -</a:t>
            </a:r>
          </a:p>
        </p:txBody>
      </p:sp>
      <p:sp>
        <p:nvSpPr>
          <p:cNvPr id="63" name="Textfeld 62">
            <a:extLst>
              <a:ext uri="{FF2B5EF4-FFF2-40B4-BE49-F238E27FC236}">
                <a16:creationId xmlns:a16="http://schemas.microsoft.com/office/drawing/2014/main" id="{8CB75F96-EB3F-4C04-BAF0-656C96D59FB5}"/>
              </a:ext>
            </a:extLst>
          </p:cNvPr>
          <p:cNvSpPr txBox="1"/>
          <p:nvPr/>
        </p:nvSpPr>
        <p:spPr>
          <a:xfrm>
            <a:off x="4748641" y="3299519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17 -</a:t>
            </a: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3F615B24-64BB-456E-81BA-B431CE33942F}"/>
              </a:ext>
            </a:extLst>
          </p:cNvPr>
          <p:cNvSpPr txBox="1"/>
          <p:nvPr/>
        </p:nvSpPr>
        <p:spPr>
          <a:xfrm>
            <a:off x="4744146" y="2494790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35 -</a:t>
            </a:r>
          </a:p>
        </p:txBody>
      </p:sp>
      <p:sp>
        <p:nvSpPr>
          <p:cNvPr id="65" name="Textfeld 64">
            <a:extLst>
              <a:ext uri="{FF2B5EF4-FFF2-40B4-BE49-F238E27FC236}">
                <a16:creationId xmlns:a16="http://schemas.microsoft.com/office/drawing/2014/main" id="{35A7DA01-47AD-4940-A7E8-E67D2221A186}"/>
              </a:ext>
            </a:extLst>
          </p:cNvPr>
          <p:cNvSpPr txBox="1"/>
          <p:nvPr/>
        </p:nvSpPr>
        <p:spPr>
          <a:xfrm>
            <a:off x="4740062" y="2880252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25 -</a:t>
            </a:r>
          </a:p>
        </p:txBody>
      </p:sp>
      <p:sp>
        <p:nvSpPr>
          <p:cNvPr id="66" name="Textfeld 65">
            <a:extLst>
              <a:ext uri="{FF2B5EF4-FFF2-40B4-BE49-F238E27FC236}">
                <a16:creationId xmlns:a16="http://schemas.microsoft.com/office/drawing/2014/main" id="{AE69C6D4-619F-47AB-BC3C-A25E548CDA9F}"/>
              </a:ext>
            </a:extLst>
          </p:cNvPr>
          <p:cNvSpPr txBox="1"/>
          <p:nvPr/>
        </p:nvSpPr>
        <p:spPr>
          <a:xfrm>
            <a:off x="7894422" y="3547480"/>
            <a:ext cx="8419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G3nc35</a:t>
            </a:r>
          </a:p>
        </p:txBody>
      </p:sp>
      <p:sp>
        <p:nvSpPr>
          <p:cNvPr id="67" name="Textfeld 66">
            <a:extLst>
              <a:ext uri="{FF2B5EF4-FFF2-40B4-BE49-F238E27FC236}">
                <a16:creationId xmlns:a16="http://schemas.microsoft.com/office/drawing/2014/main" id="{4AB3219B-6326-4700-B746-6AA4F23B7E3C}"/>
              </a:ext>
            </a:extLst>
          </p:cNvPr>
          <p:cNvSpPr txBox="1"/>
          <p:nvPr/>
        </p:nvSpPr>
        <p:spPr>
          <a:xfrm flipH="1" flipV="1">
            <a:off x="7646163" y="3562140"/>
            <a:ext cx="416913" cy="274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ym typeface="Wingdings" panose="05000000000000000000" pitchFamily="2" charset="2"/>
              </a:rPr>
              <a:t></a:t>
            </a:r>
            <a:endParaRPr lang="de-DE" sz="1200" dirty="0"/>
          </a:p>
        </p:txBody>
      </p:sp>
      <p:sp>
        <p:nvSpPr>
          <p:cNvPr id="68" name="Textfeld 67">
            <a:extLst>
              <a:ext uri="{FF2B5EF4-FFF2-40B4-BE49-F238E27FC236}">
                <a16:creationId xmlns:a16="http://schemas.microsoft.com/office/drawing/2014/main" id="{03E11762-A1E3-45F2-B949-8CFE51D23179}"/>
              </a:ext>
            </a:extLst>
          </p:cNvPr>
          <p:cNvSpPr txBox="1"/>
          <p:nvPr/>
        </p:nvSpPr>
        <p:spPr>
          <a:xfrm>
            <a:off x="817178" y="1685555"/>
            <a:ext cx="7878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/>
              <a:t>kDa</a:t>
            </a:r>
            <a:r>
              <a:rPr lang="de-DE" sz="800" dirty="0"/>
              <a:t> </a:t>
            </a:r>
          </a:p>
        </p:txBody>
      </p:sp>
      <p:sp>
        <p:nvSpPr>
          <p:cNvPr id="69" name="Textfeld 68">
            <a:extLst>
              <a:ext uri="{FF2B5EF4-FFF2-40B4-BE49-F238E27FC236}">
                <a16:creationId xmlns:a16="http://schemas.microsoft.com/office/drawing/2014/main" id="{B1ED309B-8AB1-4530-9766-98517F2B6A5D}"/>
              </a:ext>
            </a:extLst>
          </p:cNvPr>
          <p:cNvSpPr txBox="1"/>
          <p:nvPr/>
        </p:nvSpPr>
        <p:spPr>
          <a:xfrm>
            <a:off x="4463961" y="1661034"/>
            <a:ext cx="7878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/>
              <a:t>kDa</a:t>
            </a:r>
            <a:r>
              <a:rPr lang="de-DE" sz="800" dirty="0"/>
              <a:t> </a:t>
            </a:r>
          </a:p>
        </p:txBody>
      </p:sp>
      <p:sp>
        <p:nvSpPr>
          <p:cNvPr id="70" name="Textfeld 69">
            <a:extLst>
              <a:ext uri="{FF2B5EF4-FFF2-40B4-BE49-F238E27FC236}">
                <a16:creationId xmlns:a16="http://schemas.microsoft.com/office/drawing/2014/main" id="{C22004AC-D30B-434B-A0F2-F7F80D4646F8}"/>
              </a:ext>
            </a:extLst>
          </p:cNvPr>
          <p:cNvSpPr txBox="1"/>
          <p:nvPr/>
        </p:nvSpPr>
        <p:spPr>
          <a:xfrm>
            <a:off x="3317533" y="227307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71" name="Textfeld 70">
            <a:extLst>
              <a:ext uri="{FF2B5EF4-FFF2-40B4-BE49-F238E27FC236}">
                <a16:creationId xmlns:a16="http://schemas.microsoft.com/office/drawing/2014/main" id="{3B5C743A-E343-44B4-A92A-4DF039975CF9}"/>
              </a:ext>
            </a:extLst>
          </p:cNvPr>
          <p:cNvSpPr txBox="1"/>
          <p:nvPr/>
        </p:nvSpPr>
        <p:spPr>
          <a:xfrm>
            <a:off x="7250564" y="199579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*</a:t>
            </a: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EC40128C-DF36-479A-8D06-4A144C8E4ABC}"/>
              </a:ext>
            </a:extLst>
          </p:cNvPr>
          <p:cNvSpPr/>
          <p:nvPr/>
        </p:nvSpPr>
        <p:spPr>
          <a:xfrm>
            <a:off x="1499466" y="4821205"/>
            <a:ext cx="6262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b="1" dirty="0"/>
              <a:t>Figure S3 </a:t>
            </a:r>
            <a:r>
              <a:rPr lang="de-DE" sz="1200" dirty="0"/>
              <a:t>The nascent chain of G3p binds weakly to YidC508C. The </a:t>
            </a:r>
            <a:r>
              <a:rPr lang="de-DE" sz="1200" dirty="0" err="1"/>
              <a:t>crosslink</a:t>
            </a:r>
            <a:r>
              <a:rPr lang="de-DE" sz="1200" dirty="0"/>
              <a:t> </a:t>
            </a:r>
            <a:r>
              <a:rPr lang="de-DE" sz="1200" dirty="0" err="1"/>
              <a:t>product</a:t>
            </a:r>
            <a:r>
              <a:rPr lang="de-DE" sz="1200" dirty="0"/>
              <a:t> (</a:t>
            </a:r>
            <a:r>
              <a:rPr lang="de-DE" sz="1200" dirty="0" err="1"/>
              <a:t>marked</a:t>
            </a:r>
            <a:r>
              <a:rPr lang="de-DE" sz="1200" dirty="0"/>
              <a:t> </a:t>
            </a:r>
            <a:r>
              <a:rPr lang="de-DE" sz="1200" dirty="0" err="1"/>
              <a:t>with</a:t>
            </a:r>
            <a:r>
              <a:rPr lang="de-DE" sz="1200" dirty="0"/>
              <a:t> a </a:t>
            </a:r>
            <a:r>
              <a:rPr lang="de-DE" sz="1200" dirty="0" err="1"/>
              <a:t>red</a:t>
            </a:r>
            <a:r>
              <a:rPr lang="de-DE" sz="1200" dirty="0"/>
              <a:t> </a:t>
            </a:r>
            <a:r>
              <a:rPr lang="de-DE" sz="1200" dirty="0" err="1"/>
              <a:t>asterisk</a:t>
            </a:r>
            <a:r>
              <a:rPr lang="de-DE" sz="1200" dirty="0"/>
              <a:t>) </a:t>
            </a:r>
            <a:r>
              <a:rPr lang="de-DE" sz="1200" dirty="0" err="1"/>
              <a:t>between</a:t>
            </a:r>
            <a:r>
              <a:rPr lang="de-DE" sz="1200" dirty="0"/>
              <a:t> G3nc35 and YidC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recognized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</a:t>
            </a:r>
            <a:r>
              <a:rPr lang="de-DE" sz="1200" dirty="0" err="1"/>
              <a:t>antibodies</a:t>
            </a:r>
            <a:r>
              <a:rPr lang="de-DE" sz="1200" dirty="0"/>
              <a:t>  </a:t>
            </a:r>
            <a:r>
              <a:rPr lang="de-DE" sz="1200" b="1" dirty="0"/>
              <a:t>A</a:t>
            </a:r>
            <a:r>
              <a:rPr lang="de-DE" sz="1200" dirty="0"/>
              <a:t>: </a:t>
            </a:r>
            <a:r>
              <a:rPr lang="de-DE" sz="1200" dirty="0" err="1"/>
              <a:t>to</a:t>
            </a:r>
            <a:r>
              <a:rPr lang="de-DE" sz="1200" dirty="0"/>
              <a:t> YidC and </a:t>
            </a:r>
            <a:r>
              <a:rPr lang="de-DE" sz="1200" b="1" dirty="0"/>
              <a:t>B</a:t>
            </a:r>
            <a:r>
              <a:rPr lang="de-DE" sz="1200" dirty="0"/>
              <a:t>: </a:t>
            </a:r>
            <a:r>
              <a:rPr lang="de-DE" sz="1200" dirty="0" err="1"/>
              <a:t>to</a:t>
            </a:r>
            <a:r>
              <a:rPr lang="de-DE" sz="1200" dirty="0"/>
              <a:t> G3p.  </a:t>
            </a:r>
          </a:p>
        </p:txBody>
      </p:sp>
    </p:spTree>
    <p:extLst>
      <p:ext uri="{BB962C8B-B14F-4D97-AF65-F5344CB8AC3E}">
        <p14:creationId xmlns:p14="http://schemas.microsoft.com/office/powerpoint/2010/main" val="3316746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7" t="12700" r="60593" b="3812"/>
          <a:stretch/>
        </p:blipFill>
        <p:spPr>
          <a:xfrm flipH="1">
            <a:off x="6759380" y="1767563"/>
            <a:ext cx="1331057" cy="343443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6491461" y="2020076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245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484370" y="214189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180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491461" y="2312619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135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484370" y="2541457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100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6491461" y="2706902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75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6484370" y="2978681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63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6484370" y="3368787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48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6507407" y="3898902"/>
            <a:ext cx="2935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35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6475492" y="4229256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25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6482583" y="445120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20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6959666" y="1011163"/>
            <a:ext cx="104849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100" dirty="0" err="1"/>
              <a:t>YidC</a:t>
            </a:r>
            <a:r>
              <a:rPr lang="de-DE" sz="1100" dirty="0"/>
              <a:t> L427C  </a:t>
            </a:r>
          </a:p>
          <a:p>
            <a:r>
              <a:rPr lang="de-DE" sz="1100" dirty="0"/>
              <a:t>G3p Y392C </a:t>
            </a:r>
          </a:p>
        </p:txBody>
      </p:sp>
      <p:cxnSp>
        <p:nvCxnSpPr>
          <p:cNvPr id="18" name="Gerader Verbinder 17"/>
          <p:cNvCxnSpPr/>
          <p:nvPr/>
        </p:nvCxnSpPr>
        <p:spPr>
          <a:xfrm>
            <a:off x="6925510" y="1442694"/>
            <a:ext cx="900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6781796" y="1442652"/>
            <a:ext cx="45236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-DTT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7472488" y="1442850"/>
            <a:ext cx="4796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dirty="0"/>
              <a:t>+DTT</a:t>
            </a:r>
            <a:endParaRPr lang="de-DE" sz="800" dirty="0"/>
          </a:p>
        </p:txBody>
      </p:sp>
      <p:sp>
        <p:nvSpPr>
          <p:cNvPr id="36" name="Textfeld 35"/>
          <p:cNvSpPr txBox="1"/>
          <p:nvPr/>
        </p:nvSpPr>
        <p:spPr>
          <a:xfrm>
            <a:off x="8115834" y="3196862"/>
            <a:ext cx="371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 err="1"/>
              <a:t>YidC</a:t>
            </a:r>
            <a:endParaRPr lang="de-DE" sz="800" dirty="0"/>
          </a:p>
        </p:txBody>
      </p:sp>
      <p:sp>
        <p:nvSpPr>
          <p:cNvPr id="37" name="Textfeld 36"/>
          <p:cNvSpPr txBox="1"/>
          <p:nvPr/>
        </p:nvSpPr>
        <p:spPr>
          <a:xfrm>
            <a:off x="7952719" y="2250024"/>
            <a:ext cx="648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800" dirty="0"/>
          </a:p>
          <a:p>
            <a:pPr algn="ctr"/>
            <a:r>
              <a:rPr lang="de-DE" sz="800" dirty="0" err="1"/>
              <a:t>YidC</a:t>
            </a:r>
            <a:endParaRPr lang="de-DE" sz="800" dirty="0"/>
          </a:p>
          <a:p>
            <a:pPr algn="ctr"/>
            <a:r>
              <a:rPr lang="de-DE" sz="800" dirty="0"/>
              <a:t>-X-</a:t>
            </a:r>
          </a:p>
          <a:p>
            <a:pPr algn="ctr"/>
            <a:r>
              <a:rPr lang="de-DE" sz="800" dirty="0"/>
              <a:t>G3p</a:t>
            </a:r>
          </a:p>
        </p:txBody>
      </p:sp>
      <p:cxnSp>
        <p:nvCxnSpPr>
          <p:cNvPr id="38" name="Gerade Verbindung mit Pfeil 37"/>
          <p:cNvCxnSpPr/>
          <p:nvPr/>
        </p:nvCxnSpPr>
        <p:spPr>
          <a:xfrm flipH="1">
            <a:off x="8015188" y="2596484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Gerade Verbindung mit Pfeil 38"/>
          <p:cNvCxnSpPr/>
          <p:nvPr/>
        </p:nvCxnSpPr>
        <p:spPr>
          <a:xfrm flipH="1">
            <a:off x="8017002" y="3316948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" name="Inhaltsplatzhalter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t="16646" r="11006" b="10500"/>
          <a:stretch/>
        </p:blipFill>
        <p:spPr>
          <a:xfrm rot="21540000">
            <a:off x="719643" y="1726575"/>
            <a:ext cx="4983141" cy="3381725"/>
          </a:xfrm>
        </p:spPr>
      </p:pic>
      <p:sp>
        <p:nvSpPr>
          <p:cNvPr id="41" name="Textfeld 40"/>
          <p:cNvSpPr txBox="1"/>
          <p:nvPr/>
        </p:nvSpPr>
        <p:spPr>
          <a:xfrm>
            <a:off x="384554" y="2026446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245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377463" y="2125686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180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384554" y="226254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135</a:t>
            </a:r>
          </a:p>
        </p:txBody>
      </p:sp>
      <p:sp>
        <p:nvSpPr>
          <p:cNvPr id="44" name="Textfeld 43"/>
          <p:cNvSpPr txBox="1"/>
          <p:nvPr/>
        </p:nvSpPr>
        <p:spPr>
          <a:xfrm>
            <a:off x="377463" y="246880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100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384554" y="2634249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75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377463" y="2923784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63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377463" y="3302601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48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400500" y="3652092"/>
            <a:ext cx="2935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35</a:t>
            </a:r>
          </a:p>
        </p:txBody>
      </p:sp>
      <p:sp>
        <p:nvSpPr>
          <p:cNvPr id="49" name="Textfeld 48"/>
          <p:cNvSpPr txBox="1"/>
          <p:nvPr/>
        </p:nvSpPr>
        <p:spPr>
          <a:xfrm>
            <a:off x="368585" y="4260728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25</a:t>
            </a:r>
          </a:p>
        </p:txBody>
      </p:sp>
      <p:sp>
        <p:nvSpPr>
          <p:cNvPr id="50" name="Textfeld 49"/>
          <p:cNvSpPr txBox="1"/>
          <p:nvPr/>
        </p:nvSpPr>
        <p:spPr>
          <a:xfrm>
            <a:off x="375676" y="4403653"/>
            <a:ext cx="33963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20</a:t>
            </a:r>
          </a:p>
        </p:txBody>
      </p:sp>
      <p:sp>
        <p:nvSpPr>
          <p:cNvPr id="51" name="Textfeld 50"/>
          <p:cNvSpPr txBox="1"/>
          <p:nvPr/>
        </p:nvSpPr>
        <p:spPr>
          <a:xfrm>
            <a:off x="2762297" y="1176360"/>
            <a:ext cx="10029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/>
              <a:t>YidC</a:t>
            </a:r>
            <a:r>
              <a:rPr lang="de-DE" sz="1400" dirty="0"/>
              <a:t> L427C</a:t>
            </a:r>
          </a:p>
        </p:txBody>
      </p:sp>
      <p:sp>
        <p:nvSpPr>
          <p:cNvPr id="52" name="Textfeld 51"/>
          <p:cNvSpPr txBox="1"/>
          <p:nvPr/>
        </p:nvSpPr>
        <p:spPr>
          <a:xfrm>
            <a:off x="927090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L385C</a:t>
            </a:r>
          </a:p>
        </p:txBody>
      </p:sp>
      <p:cxnSp>
        <p:nvCxnSpPr>
          <p:cNvPr id="53" name="Gerader Verbinder 52"/>
          <p:cNvCxnSpPr/>
          <p:nvPr/>
        </p:nvCxnSpPr>
        <p:spPr>
          <a:xfrm>
            <a:off x="978905" y="1525976"/>
            <a:ext cx="46080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feld 53"/>
          <p:cNvSpPr txBox="1"/>
          <p:nvPr/>
        </p:nvSpPr>
        <p:spPr>
          <a:xfrm>
            <a:off x="1288453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Y386C</a:t>
            </a:r>
          </a:p>
        </p:txBody>
      </p:sp>
      <p:sp>
        <p:nvSpPr>
          <p:cNvPr id="55" name="Textfeld 54"/>
          <p:cNvSpPr txBox="1"/>
          <p:nvPr/>
        </p:nvSpPr>
        <p:spPr>
          <a:xfrm>
            <a:off x="1690571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V387C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2087724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A388C</a:t>
            </a:r>
          </a:p>
        </p:txBody>
      </p:sp>
      <p:sp>
        <p:nvSpPr>
          <p:cNvPr id="57" name="Textfeld 56"/>
          <p:cNvSpPr txBox="1"/>
          <p:nvPr/>
        </p:nvSpPr>
        <p:spPr>
          <a:xfrm>
            <a:off x="2454962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T389C</a:t>
            </a:r>
          </a:p>
        </p:txBody>
      </p:sp>
      <p:sp>
        <p:nvSpPr>
          <p:cNvPr id="58" name="Textfeld 57"/>
          <p:cNvSpPr txBox="1"/>
          <p:nvPr/>
        </p:nvSpPr>
        <p:spPr>
          <a:xfrm>
            <a:off x="2844155" y="152597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F390C</a:t>
            </a:r>
          </a:p>
        </p:txBody>
      </p:sp>
      <p:sp>
        <p:nvSpPr>
          <p:cNvPr id="59" name="Textfeld 58"/>
          <p:cNvSpPr txBox="1"/>
          <p:nvPr/>
        </p:nvSpPr>
        <p:spPr>
          <a:xfrm>
            <a:off x="3197942" y="1530973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M391C</a:t>
            </a:r>
          </a:p>
        </p:txBody>
      </p:sp>
      <p:sp>
        <p:nvSpPr>
          <p:cNvPr id="60" name="Textfeld 59"/>
          <p:cNvSpPr txBox="1"/>
          <p:nvPr/>
        </p:nvSpPr>
        <p:spPr>
          <a:xfrm>
            <a:off x="3595095" y="1535970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Y392C</a:t>
            </a:r>
          </a:p>
        </p:txBody>
      </p:sp>
      <p:sp>
        <p:nvSpPr>
          <p:cNvPr id="61" name="Textfeld 60"/>
          <p:cNvSpPr txBox="1"/>
          <p:nvPr/>
        </p:nvSpPr>
        <p:spPr>
          <a:xfrm>
            <a:off x="3986880" y="1528475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V393C</a:t>
            </a:r>
          </a:p>
        </p:txBody>
      </p:sp>
      <p:sp>
        <p:nvSpPr>
          <p:cNvPr id="62" name="Textfeld 61"/>
          <p:cNvSpPr txBox="1"/>
          <p:nvPr/>
        </p:nvSpPr>
        <p:spPr>
          <a:xfrm>
            <a:off x="4379583" y="1535970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F394C</a:t>
            </a:r>
          </a:p>
        </p:txBody>
      </p:sp>
      <p:sp>
        <p:nvSpPr>
          <p:cNvPr id="63" name="Textfeld 62"/>
          <p:cNvSpPr txBox="1"/>
          <p:nvPr/>
        </p:nvSpPr>
        <p:spPr>
          <a:xfrm>
            <a:off x="4720244" y="1535970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S395C</a:t>
            </a:r>
          </a:p>
        </p:txBody>
      </p:sp>
      <p:sp>
        <p:nvSpPr>
          <p:cNvPr id="64" name="Textfeld 63"/>
          <p:cNvSpPr txBox="1"/>
          <p:nvPr/>
        </p:nvSpPr>
        <p:spPr>
          <a:xfrm>
            <a:off x="5135307" y="1527226"/>
            <a:ext cx="4799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T396C</a:t>
            </a:r>
          </a:p>
        </p:txBody>
      </p:sp>
      <p:sp>
        <p:nvSpPr>
          <p:cNvPr id="67" name="Textfeld 66"/>
          <p:cNvSpPr txBox="1"/>
          <p:nvPr/>
        </p:nvSpPr>
        <p:spPr>
          <a:xfrm>
            <a:off x="5736042" y="3161544"/>
            <a:ext cx="3717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 err="1"/>
              <a:t>YidC</a:t>
            </a:r>
            <a:endParaRPr lang="de-DE" sz="800" dirty="0"/>
          </a:p>
        </p:txBody>
      </p:sp>
      <p:sp>
        <p:nvSpPr>
          <p:cNvPr id="68" name="Textfeld 67"/>
          <p:cNvSpPr txBox="1"/>
          <p:nvPr/>
        </p:nvSpPr>
        <p:spPr>
          <a:xfrm>
            <a:off x="5663239" y="2176671"/>
            <a:ext cx="6481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sz="800" dirty="0"/>
          </a:p>
          <a:p>
            <a:pPr algn="ctr"/>
            <a:r>
              <a:rPr lang="de-DE" sz="800" dirty="0" err="1"/>
              <a:t>YidC</a:t>
            </a:r>
            <a:endParaRPr lang="de-DE" sz="800" dirty="0"/>
          </a:p>
          <a:p>
            <a:pPr algn="ctr"/>
            <a:r>
              <a:rPr lang="de-DE" sz="800" dirty="0"/>
              <a:t>-X-</a:t>
            </a:r>
          </a:p>
          <a:p>
            <a:pPr algn="ctr"/>
            <a:r>
              <a:rPr lang="de-DE" sz="800" dirty="0"/>
              <a:t>G3p</a:t>
            </a:r>
          </a:p>
        </p:txBody>
      </p:sp>
      <p:cxnSp>
        <p:nvCxnSpPr>
          <p:cNvPr id="69" name="Gerade Verbindung mit Pfeil 68"/>
          <p:cNvCxnSpPr/>
          <p:nvPr/>
        </p:nvCxnSpPr>
        <p:spPr>
          <a:xfrm flipH="1">
            <a:off x="5691840" y="2545709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Gerade Verbindung mit Pfeil 69"/>
          <p:cNvCxnSpPr/>
          <p:nvPr/>
        </p:nvCxnSpPr>
        <p:spPr>
          <a:xfrm flipH="1">
            <a:off x="5637210" y="3281630"/>
            <a:ext cx="1440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" name="Textfeld 101"/>
          <p:cNvSpPr txBox="1"/>
          <p:nvPr/>
        </p:nvSpPr>
        <p:spPr>
          <a:xfrm>
            <a:off x="508457" y="1506681"/>
            <a:ext cx="5087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800" dirty="0"/>
              <a:t>g3p</a:t>
            </a:r>
          </a:p>
        </p:txBody>
      </p:sp>
      <p:sp>
        <p:nvSpPr>
          <p:cNvPr id="71" name="Textfeld 70"/>
          <p:cNvSpPr txBox="1"/>
          <p:nvPr/>
        </p:nvSpPr>
        <p:spPr>
          <a:xfrm>
            <a:off x="8267318" y="6504500"/>
            <a:ext cx="1300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Figure S4</a:t>
            </a:r>
          </a:p>
        </p:txBody>
      </p:sp>
      <p:sp>
        <p:nvSpPr>
          <p:cNvPr id="72" name="Textfeld 71">
            <a:extLst>
              <a:ext uri="{FF2B5EF4-FFF2-40B4-BE49-F238E27FC236}">
                <a16:creationId xmlns:a16="http://schemas.microsoft.com/office/drawing/2014/main" id="{5DD434BF-7ACE-436C-9F04-B4D910C2DBEC}"/>
              </a:ext>
            </a:extLst>
          </p:cNvPr>
          <p:cNvSpPr txBox="1"/>
          <p:nvPr/>
        </p:nvSpPr>
        <p:spPr>
          <a:xfrm>
            <a:off x="461371" y="921966"/>
            <a:ext cx="362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A</a:t>
            </a:r>
          </a:p>
        </p:txBody>
      </p:sp>
      <p:sp>
        <p:nvSpPr>
          <p:cNvPr id="73" name="Textfeld 72">
            <a:extLst>
              <a:ext uri="{FF2B5EF4-FFF2-40B4-BE49-F238E27FC236}">
                <a16:creationId xmlns:a16="http://schemas.microsoft.com/office/drawing/2014/main" id="{7F9CECE0-44A1-4DF7-B43B-AFF994451C48}"/>
              </a:ext>
            </a:extLst>
          </p:cNvPr>
          <p:cNvSpPr txBox="1"/>
          <p:nvPr/>
        </p:nvSpPr>
        <p:spPr>
          <a:xfrm>
            <a:off x="6444489" y="921966"/>
            <a:ext cx="351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/>
              <a:t>B</a:t>
            </a: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F3F348A9-8947-4B6C-B0C7-8712D111E939}"/>
              </a:ext>
            </a:extLst>
          </p:cNvPr>
          <p:cNvSpPr/>
          <p:nvPr/>
        </p:nvSpPr>
        <p:spPr>
          <a:xfrm>
            <a:off x="400499" y="5404641"/>
            <a:ext cx="820040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b="1" dirty="0"/>
              <a:t>Figure S4  A</a:t>
            </a:r>
            <a:r>
              <a:rPr lang="de-DE" sz="1200" dirty="0"/>
              <a:t>: Controls to Fig, 6. As in Figure 6B but the entire G3p membrane anchor region (385 to 396) is shown  </a:t>
            </a:r>
            <a:r>
              <a:rPr lang="de-DE" sz="1200" b="1" dirty="0"/>
              <a:t>B</a:t>
            </a:r>
            <a:r>
              <a:rPr lang="de-DE" sz="1200" dirty="0"/>
              <a:t>: The disulphide bond of the 	crosslinked product YidCxG3p was broken with DTT. </a:t>
            </a:r>
          </a:p>
        </p:txBody>
      </p:sp>
    </p:spTree>
    <p:extLst>
      <p:ext uri="{BB962C8B-B14F-4D97-AF65-F5344CB8AC3E}">
        <p14:creationId xmlns:p14="http://schemas.microsoft.com/office/powerpoint/2010/main" val="2757074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A41C425F-DA95-4F78-8286-7DDCEE77E09A}"/>
              </a:ext>
            </a:extLst>
          </p:cNvPr>
          <p:cNvSpPr/>
          <p:nvPr/>
        </p:nvSpPr>
        <p:spPr>
          <a:xfrm>
            <a:off x="694013" y="4072552"/>
            <a:ext cx="8200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200" b="1" dirty="0"/>
              <a:t>Figure S5  </a:t>
            </a:r>
            <a:r>
              <a:rPr lang="de-DE" sz="1200" dirty="0"/>
              <a:t>Size exclusion chromatography of purified SecB in the absence (A) or presence of G3p (B). The </a:t>
            </a:r>
            <a:r>
              <a:rPr lang="de-DE" sz="1200" dirty="0" err="1"/>
              <a:t>purified</a:t>
            </a:r>
            <a:r>
              <a:rPr lang="de-DE" sz="1200" dirty="0"/>
              <a:t> </a:t>
            </a:r>
            <a:r>
              <a:rPr lang="de-DE" sz="1200" dirty="0" err="1"/>
              <a:t>proteins</a:t>
            </a:r>
            <a:r>
              <a:rPr lang="de-DE" sz="1200" dirty="0"/>
              <a:t> </a:t>
            </a:r>
            <a:r>
              <a:rPr lang="de-DE" sz="1200" dirty="0" err="1"/>
              <a:t>were</a:t>
            </a:r>
            <a:r>
              <a:rPr lang="de-DE" sz="1200" dirty="0"/>
              <a:t> </a:t>
            </a:r>
            <a:r>
              <a:rPr lang="de-DE" sz="1200" dirty="0" err="1"/>
              <a:t>incubated</a:t>
            </a:r>
            <a:r>
              <a:rPr lang="de-DE" sz="1200" dirty="0"/>
              <a:t> at RT </a:t>
            </a:r>
            <a:r>
              <a:rPr lang="de-DE" sz="1200" dirty="0" err="1"/>
              <a:t>for</a:t>
            </a:r>
            <a:r>
              <a:rPr lang="de-DE" sz="1200" dirty="0"/>
              <a:t> 1 h in 50 </a:t>
            </a:r>
            <a:r>
              <a:rPr lang="de-DE" sz="1200" dirty="0" err="1"/>
              <a:t>mM</a:t>
            </a:r>
            <a:r>
              <a:rPr lang="de-DE" sz="1200" dirty="0"/>
              <a:t> </a:t>
            </a:r>
            <a:r>
              <a:rPr lang="de-DE" sz="1200" dirty="0" err="1"/>
              <a:t>Tris</a:t>
            </a:r>
            <a:r>
              <a:rPr lang="de-DE" sz="1200" dirty="0"/>
              <a:t>-HCl pH 8.0, 300 </a:t>
            </a:r>
            <a:r>
              <a:rPr lang="de-DE" sz="1200" dirty="0" err="1"/>
              <a:t>mM</a:t>
            </a:r>
            <a:r>
              <a:rPr lang="de-DE" sz="1200" dirty="0"/>
              <a:t> NaCl, 3.8 M </a:t>
            </a:r>
            <a:r>
              <a:rPr lang="de-DE" sz="1200" dirty="0" err="1"/>
              <a:t>urea</a:t>
            </a:r>
            <a:r>
              <a:rPr lang="de-DE" sz="1200" dirty="0"/>
              <a:t> and </a:t>
            </a:r>
            <a:r>
              <a:rPr lang="de-DE" sz="1200" dirty="0" err="1"/>
              <a:t>loaded</a:t>
            </a:r>
            <a:r>
              <a:rPr lang="de-DE" sz="1200" dirty="0"/>
              <a:t> on a </a:t>
            </a:r>
            <a:r>
              <a:rPr lang="de-DE" sz="1200" dirty="0" err="1"/>
              <a:t>Superdex</a:t>
            </a:r>
            <a:r>
              <a:rPr lang="de-DE" sz="1200" dirty="0"/>
              <a:t> 200 10/30 </a:t>
            </a:r>
            <a:r>
              <a:rPr lang="de-DE" sz="1200" dirty="0" err="1"/>
              <a:t>column</a:t>
            </a:r>
            <a:r>
              <a:rPr lang="de-DE" sz="1200" dirty="0"/>
              <a:t>. </a:t>
            </a:r>
            <a:r>
              <a:rPr lang="de-DE" sz="1200" dirty="0" err="1"/>
              <a:t>Fractions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0.5 ml </a:t>
            </a:r>
            <a:r>
              <a:rPr lang="de-DE" sz="1200" dirty="0" err="1"/>
              <a:t>were</a:t>
            </a:r>
            <a:r>
              <a:rPr lang="de-DE" sz="1200" dirty="0"/>
              <a:t> </a:t>
            </a:r>
            <a:r>
              <a:rPr lang="de-DE" sz="1200" dirty="0" err="1"/>
              <a:t>collected</a:t>
            </a:r>
            <a:r>
              <a:rPr lang="de-DE" sz="1200" dirty="0"/>
              <a:t> and </a:t>
            </a:r>
            <a:r>
              <a:rPr lang="de-DE" sz="1200" dirty="0" err="1"/>
              <a:t>analyzed</a:t>
            </a:r>
            <a:r>
              <a:rPr lang="de-DE" sz="1200" dirty="0"/>
              <a:t> </a:t>
            </a:r>
            <a:r>
              <a:rPr lang="de-DE" sz="1200" dirty="0" err="1"/>
              <a:t>by</a:t>
            </a:r>
            <a:r>
              <a:rPr lang="de-DE" sz="1200" dirty="0"/>
              <a:t> PAGE.  </a:t>
            </a:r>
            <a:r>
              <a:rPr lang="de-DE" sz="1200" dirty="0" err="1"/>
              <a:t>When</a:t>
            </a:r>
            <a:r>
              <a:rPr lang="de-DE" sz="1200" dirty="0"/>
              <a:t> G3p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present</a:t>
            </a:r>
            <a:r>
              <a:rPr lang="de-DE" sz="1200" dirty="0"/>
              <a:t>, a </a:t>
            </a:r>
            <a:r>
              <a:rPr lang="de-DE" sz="1200" dirty="0" err="1"/>
              <a:t>portion</a:t>
            </a:r>
            <a:r>
              <a:rPr lang="de-DE" sz="1200" dirty="0"/>
              <a:t> </a:t>
            </a:r>
            <a:r>
              <a:rPr lang="de-DE" sz="1200" dirty="0" err="1"/>
              <a:t>of</a:t>
            </a:r>
            <a:r>
              <a:rPr lang="de-DE" sz="1200" dirty="0"/>
              <a:t> </a:t>
            </a:r>
            <a:r>
              <a:rPr lang="de-DE" sz="1200" dirty="0" err="1"/>
              <a:t>SecB</a:t>
            </a:r>
            <a:r>
              <a:rPr lang="de-DE" sz="1200" dirty="0"/>
              <a:t> </a:t>
            </a:r>
            <a:r>
              <a:rPr lang="de-DE" sz="1200" dirty="0" err="1"/>
              <a:t>is</a:t>
            </a:r>
            <a:r>
              <a:rPr lang="de-DE" sz="1200" dirty="0"/>
              <a:t> </a:t>
            </a:r>
            <a:r>
              <a:rPr lang="de-DE" sz="1200" dirty="0" err="1"/>
              <a:t>found</a:t>
            </a:r>
            <a:r>
              <a:rPr lang="de-DE" sz="1200" dirty="0"/>
              <a:t> in </a:t>
            </a:r>
            <a:r>
              <a:rPr lang="de-DE" sz="1200" dirty="0" err="1"/>
              <a:t>the</a:t>
            </a:r>
            <a:r>
              <a:rPr lang="de-DE" sz="1200" dirty="0"/>
              <a:t> </a:t>
            </a:r>
            <a:r>
              <a:rPr lang="de-DE" sz="1200" dirty="0" err="1"/>
              <a:t>higher</a:t>
            </a:r>
            <a:r>
              <a:rPr lang="de-DE" sz="1200" dirty="0"/>
              <a:t> MW </a:t>
            </a:r>
            <a:r>
              <a:rPr lang="de-DE" sz="1200" dirty="0" err="1"/>
              <a:t>fraction</a:t>
            </a:r>
            <a:r>
              <a:rPr lang="de-DE" sz="1200" dirty="0"/>
              <a:t> 2 </a:t>
            </a:r>
            <a:r>
              <a:rPr lang="de-DE" sz="1200" dirty="0" err="1"/>
              <a:t>indicating</a:t>
            </a:r>
            <a:r>
              <a:rPr lang="de-DE" sz="1200" dirty="0"/>
              <a:t> </a:t>
            </a:r>
            <a:r>
              <a:rPr lang="de-DE" sz="1200" dirty="0" err="1"/>
              <a:t>binding</a:t>
            </a:r>
            <a:r>
              <a:rPr lang="de-DE" sz="1200" dirty="0"/>
              <a:t>. 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6E3B57E-3A99-4D7D-A4E7-A8A5E8BDAB2A}"/>
              </a:ext>
            </a:extLst>
          </p:cNvPr>
          <p:cNvSpPr txBox="1"/>
          <p:nvPr/>
        </p:nvSpPr>
        <p:spPr>
          <a:xfrm>
            <a:off x="572333" y="97687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6BB20D2-5AF0-4D46-A80B-1AD8349AB00E}"/>
              </a:ext>
            </a:extLst>
          </p:cNvPr>
          <p:cNvSpPr txBox="1"/>
          <p:nvPr/>
        </p:nvSpPr>
        <p:spPr>
          <a:xfrm>
            <a:off x="5116571" y="976873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B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436B342-BB33-4442-97D6-0837F67DCF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9656" t="6790" r="8327" b="64637"/>
          <a:stretch/>
        </p:blipFill>
        <p:spPr>
          <a:xfrm>
            <a:off x="5234486" y="1648586"/>
            <a:ext cx="3637251" cy="2007211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F8BFE8A8-0F5A-436E-89FE-74279F36ABCA}"/>
              </a:ext>
            </a:extLst>
          </p:cNvPr>
          <p:cNvSpPr txBox="1"/>
          <p:nvPr/>
        </p:nvSpPr>
        <p:spPr>
          <a:xfrm>
            <a:off x="4691037" y="2982205"/>
            <a:ext cx="482166" cy="31492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/>
              <a:t>SecB</a:t>
            </a:r>
          </a:p>
        </p:txBody>
      </p:sp>
      <p:cxnSp>
        <p:nvCxnSpPr>
          <p:cNvPr id="24" name="Gerade Verbindung 15">
            <a:extLst>
              <a:ext uri="{FF2B5EF4-FFF2-40B4-BE49-F238E27FC236}">
                <a16:creationId xmlns:a16="http://schemas.microsoft.com/office/drawing/2014/main" id="{6E51C6FF-866E-48F4-BE64-C26419D2707A}"/>
              </a:ext>
            </a:extLst>
          </p:cNvPr>
          <p:cNvCxnSpPr/>
          <p:nvPr/>
        </p:nvCxnSpPr>
        <p:spPr>
          <a:xfrm>
            <a:off x="4608022" y="315258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feld 25">
            <a:extLst>
              <a:ext uri="{FF2B5EF4-FFF2-40B4-BE49-F238E27FC236}">
                <a16:creationId xmlns:a16="http://schemas.microsoft.com/office/drawing/2014/main" id="{A933EA95-9819-4D85-ADA4-381D80C5E877}"/>
              </a:ext>
            </a:extLst>
          </p:cNvPr>
          <p:cNvSpPr txBox="1"/>
          <p:nvPr/>
        </p:nvSpPr>
        <p:spPr>
          <a:xfrm>
            <a:off x="4546049" y="1969026"/>
            <a:ext cx="731465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de-DE" sz="1100" dirty="0"/>
              <a:t>pre-G3p</a:t>
            </a:r>
          </a:p>
        </p:txBody>
      </p:sp>
      <p:cxnSp>
        <p:nvCxnSpPr>
          <p:cNvPr id="27" name="Gerade Verbindung 15">
            <a:extLst>
              <a:ext uri="{FF2B5EF4-FFF2-40B4-BE49-F238E27FC236}">
                <a16:creationId xmlns:a16="http://schemas.microsoft.com/office/drawing/2014/main" id="{CA97EB7F-113C-4314-8F18-4D7A3259DAC1}"/>
              </a:ext>
            </a:extLst>
          </p:cNvPr>
          <p:cNvCxnSpPr/>
          <p:nvPr/>
        </p:nvCxnSpPr>
        <p:spPr>
          <a:xfrm>
            <a:off x="5138336" y="2092954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feld 27">
            <a:extLst>
              <a:ext uri="{FF2B5EF4-FFF2-40B4-BE49-F238E27FC236}">
                <a16:creationId xmlns:a16="http://schemas.microsoft.com/office/drawing/2014/main" id="{64632FB3-EE5C-435B-B914-C14C92FFCA5A}"/>
              </a:ext>
            </a:extLst>
          </p:cNvPr>
          <p:cNvSpPr txBox="1"/>
          <p:nvPr/>
        </p:nvSpPr>
        <p:spPr>
          <a:xfrm>
            <a:off x="991240" y="1375863"/>
            <a:ext cx="353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L        1   2   3   4   5  6   7    8   9  10 11 12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E1999392-431A-4BA5-9F10-2CFC0E7BAF2F}"/>
              </a:ext>
            </a:extLst>
          </p:cNvPr>
          <p:cNvSpPr txBox="1"/>
          <p:nvPr/>
        </p:nvSpPr>
        <p:spPr>
          <a:xfrm>
            <a:off x="5293000" y="1374583"/>
            <a:ext cx="353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L        1   2   3   4   5  6   7    8   9  10 11 12</a:t>
            </a:r>
          </a:p>
        </p:txBody>
      </p:sp>
      <p:pic>
        <p:nvPicPr>
          <p:cNvPr id="30" name="Grafik 29">
            <a:extLst>
              <a:ext uri="{FF2B5EF4-FFF2-40B4-BE49-F238E27FC236}">
                <a16:creationId xmlns:a16="http://schemas.microsoft.com/office/drawing/2014/main" id="{64ACEB99-967F-4AB2-8AF4-F619591D52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8941" t="37316" r="9455" b="35409"/>
          <a:stretch/>
        </p:blipFill>
        <p:spPr>
          <a:xfrm>
            <a:off x="904145" y="1648586"/>
            <a:ext cx="3694322" cy="2007211"/>
          </a:xfrm>
          <a:prstGeom prst="rect">
            <a:avLst/>
          </a:prstGeom>
        </p:spPr>
      </p:pic>
      <p:cxnSp>
        <p:nvCxnSpPr>
          <p:cNvPr id="31" name="Gerade Verbindung 15">
            <a:extLst>
              <a:ext uri="{FF2B5EF4-FFF2-40B4-BE49-F238E27FC236}">
                <a16:creationId xmlns:a16="http://schemas.microsoft.com/office/drawing/2014/main" id="{071FCE96-1106-45DB-802E-F56684047CC5}"/>
              </a:ext>
            </a:extLst>
          </p:cNvPr>
          <p:cNvCxnSpPr/>
          <p:nvPr/>
        </p:nvCxnSpPr>
        <p:spPr>
          <a:xfrm>
            <a:off x="5116571" y="3153432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15">
            <a:extLst>
              <a:ext uri="{FF2B5EF4-FFF2-40B4-BE49-F238E27FC236}">
                <a16:creationId xmlns:a16="http://schemas.microsoft.com/office/drawing/2014/main" id="{B7158990-F019-4A59-B976-34A16A94CC6F}"/>
              </a:ext>
            </a:extLst>
          </p:cNvPr>
          <p:cNvCxnSpPr/>
          <p:nvPr/>
        </p:nvCxnSpPr>
        <p:spPr>
          <a:xfrm>
            <a:off x="772426" y="322814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Gerade Verbindung 15">
            <a:extLst>
              <a:ext uri="{FF2B5EF4-FFF2-40B4-BE49-F238E27FC236}">
                <a16:creationId xmlns:a16="http://schemas.microsoft.com/office/drawing/2014/main" id="{6DC135D4-7C87-4029-8B80-4BE9B50B59D0}"/>
              </a:ext>
            </a:extLst>
          </p:cNvPr>
          <p:cNvCxnSpPr/>
          <p:nvPr/>
        </p:nvCxnSpPr>
        <p:spPr>
          <a:xfrm>
            <a:off x="764742" y="299762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Gerade Verbindung 15">
            <a:extLst>
              <a:ext uri="{FF2B5EF4-FFF2-40B4-BE49-F238E27FC236}">
                <a16:creationId xmlns:a16="http://schemas.microsoft.com/office/drawing/2014/main" id="{E53A3C79-EEED-4A5F-B30C-3D52AD3EFDE9}"/>
              </a:ext>
            </a:extLst>
          </p:cNvPr>
          <p:cNvCxnSpPr/>
          <p:nvPr/>
        </p:nvCxnSpPr>
        <p:spPr>
          <a:xfrm>
            <a:off x="764742" y="2106279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Gerade Verbindung 15">
            <a:extLst>
              <a:ext uri="{FF2B5EF4-FFF2-40B4-BE49-F238E27FC236}">
                <a16:creationId xmlns:a16="http://schemas.microsoft.com/office/drawing/2014/main" id="{12F04061-171F-4B99-AB59-8EF6C6B32F3A}"/>
              </a:ext>
            </a:extLst>
          </p:cNvPr>
          <p:cNvCxnSpPr/>
          <p:nvPr/>
        </p:nvCxnSpPr>
        <p:spPr>
          <a:xfrm>
            <a:off x="764742" y="2382903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Gerade Verbindung 15">
            <a:extLst>
              <a:ext uri="{FF2B5EF4-FFF2-40B4-BE49-F238E27FC236}">
                <a16:creationId xmlns:a16="http://schemas.microsoft.com/office/drawing/2014/main" id="{5F861528-F454-4EE9-B295-E3998087F7D8}"/>
              </a:ext>
            </a:extLst>
          </p:cNvPr>
          <p:cNvCxnSpPr/>
          <p:nvPr/>
        </p:nvCxnSpPr>
        <p:spPr>
          <a:xfrm>
            <a:off x="772426" y="1967967"/>
            <a:ext cx="72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7" name="Textfeld 36">
            <a:extLst>
              <a:ext uri="{FF2B5EF4-FFF2-40B4-BE49-F238E27FC236}">
                <a16:creationId xmlns:a16="http://schemas.microsoft.com/office/drawing/2014/main" id="{0FA3734A-8952-4747-BD5A-5BA889883170}"/>
              </a:ext>
            </a:extLst>
          </p:cNvPr>
          <p:cNvSpPr txBox="1"/>
          <p:nvPr/>
        </p:nvSpPr>
        <p:spPr>
          <a:xfrm>
            <a:off x="503177" y="182965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86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0EC012E9-105F-45BA-88A8-FF45A097FF8D}"/>
              </a:ext>
            </a:extLst>
          </p:cNvPr>
          <p:cNvSpPr txBox="1"/>
          <p:nvPr/>
        </p:nvSpPr>
        <p:spPr>
          <a:xfrm>
            <a:off x="509581" y="3096235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15</a:t>
            </a:r>
          </a:p>
        </p:txBody>
      </p:sp>
      <p:sp>
        <p:nvSpPr>
          <p:cNvPr id="39" name="Textfeld 38">
            <a:extLst>
              <a:ext uri="{FF2B5EF4-FFF2-40B4-BE49-F238E27FC236}">
                <a16:creationId xmlns:a16="http://schemas.microsoft.com/office/drawing/2014/main" id="{4C81DC43-0122-43F0-A21E-314FBE639CE9}"/>
              </a:ext>
            </a:extLst>
          </p:cNvPr>
          <p:cNvSpPr txBox="1"/>
          <p:nvPr/>
        </p:nvSpPr>
        <p:spPr>
          <a:xfrm>
            <a:off x="517265" y="2858031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20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CBC7757D-7F8F-4F98-AA76-0F13960C1A22}"/>
              </a:ext>
            </a:extLst>
          </p:cNvPr>
          <p:cNvSpPr txBox="1"/>
          <p:nvPr/>
        </p:nvSpPr>
        <p:spPr>
          <a:xfrm>
            <a:off x="509581" y="223562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50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C3DED631-84F6-4BB5-A16E-AB2A8DD702D0}"/>
              </a:ext>
            </a:extLst>
          </p:cNvPr>
          <p:cNvSpPr txBox="1"/>
          <p:nvPr/>
        </p:nvSpPr>
        <p:spPr>
          <a:xfrm>
            <a:off x="494213" y="1966687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70</a:t>
            </a:r>
          </a:p>
        </p:txBody>
      </p:sp>
      <p:sp>
        <p:nvSpPr>
          <p:cNvPr id="42" name="Textfeld 41">
            <a:extLst>
              <a:ext uri="{FF2B5EF4-FFF2-40B4-BE49-F238E27FC236}">
                <a16:creationId xmlns:a16="http://schemas.microsoft.com/office/drawing/2014/main" id="{972BE567-EC3D-4025-9992-E4C505254BE8}"/>
              </a:ext>
            </a:extLst>
          </p:cNvPr>
          <p:cNvSpPr txBox="1"/>
          <p:nvPr/>
        </p:nvSpPr>
        <p:spPr>
          <a:xfrm>
            <a:off x="555685" y="1490279"/>
            <a:ext cx="349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/>
              <a:t>kD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647211451"/>
      </p:ext>
    </p:extLst>
  </p:cSld>
  <p:clrMapOvr>
    <a:masterClrMapping/>
  </p:clrMapOvr>
</p:sld>
</file>

<file path=ppt/theme/theme1.xml><?xml version="1.0" encoding="utf-8"?>
<a:theme xmlns:a="http://schemas.openxmlformats.org/drawingml/2006/main" name="4 zu 3 Standart Forma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 zu 3 Standart Format" id="{5F8E6B4C-43BC-4A4C-A9F2-ADE0784885B7}" vid="{7EA86AAF-7828-4F98-A9B5-46AF051F53A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572</Words>
  <Application>Microsoft Office PowerPoint</Application>
  <PresentationFormat>On-screen Show (4:3)</PresentationFormat>
  <Paragraphs>141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4 zu 3 Standart Format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Proteinase K Mapping  with M13 g3p</dc:title>
  <dc:creator>Farina</dc:creator>
  <cp:lastModifiedBy>MDPI-52</cp:lastModifiedBy>
  <cp:revision>303</cp:revision>
  <cp:lastPrinted>2020-03-03T14:02:21Z</cp:lastPrinted>
  <dcterms:created xsi:type="dcterms:W3CDTF">2017-06-07T08:53:40Z</dcterms:created>
  <dcterms:modified xsi:type="dcterms:W3CDTF">2021-07-20T11:29:31Z</dcterms:modified>
</cp:coreProperties>
</file>