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21" r:id="rId2"/>
    <p:sldId id="327" r:id="rId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77" autoAdjust="0"/>
    <p:restoredTop sz="86313" autoAdjust="0"/>
  </p:normalViewPr>
  <p:slideViewPr>
    <p:cSldViewPr snapToGrid="0" showGuides="1">
      <p:cViewPr varScale="1">
        <p:scale>
          <a:sx n="89" d="100"/>
          <a:sy n="89" d="100"/>
        </p:scale>
        <p:origin x="588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-72"/>
    </p:cViewPr>
  </p:notesTextViewPr>
  <p:sorterViewPr>
    <p:cViewPr varScale="1">
      <p:scale>
        <a:sx n="100" d="100"/>
        <a:sy n="100" d="100"/>
      </p:scale>
      <p:origin x="0" y="0"/>
    </p:cViewPr>
  </p:sorterViewPr>
  <p:gridSpacing cx="57607" cy="57607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kchoi\Syncplicity\TAMU\Papers%20in%20progress\GP83km129link\vaccine\2021\GP83dPC+%20vaccine%202020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choi\Syncplicity\TAMU\Papers%20in%20progress\GP83km129link\vaccine\2021\GP83dPC+%20vaccine%202020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Users\kchoi\Syncplicity\TAMU\Papers%20in%20progress\GP83km129link\vaccine\2021\GP83dPC+%20vaccine%202020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C:\Users\kchoi\Syncplicity\TAMU\Papers%20in%20progress\GP83km129link\vaccine\2021\GP83dPC+%20vaccine%202020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C:\Users\kchoi\Syncplicity\TAMU\Papers%20in%20progress\GP83km129link\vaccine\2021\GP83dPC+%20vaccine%20202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Salivary  gland (D27)</a:t>
            </a:r>
          </a:p>
        </c:rich>
      </c:tx>
      <c:layout>
        <c:manualLayout>
          <c:xMode val="edge"/>
          <c:yMode val="edge"/>
          <c:x val="0.2421066637503645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9673264800233307"/>
          <c:y val="0.16712962962962963"/>
          <c:w val="0.6896977981918927"/>
          <c:h val="0.671388888888888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'path (FRT)'!$B$20:$B$21</c:f>
              <c:strCache>
                <c:ptCount val="2"/>
                <c:pt idx="0">
                  <c:v>Sal gland</c:v>
                </c:pt>
                <c:pt idx="1">
                  <c:v>D27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'path (FRT)'!$G$22:$G$24</c:f>
                <c:numCache>
                  <c:formatCode>General</c:formatCode>
                  <c:ptCount val="3"/>
                  <c:pt idx="0">
                    <c:v>6194.4957646105313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'path (FRT)'!$A$22:$A$24</c:f>
              <c:strCache>
                <c:ptCount val="3"/>
                <c:pt idx="0">
                  <c:v>129FRT</c:v>
                </c:pt>
                <c:pt idx="1">
                  <c:v>GP83PC+</c:v>
                </c:pt>
                <c:pt idx="2">
                  <c:v>GP83dPC-</c:v>
                </c:pt>
              </c:strCache>
            </c:strRef>
          </c:cat>
          <c:val>
            <c:numRef>
              <c:f>'path (FRT)'!$B$22:$B$24</c:f>
              <c:numCache>
                <c:formatCode>General</c:formatCode>
                <c:ptCount val="3"/>
                <c:pt idx="0" formatCode="0.00E+00">
                  <c:v>48266.666666666664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CB-454B-AFA8-BDDB084870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381708496"/>
        <c:axId val="381708888"/>
      </c:barChart>
      <c:catAx>
        <c:axId val="3817084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Study groups</a:t>
                </a:r>
              </a:p>
            </c:rich>
          </c:tx>
          <c:layout>
            <c:manualLayout>
              <c:xMode val="edge"/>
              <c:yMode val="edge"/>
              <c:x val="0.46594094488188975"/>
              <c:y val="0.92824074074074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81708888"/>
        <c:crosses val="autoZero"/>
        <c:auto val="1"/>
        <c:lblAlgn val="ctr"/>
        <c:lblOffset val="100"/>
        <c:noMultiLvlLbl val="0"/>
      </c:catAx>
      <c:valAx>
        <c:axId val="381708888"/>
        <c:scaling>
          <c:logBase val="10"/>
          <c:orientation val="minMax"/>
          <c:max val="10000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Genome copies/mg tissue</a:t>
                </a:r>
              </a:p>
            </c:rich>
          </c:tx>
          <c:layout>
            <c:manualLayout>
              <c:xMode val="edge"/>
              <c:yMode val="edge"/>
              <c:x val="2.7777777777777779E-3"/>
              <c:y val="0.1597335958005249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00E+00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81708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Viremia</a:t>
            </a:r>
          </a:p>
        </c:rich>
      </c:tx>
      <c:layout>
        <c:manualLayout>
          <c:xMode val="edge"/>
          <c:yMode val="edge"/>
          <c:x val="0.46006233595800528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0798738699329248"/>
          <c:y val="0.14500000000000002"/>
          <c:w val="0.66423483522892968"/>
          <c:h val="0.685666666666666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'path (FRT)'!$A$29</c:f>
              <c:strCache>
                <c:ptCount val="1"/>
                <c:pt idx="0">
                  <c:v>129FRT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'path (FRT)'!$G$29:$J$29</c:f>
                <c:numCache>
                  <c:formatCode>General</c:formatCode>
                  <c:ptCount val="4"/>
                  <c:pt idx="0">
                    <c:v>144.72963299430654</c:v>
                  </c:pt>
                  <c:pt idx="1">
                    <c:v>6052.3090175935695</c:v>
                  </c:pt>
                  <c:pt idx="2">
                    <c:v>572.51928642914152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'path (FRT)'!$B$28:$E$28</c:f>
              <c:strCache>
                <c:ptCount val="4"/>
                <c:pt idx="0">
                  <c:v>D4</c:v>
                </c:pt>
                <c:pt idx="1">
                  <c:v>D8</c:v>
                </c:pt>
                <c:pt idx="2">
                  <c:v>D12</c:v>
                </c:pt>
                <c:pt idx="3">
                  <c:v>D27</c:v>
                </c:pt>
              </c:strCache>
            </c:strRef>
          </c:cat>
          <c:val>
            <c:numRef>
              <c:f>'path (FRT)'!$B$29:$E$29</c:f>
              <c:numCache>
                <c:formatCode>0.00E+00</c:formatCode>
                <c:ptCount val="4"/>
                <c:pt idx="0">
                  <c:v>5550</c:v>
                </c:pt>
                <c:pt idx="1">
                  <c:v>36966.666666666664</c:v>
                </c:pt>
                <c:pt idx="2">
                  <c:v>4025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ED-4A4F-A1A8-709DAB0B62E5}"/>
            </c:ext>
          </c:extLst>
        </c:ser>
        <c:ser>
          <c:idx val="2"/>
          <c:order val="1"/>
          <c:tx>
            <c:strRef>
              <c:f>'path (FRT)'!$A$30</c:f>
              <c:strCache>
                <c:ptCount val="1"/>
                <c:pt idx="0">
                  <c:v>GP83dPC+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'path (FRT)'!$G$30:$J$30</c:f>
                <c:numCache>
                  <c:formatCode>General</c:formatCode>
                  <c:ptCount val="4"/>
                  <c:pt idx="1">
                    <c:v>264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'path (FRT)'!$B$28:$E$28</c:f>
              <c:strCache>
                <c:ptCount val="4"/>
                <c:pt idx="0">
                  <c:v>D4</c:v>
                </c:pt>
                <c:pt idx="1">
                  <c:v>D8</c:v>
                </c:pt>
                <c:pt idx="2">
                  <c:v>D12</c:v>
                </c:pt>
                <c:pt idx="3">
                  <c:v>D27</c:v>
                </c:pt>
              </c:strCache>
            </c:strRef>
          </c:cat>
          <c:val>
            <c:numRef>
              <c:f>'path (FRT)'!$B$30:$E$30</c:f>
              <c:numCache>
                <c:formatCode>General</c:formatCode>
                <c:ptCount val="4"/>
                <c:pt idx="1">
                  <c:v>1135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ED-4A4F-A1A8-709DAB0B62E5}"/>
            </c:ext>
          </c:extLst>
        </c:ser>
        <c:ser>
          <c:idx val="1"/>
          <c:order val="2"/>
          <c:tx>
            <c:strRef>
              <c:f>'path (FRT)'!$A$31</c:f>
              <c:strCache>
                <c:ptCount val="1"/>
                <c:pt idx="0">
                  <c:v>GP83dPC-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'path (FRT)'!$B$31:$E$31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1BED-4A4F-A1A8-709DAB0B62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381708496"/>
        <c:axId val="381708888"/>
      </c:barChart>
      <c:catAx>
        <c:axId val="3817084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DPI</a:t>
                </a:r>
              </a:p>
            </c:rich>
          </c:tx>
          <c:layout>
            <c:manualLayout>
              <c:xMode val="edge"/>
              <c:yMode val="edge"/>
              <c:x val="0.56594087197433651"/>
              <c:y val="0.919444444444444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81708888"/>
        <c:crosses val="autoZero"/>
        <c:auto val="1"/>
        <c:lblAlgn val="ctr"/>
        <c:lblOffset val="100"/>
        <c:noMultiLvlLbl val="0"/>
      </c:catAx>
      <c:valAx>
        <c:axId val="381708888"/>
        <c:scaling>
          <c:logBase val="10"/>
          <c:orientation val="minMax"/>
          <c:max val="10000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Genome copies/ml blood</a:t>
                </a:r>
              </a:p>
            </c:rich>
          </c:tx>
          <c:layout>
            <c:manualLayout>
              <c:xMode val="edge"/>
              <c:yMode val="edge"/>
              <c:x val="1.8518518518518513E-3"/>
              <c:y val="0.1702073490813648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00E+00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81708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b="1"/>
              <a:t>Lung</a:t>
            </a:r>
          </a:p>
        </c:rich>
      </c:tx>
      <c:layout>
        <c:manualLayout>
          <c:xMode val="edge"/>
          <c:yMode val="edge"/>
          <c:x val="0.45450678040244968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9641331291921846"/>
          <c:y val="0.15601837270341207"/>
          <c:w val="0.67580890930300375"/>
          <c:h val="0.682499999999999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'path (FRT)'!$A$4</c:f>
              <c:strCache>
                <c:ptCount val="1"/>
                <c:pt idx="0">
                  <c:v>129FRT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'path (FRT)'!$G$4:$J$4</c:f>
                <c:numCache>
                  <c:formatCode>General</c:formatCode>
                  <c:ptCount val="4"/>
                  <c:pt idx="0">
                    <c:v>731</c:v>
                  </c:pt>
                  <c:pt idx="1">
                    <c:v>1830</c:v>
                  </c:pt>
                  <c:pt idx="2">
                    <c:v>141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'path (FRT)'!$B$3:$E$3</c:f>
              <c:strCache>
                <c:ptCount val="4"/>
                <c:pt idx="0">
                  <c:v>D4</c:v>
                </c:pt>
                <c:pt idx="1">
                  <c:v>D8</c:v>
                </c:pt>
                <c:pt idx="2">
                  <c:v>D12</c:v>
                </c:pt>
                <c:pt idx="3">
                  <c:v>D27</c:v>
                </c:pt>
              </c:strCache>
            </c:strRef>
          </c:cat>
          <c:val>
            <c:numRef>
              <c:f>'path (FRT)'!$B$4:$E$4</c:f>
              <c:numCache>
                <c:formatCode>0.00E+00</c:formatCode>
                <c:ptCount val="4"/>
                <c:pt idx="0">
                  <c:v>9270</c:v>
                </c:pt>
                <c:pt idx="1">
                  <c:v>100666.66666666667</c:v>
                </c:pt>
                <c:pt idx="2">
                  <c:v>1949.3333333333333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02-4969-A1B0-FB60D126243D}"/>
            </c:ext>
          </c:extLst>
        </c:ser>
        <c:ser>
          <c:idx val="1"/>
          <c:order val="1"/>
          <c:tx>
            <c:strRef>
              <c:f>'path (FRT)'!$A$5</c:f>
              <c:strCache>
                <c:ptCount val="1"/>
                <c:pt idx="0">
                  <c:v>GP83dPC+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'path (FRT)'!$G$5:$J$5</c:f>
                <c:numCache>
                  <c:formatCode>General</c:formatCode>
                  <c:ptCount val="4"/>
                  <c:pt idx="0">
                    <c:v>6.1529931559189706</c:v>
                  </c:pt>
                  <c:pt idx="1">
                    <c:v>1157.5532230898559</c:v>
                  </c:pt>
                  <c:pt idx="2">
                    <c:v>22.233022549052269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'path (FRT)'!$B$3:$E$3</c:f>
              <c:strCache>
                <c:ptCount val="4"/>
                <c:pt idx="0">
                  <c:v>D4</c:v>
                </c:pt>
                <c:pt idx="1">
                  <c:v>D8</c:v>
                </c:pt>
                <c:pt idx="2">
                  <c:v>D12</c:v>
                </c:pt>
                <c:pt idx="3">
                  <c:v>D27</c:v>
                </c:pt>
              </c:strCache>
            </c:strRef>
          </c:cat>
          <c:val>
            <c:numRef>
              <c:f>'path (FRT)'!$B$5:$E$5</c:f>
              <c:numCache>
                <c:formatCode>0.00E+00</c:formatCode>
                <c:ptCount val="4"/>
                <c:pt idx="0">
                  <c:v>28.793750000000003</c:v>
                </c:pt>
                <c:pt idx="1">
                  <c:v>5020</c:v>
                </c:pt>
                <c:pt idx="2">
                  <c:v>107.875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402-4969-A1B0-FB60D126243D}"/>
            </c:ext>
          </c:extLst>
        </c:ser>
        <c:ser>
          <c:idx val="2"/>
          <c:order val="2"/>
          <c:tx>
            <c:strRef>
              <c:f>'path (FRT)'!$A$6</c:f>
              <c:strCache>
                <c:ptCount val="1"/>
                <c:pt idx="0">
                  <c:v>GP83dPC-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'path (FRT)'!$B$3:$E$3</c:f>
              <c:strCache>
                <c:ptCount val="4"/>
                <c:pt idx="0">
                  <c:v>D4</c:v>
                </c:pt>
                <c:pt idx="1">
                  <c:v>D8</c:v>
                </c:pt>
                <c:pt idx="2">
                  <c:v>D12</c:v>
                </c:pt>
                <c:pt idx="3">
                  <c:v>D27</c:v>
                </c:pt>
              </c:strCache>
            </c:strRef>
          </c:cat>
          <c:val>
            <c:numRef>
              <c:f>'path (FRT)'!$B$6:$E$6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2402-4969-A1B0-FB60D12624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381708496"/>
        <c:axId val="381708888"/>
      </c:barChart>
      <c:catAx>
        <c:axId val="3817084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b="1"/>
                  <a:t>DPI</a:t>
                </a:r>
              </a:p>
            </c:rich>
          </c:tx>
          <c:layout>
            <c:manualLayout>
              <c:xMode val="edge"/>
              <c:yMode val="edge"/>
              <c:x val="0.58260753864100323"/>
              <c:y val="0.919444444444444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81708888"/>
        <c:crosses val="autoZero"/>
        <c:auto val="1"/>
        <c:lblAlgn val="ctr"/>
        <c:lblOffset val="100"/>
        <c:noMultiLvlLbl val="0"/>
      </c:catAx>
      <c:valAx>
        <c:axId val="381708888"/>
        <c:scaling>
          <c:logBase val="10"/>
          <c:orientation val="minMax"/>
          <c:max val="10000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b="1"/>
                  <a:t>Genome</a:t>
                </a:r>
                <a:r>
                  <a:rPr lang="en-US" b="1" baseline="0"/>
                  <a:t> copies/mg tissue</a:t>
                </a:r>
                <a:endParaRPr lang="en-US" b="1"/>
              </a:p>
            </c:rich>
          </c:tx>
          <c:layout>
            <c:manualLayout>
              <c:xMode val="edge"/>
              <c:yMode val="edge"/>
              <c:x val="2.7777777777777779E-3"/>
              <c:y val="0.1597335958005249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00E+00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81708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Liver</a:t>
            </a:r>
          </a:p>
        </c:rich>
      </c:tx>
      <c:layout>
        <c:manualLayout>
          <c:xMode val="edge"/>
          <c:yMode val="edge"/>
          <c:x val="0.4433956692913386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9178368328958876"/>
          <c:y val="0.14490726159230097"/>
          <c:w val="0.67580890930300375"/>
          <c:h val="0.7047222222222221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'path (FRT)'!$A$10</c:f>
              <c:strCache>
                <c:ptCount val="1"/>
                <c:pt idx="0">
                  <c:v>129FRT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'path (FRT)'!$G$10:$J$10</c:f>
                <c:numCache>
                  <c:formatCode>General</c:formatCode>
                  <c:ptCount val="4"/>
                  <c:pt idx="0">
                    <c:v>199</c:v>
                  </c:pt>
                  <c:pt idx="1">
                    <c:v>10200</c:v>
                  </c:pt>
                  <c:pt idx="2">
                    <c:v>205</c:v>
                  </c:pt>
                  <c:pt idx="3">
                    <c:v>6.8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'path (FRT)'!$B$9:$E$9</c:f>
              <c:strCache>
                <c:ptCount val="4"/>
                <c:pt idx="0">
                  <c:v>D4</c:v>
                </c:pt>
                <c:pt idx="1">
                  <c:v>D8</c:v>
                </c:pt>
                <c:pt idx="2">
                  <c:v>D12</c:v>
                </c:pt>
                <c:pt idx="3">
                  <c:v>D27</c:v>
                </c:pt>
              </c:strCache>
            </c:strRef>
          </c:cat>
          <c:val>
            <c:numRef>
              <c:f>'path (FRT)'!$B$10:$E$10</c:f>
              <c:numCache>
                <c:formatCode>0.00E+00</c:formatCode>
                <c:ptCount val="4"/>
                <c:pt idx="0">
                  <c:v>3033.3333333333335</c:v>
                </c:pt>
                <c:pt idx="1">
                  <c:v>30453.333333333332</c:v>
                </c:pt>
                <c:pt idx="2">
                  <c:v>422.04000000000008</c:v>
                </c:pt>
                <c:pt idx="3">
                  <c:v>44.18333333333333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A3-4AED-9D2A-E969A1182F22}"/>
            </c:ext>
          </c:extLst>
        </c:ser>
        <c:ser>
          <c:idx val="1"/>
          <c:order val="1"/>
          <c:tx>
            <c:strRef>
              <c:f>'path (FRT)'!$A$11</c:f>
              <c:strCache>
                <c:ptCount val="1"/>
                <c:pt idx="0">
                  <c:v>GP83dPC+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'path (FRT)'!$G$11:$J$11</c:f>
                <c:numCache>
                  <c:formatCode>General</c:formatCode>
                  <c:ptCount val="4"/>
                  <c:pt idx="1">
                    <c:v>43.585711944561439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'path (FRT)'!$B$9:$E$9</c:f>
              <c:strCache>
                <c:ptCount val="4"/>
                <c:pt idx="0">
                  <c:v>D4</c:v>
                </c:pt>
                <c:pt idx="1">
                  <c:v>D8</c:v>
                </c:pt>
                <c:pt idx="2">
                  <c:v>D12</c:v>
                </c:pt>
                <c:pt idx="3">
                  <c:v>D27</c:v>
                </c:pt>
              </c:strCache>
            </c:strRef>
          </c:cat>
          <c:val>
            <c:numRef>
              <c:f>'path (FRT)'!$B$11:$E$11</c:f>
              <c:numCache>
                <c:formatCode>0.00E+00</c:formatCode>
                <c:ptCount val="4"/>
                <c:pt idx="1">
                  <c:v>226.75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CA3-4AED-9D2A-E969A1182F22}"/>
            </c:ext>
          </c:extLst>
        </c:ser>
        <c:ser>
          <c:idx val="2"/>
          <c:order val="2"/>
          <c:tx>
            <c:strRef>
              <c:f>'path (FRT)'!$A$12</c:f>
              <c:strCache>
                <c:ptCount val="1"/>
                <c:pt idx="0">
                  <c:v>GP83dPC-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'path (FRT)'!$B$9:$E$9</c:f>
              <c:strCache>
                <c:ptCount val="4"/>
                <c:pt idx="0">
                  <c:v>D4</c:v>
                </c:pt>
                <c:pt idx="1">
                  <c:v>D8</c:v>
                </c:pt>
                <c:pt idx="2">
                  <c:v>D12</c:v>
                </c:pt>
                <c:pt idx="3">
                  <c:v>D27</c:v>
                </c:pt>
              </c:strCache>
            </c:strRef>
          </c:cat>
          <c:val>
            <c:numRef>
              <c:f>'path (FRT)'!$B$12:$E$12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6CA3-4AED-9D2A-E969A1182F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381708496"/>
        <c:axId val="381708888"/>
      </c:barChart>
      <c:catAx>
        <c:axId val="3817084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DPI</a:t>
                </a:r>
              </a:p>
            </c:rich>
          </c:tx>
          <c:layout>
            <c:manualLayout>
              <c:xMode val="edge"/>
              <c:yMode val="edge"/>
              <c:x val="0.58260753864100323"/>
              <c:y val="0.919444444444444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81708888"/>
        <c:crosses val="autoZero"/>
        <c:auto val="1"/>
        <c:lblAlgn val="ctr"/>
        <c:lblOffset val="100"/>
        <c:noMultiLvlLbl val="0"/>
      </c:catAx>
      <c:valAx>
        <c:axId val="381708888"/>
        <c:scaling>
          <c:logBase val="10"/>
          <c:orientation val="minMax"/>
          <c:max val="10000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Genome</a:t>
                </a:r>
                <a:r>
                  <a:rPr lang="en-US" baseline="0"/>
                  <a:t> copies/mg tissue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2.7777777777777779E-3"/>
              <c:y val="0.143066929133858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00E+00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81708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Spleen</a:t>
            </a:r>
          </a:p>
        </c:rich>
      </c:tx>
      <c:layout>
        <c:manualLayout>
          <c:xMode val="edge"/>
          <c:yMode val="edge"/>
          <c:x val="0.4628401137357830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8715405365995916"/>
          <c:y val="0.14490726159230097"/>
          <c:w val="0.6896977981918927"/>
          <c:h val="0.688055555555555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'path (FRT)'!$A$16</c:f>
              <c:strCache>
                <c:ptCount val="1"/>
                <c:pt idx="0">
                  <c:v>129FRT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'path (FRT)'!$G$16:$J$16</c:f>
                <c:numCache>
                  <c:formatCode>General</c:formatCode>
                  <c:ptCount val="4"/>
                  <c:pt idx="0">
                    <c:v>175</c:v>
                  </c:pt>
                  <c:pt idx="1">
                    <c:v>4480</c:v>
                  </c:pt>
                  <c:pt idx="2">
                    <c:v>104</c:v>
                  </c:pt>
                  <c:pt idx="3">
                    <c:v>42.6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'path (FRT)'!$B$15:$E$15</c:f>
              <c:strCache>
                <c:ptCount val="4"/>
                <c:pt idx="0">
                  <c:v>D4</c:v>
                </c:pt>
                <c:pt idx="1">
                  <c:v>D8</c:v>
                </c:pt>
                <c:pt idx="2">
                  <c:v>D12</c:v>
                </c:pt>
                <c:pt idx="3">
                  <c:v>D27</c:v>
                </c:pt>
              </c:strCache>
            </c:strRef>
          </c:cat>
          <c:val>
            <c:numRef>
              <c:f>'path (FRT)'!$B$16:$E$16</c:f>
              <c:numCache>
                <c:formatCode>0.00E+00</c:formatCode>
                <c:ptCount val="4"/>
                <c:pt idx="0">
                  <c:v>6386.666666666667</c:v>
                </c:pt>
                <c:pt idx="1">
                  <c:v>26146.666666666668</c:v>
                </c:pt>
                <c:pt idx="2">
                  <c:v>3530</c:v>
                </c:pt>
                <c:pt idx="3">
                  <c:v>1148.3333333333333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D5-40E7-8B1E-4D6713852429}"/>
            </c:ext>
          </c:extLst>
        </c:ser>
        <c:ser>
          <c:idx val="1"/>
          <c:order val="1"/>
          <c:tx>
            <c:strRef>
              <c:f>'path (FRT)'!$A$17</c:f>
              <c:strCache>
                <c:ptCount val="1"/>
                <c:pt idx="0">
                  <c:v>GP83dPC+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'path (FRT)'!$G$17:$J$17</c:f>
                <c:numCache>
                  <c:formatCode>General</c:formatCode>
                  <c:ptCount val="4"/>
                  <c:pt idx="0">
                    <c:v>4.1652518431262529</c:v>
                  </c:pt>
                  <c:pt idx="1">
                    <c:v>158.55918650459833</c:v>
                  </c:pt>
                  <c:pt idx="2">
                    <c:v>82.53136359325768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'path (FRT)'!$B$15:$E$15</c:f>
              <c:strCache>
                <c:ptCount val="4"/>
                <c:pt idx="0">
                  <c:v>D4</c:v>
                </c:pt>
                <c:pt idx="1">
                  <c:v>D8</c:v>
                </c:pt>
                <c:pt idx="2">
                  <c:v>D12</c:v>
                </c:pt>
                <c:pt idx="3">
                  <c:v>D27</c:v>
                </c:pt>
              </c:strCache>
            </c:strRef>
          </c:cat>
          <c:val>
            <c:numRef>
              <c:f>'path (FRT)'!$B$17:$E$17</c:f>
              <c:numCache>
                <c:formatCode>0.00E+00</c:formatCode>
                <c:ptCount val="4"/>
                <c:pt idx="0">
                  <c:v>17.587499999999999</c:v>
                </c:pt>
                <c:pt idx="1">
                  <c:v>1158.125</c:v>
                </c:pt>
                <c:pt idx="2">
                  <c:v>237.01875000000001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5D5-40E7-8B1E-4D6713852429}"/>
            </c:ext>
          </c:extLst>
        </c:ser>
        <c:ser>
          <c:idx val="2"/>
          <c:order val="2"/>
          <c:tx>
            <c:strRef>
              <c:f>'path (FRT)'!$A$18</c:f>
              <c:strCache>
                <c:ptCount val="1"/>
                <c:pt idx="0">
                  <c:v>GP83dPC-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'path (FRT)'!$B$15:$E$15</c:f>
              <c:strCache>
                <c:ptCount val="4"/>
                <c:pt idx="0">
                  <c:v>D4</c:v>
                </c:pt>
                <c:pt idx="1">
                  <c:v>D8</c:v>
                </c:pt>
                <c:pt idx="2">
                  <c:v>D12</c:v>
                </c:pt>
                <c:pt idx="3">
                  <c:v>D27</c:v>
                </c:pt>
              </c:strCache>
            </c:strRef>
          </c:cat>
          <c:val>
            <c:numRef>
              <c:f>'path (FRT)'!$B$18:$E$18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15D5-40E7-8B1E-4D67138524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381708496"/>
        <c:axId val="381708888"/>
      </c:barChart>
      <c:catAx>
        <c:axId val="3817084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DPI</a:t>
                </a:r>
              </a:p>
            </c:rich>
          </c:tx>
          <c:layout>
            <c:manualLayout>
              <c:xMode val="edge"/>
              <c:yMode val="edge"/>
              <c:x val="0.57797790901137358"/>
              <c:y val="0.919444444444444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81708888"/>
        <c:crosses val="autoZero"/>
        <c:auto val="1"/>
        <c:lblAlgn val="ctr"/>
        <c:lblOffset val="100"/>
        <c:noMultiLvlLbl val="0"/>
      </c:catAx>
      <c:valAx>
        <c:axId val="381708888"/>
        <c:scaling>
          <c:logBase val="10"/>
          <c:orientation val="minMax"/>
          <c:max val="10000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Genome</a:t>
                </a:r>
                <a:r>
                  <a:rPr lang="en-US" baseline="0"/>
                  <a:t> copies/mg tissue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2.7777777777777779E-3"/>
              <c:y val="0.143066929133858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00E+00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81708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6004D-7513-4055-8A42-C25605B0CEFA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A1FC44-2C89-435A-9F26-B46A137F9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5372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475" cy="46672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1"/>
            <a:ext cx="3038475" cy="46672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1FAC9061-A34D-47DB-8EB6-88EEB43878AC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6" y="4473575"/>
            <a:ext cx="5607050" cy="3660775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676"/>
            <a:ext cx="3038475" cy="46672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6"/>
            <a:ext cx="3038475" cy="46672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17915430-FC5B-47AD-AC46-AA006A5E0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76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96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58672" indent="-291797" defTabSz="94996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67188" indent="-233438" defTabSz="94996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34063" indent="-233438" defTabSz="94996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00939" indent="-233438" defTabSz="94996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67815" indent="-233438" defTabSz="94996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34690" indent="-233438" defTabSz="94996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01564" indent="-233438" defTabSz="94996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8440" indent="-233438" defTabSz="94996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6976A2A-F310-4F80-8A8D-F56C66CCE83A}" type="slidenum">
              <a:rPr lang="en-US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33438" indent="-233438"/>
            <a:r>
              <a:rPr lang="en-US" altLang="en-US" dirty="0" smtClean="0"/>
              <a:t>Figure S1. Generation of GP83 null (PC-) GPCMV mutant virus (GP83dPC-).</a:t>
            </a:r>
          </a:p>
          <a:p>
            <a:pPr marL="233438" indent="-233438"/>
            <a:r>
              <a:rPr lang="en-US" altLang="en-US" dirty="0" smtClean="0"/>
              <a:t>(A) Linear diagram of the GPCMV genome showing Hind III genomic map and location of excisable BAC plasmid (GFP-BAC). Second generation GPCMV BAC is PC-negative and encodes only GP131 and GP133 and not GP12924. (B) GP83 locus encoded in </a:t>
            </a:r>
            <a:r>
              <a:rPr lang="en-US" altLang="en-US" dirty="0" err="1" smtClean="0"/>
              <a:t>HindIII</a:t>
            </a:r>
            <a:r>
              <a:rPr lang="en-US" altLang="en-US" dirty="0" smtClean="0"/>
              <a:t> ‘A’ GPCMV </a:t>
            </a:r>
            <a:r>
              <a:rPr lang="en-US" altLang="en-US" dirty="0" err="1" smtClean="0"/>
              <a:t>subgenomic</a:t>
            </a:r>
            <a:r>
              <a:rPr lang="en-US" altLang="en-US" dirty="0" smtClean="0"/>
              <a:t> fragment and location of restriction enzyme sites </a:t>
            </a:r>
            <a:r>
              <a:rPr lang="en-US" altLang="en-US" dirty="0" err="1" smtClean="0"/>
              <a:t>Bgl</a:t>
            </a:r>
            <a:r>
              <a:rPr lang="en-US" altLang="en-US" dirty="0" smtClean="0"/>
              <a:t> II and </a:t>
            </a:r>
            <a:r>
              <a:rPr lang="en-US" altLang="en-US" dirty="0" err="1" smtClean="0"/>
              <a:t>Kpn</a:t>
            </a:r>
            <a:r>
              <a:rPr lang="en-US" altLang="en-US" dirty="0" smtClean="0"/>
              <a:t> I within GP83 coding sequence used to delete majority of ORF in shuttle vector pGP83dKm (with flanking sequence in GP82 and GP84) by insertion of a kanamycin cassette by homologous recombination in place of the GP83 ORF. (C) Comparative GPCMV BAC genomic DNA restriction profile analysis (Hind III profile) of:  GP83 mutant BAC (lane 1); original second generation GPCMV BAC (lane 2). Mutagenesis of the GPCMV BAC and insertion of the Km drug resistance cassette into GP83 introduced a novel Hind III restriction enzyme site creating two novel </a:t>
            </a:r>
            <a:r>
              <a:rPr lang="en-US" altLang="en-US" dirty="0" err="1" smtClean="0"/>
              <a:t>subgenomic</a:t>
            </a:r>
            <a:r>
              <a:rPr lang="en-US" altLang="en-US" dirty="0" smtClean="0"/>
              <a:t> fragments to enable verification of the modified </a:t>
            </a:r>
            <a:r>
              <a:rPr lang="en-US" altLang="en-US" dirty="0" err="1" smtClean="0"/>
              <a:t>HindIII</a:t>
            </a:r>
            <a:r>
              <a:rPr lang="en-US" altLang="en-US" dirty="0" smtClean="0"/>
              <a:t> “A’ locus in GP83 mutant BAC (lane 1, red dots) in comparison to original </a:t>
            </a:r>
            <a:r>
              <a:rPr lang="en-US" altLang="en-US" dirty="0" err="1" smtClean="0"/>
              <a:t>HindIII</a:t>
            </a:r>
            <a:r>
              <a:rPr lang="en-US" altLang="en-US" dirty="0" smtClean="0"/>
              <a:t> ‘A’ fragment (lane 2, yellow dot) of parental GPCMV BAC. Modification of the GP83 locus also verified by PCR and sequencing (data not shown).</a:t>
            </a:r>
          </a:p>
          <a:p>
            <a:pPr marL="233438" indent="-233438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81814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Figure S2. Comparative virus dissemination in animals for GP83dPC+, GP83dPC- and </a:t>
            </a:r>
            <a:r>
              <a:rPr lang="en-US" dirty="0" err="1" smtClean="0"/>
              <a:t>wtGPCMV</a:t>
            </a:r>
            <a:r>
              <a:rPr lang="en-US" dirty="0" smtClean="0"/>
              <a:t>. Comparative dissemination of viruses to target organs. Three separate groups (n = 12 per group) of animals were infected (105 </a:t>
            </a:r>
            <a:r>
              <a:rPr lang="en-US" dirty="0" err="1" smtClean="0"/>
              <a:t>pfu</a:t>
            </a:r>
            <a:r>
              <a:rPr lang="en-US" dirty="0" smtClean="0"/>
              <a:t>, SQ) with either </a:t>
            </a:r>
            <a:r>
              <a:rPr lang="en-US" dirty="0" err="1" smtClean="0"/>
              <a:t>wt</a:t>
            </a:r>
            <a:r>
              <a:rPr lang="en-US" dirty="0" smtClean="0"/>
              <a:t> GPCMV (GP129FRT)24, GP83dPC+, or GP83dPC-, dependent upon assigned group. At various days (4, 8, 12 and 27 days post infect infection, DPI), 3 animals per group were evaluated for viral load in target organs by real time PCR of tissue extracted DNA. Viral load plotted as viral genome copies/mg tissue. Salivary gland tissue was only evaluated at day 27. Graph: A, lung; B, liver; C, spleen; D, salivary gland. Blood viremia at 4, 8, 12 and 27 DPI is shown and plotted as genome copies/ ml blood (E). Statistical analysis performed by Student t test comparing detectable viral load in  tissues or blood. </a:t>
            </a:r>
            <a:r>
              <a:rPr lang="en-US" smtClean="0"/>
              <a:t>*p &lt; 0.05, **p &lt; 0.005.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5430-FC5B-47AD-AC46-AA006A5E0E1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75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A9D9A-070E-4374-AE62-72B9F83DA8EF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16E6E-5794-4419-97BD-27BB5A14D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197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A9D9A-070E-4374-AE62-72B9F83DA8EF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16E6E-5794-4419-97BD-27BB5A14D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39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A9D9A-070E-4374-AE62-72B9F83DA8EF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16E6E-5794-4419-97BD-27BB5A14D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802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A9D9A-070E-4374-AE62-72B9F83DA8EF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16E6E-5794-4419-97BD-27BB5A14D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981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A9D9A-070E-4374-AE62-72B9F83DA8EF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16E6E-5794-4419-97BD-27BB5A14D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30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A9D9A-070E-4374-AE62-72B9F83DA8EF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16E6E-5794-4419-97BD-27BB5A14D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278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A9D9A-070E-4374-AE62-72B9F83DA8EF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16E6E-5794-4419-97BD-27BB5A14D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417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A9D9A-070E-4374-AE62-72B9F83DA8EF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16E6E-5794-4419-97BD-27BB5A14D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465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A9D9A-070E-4374-AE62-72B9F83DA8EF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16E6E-5794-4419-97BD-27BB5A14D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598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A9D9A-070E-4374-AE62-72B9F83DA8EF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16E6E-5794-4419-97BD-27BB5A14D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819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A9D9A-070E-4374-AE62-72B9F83DA8EF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16E6E-5794-4419-97BD-27BB5A14D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0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A9D9A-070E-4374-AE62-72B9F83DA8EF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16E6E-5794-4419-97BD-27BB5A14D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113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2" y="29091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005840" y="500245"/>
            <a:ext cx="7132320" cy="5535173"/>
            <a:chOff x="1005840" y="500245"/>
            <a:chExt cx="7132320" cy="5535173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9D0F6D9-76AC-4546-8D66-8E7B22FD144B}"/>
                </a:ext>
              </a:extLst>
            </p:cNvPr>
            <p:cNvGrpSpPr/>
            <p:nvPr/>
          </p:nvGrpSpPr>
          <p:grpSpPr>
            <a:xfrm>
              <a:off x="3713837" y="3179360"/>
              <a:ext cx="1440500" cy="2856058"/>
              <a:chOff x="4418165" y="3584072"/>
              <a:chExt cx="1440500" cy="2856058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4471691" y="3694247"/>
                <a:ext cx="416578" cy="2871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altLang="en-US" sz="14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(C)</a:t>
                </a:r>
              </a:p>
            </p:txBody>
          </p:sp>
          <p:sp>
            <p:nvSpPr>
              <p:cNvPr id="60" name="Text Box 222"/>
              <p:cNvSpPr txBox="1">
                <a:spLocks noChangeArrowheads="1"/>
              </p:cNvSpPr>
              <p:nvPr/>
            </p:nvSpPr>
            <p:spPr bwMode="auto">
              <a:xfrm>
                <a:off x="4418165" y="4964624"/>
                <a:ext cx="681597" cy="2828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dirty="0">
                    <a:solidFill>
                      <a:prstClr val="black"/>
                    </a:solidFill>
                  </a:rPr>
                  <a:t>10 kb-</a:t>
                </a:r>
              </a:p>
            </p:txBody>
          </p:sp>
          <p:sp>
            <p:nvSpPr>
              <p:cNvPr id="61" name="Text Box 223"/>
              <p:cNvSpPr txBox="1">
                <a:spLocks noChangeArrowheads="1"/>
              </p:cNvSpPr>
              <p:nvPr/>
            </p:nvSpPr>
            <p:spPr bwMode="auto">
              <a:xfrm>
                <a:off x="4738978" y="5410518"/>
                <a:ext cx="343905" cy="2829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dirty="0">
                    <a:solidFill>
                      <a:prstClr val="black"/>
                    </a:solidFill>
                  </a:rPr>
                  <a:t>8-</a:t>
                </a:r>
              </a:p>
            </p:txBody>
          </p:sp>
          <p:sp>
            <p:nvSpPr>
              <p:cNvPr id="62" name="Text Box 224"/>
              <p:cNvSpPr txBox="1">
                <a:spLocks noChangeArrowheads="1"/>
              </p:cNvSpPr>
              <p:nvPr/>
            </p:nvSpPr>
            <p:spPr bwMode="auto">
              <a:xfrm>
                <a:off x="4739248" y="6037686"/>
                <a:ext cx="343364" cy="2828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dirty="0">
                    <a:solidFill>
                      <a:prstClr val="black"/>
                    </a:solidFill>
                  </a:rPr>
                  <a:t>6-</a:t>
                </a:r>
              </a:p>
            </p:txBody>
          </p:sp>
          <p:sp>
            <p:nvSpPr>
              <p:cNvPr id="70" name="Text Box 222"/>
              <p:cNvSpPr txBox="1">
                <a:spLocks noChangeArrowheads="1"/>
              </p:cNvSpPr>
              <p:nvPr/>
            </p:nvSpPr>
            <p:spPr bwMode="auto">
              <a:xfrm>
                <a:off x="5039924" y="3584072"/>
                <a:ext cx="657552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200" b="1" dirty="0">
                    <a:solidFill>
                      <a:prstClr val="black"/>
                    </a:solidFill>
                  </a:rPr>
                  <a:t> 1      2</a:t>
                </a:r>
              </a:p>
            </p:txBody>
          </p:sp>
          <p:pic>
            <p:nvPicPr>
              <p:cNvPr id="87" name="Content Placeholder 3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548" t="7269" b="4598"/>
              <a:stretch/>
            </p:blipFill>
            <p:spPr>
              <a:xfrm>
                <a:off x="5018566" y="3837846"/>
                <a:ext cx="840099" cy="2602284"/>
              </a:xfrm>
              <a:prstGeom prst="rect">
                <a:avLst/>
              </a:prstGeom>
            </p:spPr>
          </p:pic>
          <p:sp>
            <p:nvSpPr>
              <p:cNvPr id="90" name="Oval 220"/>
              <p:cNvSpPr>
                <a:spLocks noChangeArrowheads="1"/>
              </p:cNvSpPr>
              <p:nvPr/>
            </p:nvSpPr>
            <p:spPr bwMode="auto">
              <a:xfrm>
                <a:off x="5769160" y="4049436"/>
                <a:ext cx="81720" cy="7036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91" name="Oval 220"/>
              <p:cNvSpPr>
                <a:spLocks noChangeArrowheads="1"/>
              </p:cNvSpPr>
              <p:nvPr/>
            </p:nvSpPr>
            <p:spPr bwMode="auto">
              <a:xfrm>
                <a:off x="5359464" y="4130920"/>
                <a:ext cx="81720" cy="70366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92" name="Oval 220"/>
              <p:cNvSpPr>
                <a:spLocks noChangeArrowheads="1"/>
              </p:cNvSpPr>
              <p:nvPr/>
            </p:nvSpPr>
            <p:spPr bwMode="auto">
              <a:xfrm>
                <a:off x="5350171" y="4607752"/>
                <a:ext cx="81720" cy="70366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4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64" name="Line 3"/>
            <p:cNvSpPr>
              <a:spLocks noChangeShapeType="1"/>
            </p:cNvSpPr>
            <p:nvPr/>
          </p:nvSpPr>
          <p:spPr bwMode="auto">
            <a:xfrm flipV="1">
              <a:off x="1513086" y="943284"/>
              <a:ext cx="3175802" cy="6978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5" name="Line 4"/>
            <p:cNvSpPr>
              <a:spLocks noChangeShapeType="1"/>
            </p:cNvSpPr>
            <p:nvPr/>
          </p:nvSpPr>
          <p:spPr bwMode="auto">
            <a:xfrm>
              <a:off x="5324047" y="943286"/>
              <a:ext cx="2611215" cy="6978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6" name="Line 5"/>
            <p:cNvSpPr>
              <a:spLocks noChangeShapeType="1"/>
            </p:cNvSpPr>
            <p:nvPr/>
          </p:nvSpPr>
          <p:spPr bwMode="auto">
            <a:xfrm>
              <a:off x="2680487" y="788214"/>
              <a:ext cx="0" cy="1118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7" name="Line 6"/>
            <p:cNvSpPr>
              <a:spLocks noChangeShapeType="1"/>
            </p:cNvSpPr>
            <p:nvPr/>
          </p:nvSpPr>
          <p:spPr bwMode="auto">
            <a:xfrm>
              <a:off x="6562022" y="788214"/>
              <a:ext cx="0" cy="1118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8" name="Line 7"/>
            <p:cNvSpPr>
              <a:spLocks noChangeShapeType="1"/>
            </p:cNvSpPr>
            <p:nvPr/>
          </p:nvSpPr>
          <p:spPr bwMode="auto">
            <a:xfrm>
              <a:off x="5421086" y="788214"/>
              <a:ext cx="0" cy="1118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9" name="Line 8"/>
            <p:cNvSpPr>
              <a:spLocks noChangeShapeType="1"/>
            </p:cNvSpPr>
            <p:nvPr/>
          </p:nvSpPr>
          <p:spPr bwMode="auto">
            <a:xfrm>
              <a:off x="5938624" y="788214"/>
              <a:ext cx="0" cy="1118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1" name="Line 9"/>
            <p:cNvSpPr>
              <a:spLocks noChangeShapeType="1"/>
            </p:cNvSpPr>
            <p:nvPr/>
          </p:nvSpPr>
          <p:spPr bwMode="auto">
            <a:xfrm>
              <a:off x="7091322" y="788214"/>
              <a:ext cx="0" cy="1118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2" name="Line 10"/>
            <p:cNvSpPr>
              <a:spLocks noChangeShapeType="1"/>
            </p:cNvSpPr>
            <p:nvPr/>
          </p:nvSpPr>
          <p:spPr bwMode="auto">
            <a:xfrm>
              <a:off x="7491238" y="788214"/>
              <a:ext cx="0" cy="1118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3" name="Line 11"/>
            <p:cNvSpPr>
              <a:spLocks noChangeShapeType="1"/>
            </p:cNvSpPr>
            <p:nvPr/>
          </p:nvSpPr>
          <p:spPr bwMode="auto">
            <a:xfrm>
              <a:off x="7538286" y="788214"/>
              <a:ext cx="0" cy="1118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4" name="Line 12"/>
            <p:cNvSpPr>
              <a:spLocks noChangeShapeType="1"/>
            </p:cNvSpPr>
            <p:nvPr/>
          </p:nvSpPr>
          <p:spPr bwMode="auto">
            <a:xfrm>
              <a:off x="7773531" y="788214"/>
              <a:ext cx="0" cy="1118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5" name="Line 13"/>
            <p:cNvSpPr>
              <a:spLocks noChangeShapeType="1"/>
            </p:cNvSpPr>
            <p:nvPr/>
          </p:nvSpPr>
          <p:spPr bwMode="auto">
            <a:xfrm>
              <a:off x="2267339" y="797111"/>
              <a:ext cx="0" cy="1118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6" name="Line 14"/>
            <p:cNvSpPr>
              <a:spLocks noChangeShapeType="1"/>
            </p:cNvSpPr>
            <p:nvPr/>
          </p:nvSpPr>
          <p:spPr bwMode="auto">
            <a:xfrm>
              <a:off x="3021591" y="788214"/>
              <a:ext cx="0" cy="1118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7" name="Line 15"/>
            <p:cNvSpPr>
              <a:spLocks noChangeShapeType="1"/>
            </p:cNvSpPr>
            <p:nvPr/>
          </p:nvSpPr>
          <p:spPr bwMode="auto">
            <a:xfrm>
              <a:off x="3280360" y="788214"/>
              <a:ext cx="0" cy="1118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8" name="Line 16"/>
            <p:cNvSpPr>
              <a:spLocks noChangeShapeType="1"/>
            </p:cNvSpPr>
            <p:nvPr/>
          </p:nvSpPr>
          <p:spPr bwMode="auto">
            <a:xfrm>
              <a:off x="3339171" y="788214"/>
              <a:ext cx="0" cy="1118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9" name="Line 17"/>
            <p:cNvSpPr>
              <a:spLocks noChangeShapeType="1"/>
            </p:cNvSpPr>
            <p:nvPr/>
          </p:nvSpPr>
          <p:spPr bwMode="auto">
            <a:xfrm>
              <a:off x="3550891" y="788214"/>
              <a:ext cx="0" cy="1118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0" name="Line 18"/>
            <p:cNvSpPr>
              <a:spLocks noChangeShapeType="1"/>
            </p:cNvSpPr>
            <p:nvPr/>
          </p:nvSpPr>
          <p:spPr bwMode="auto">
            <a:xfrm>
              <a:off x="3609702" y="788214"/>
              <a:ext cx="0" cy="1118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1" name="Line 19"/>
            <p:cNvSpPr>
              <a:spLocks noChangeShapeType="1"/>
            </p:cNvSpPr>
            <p:nvPr/>
          </p:nvSpPr>
          <p:spPr bwMode="auto">
            <a:xfrm>
              <a:off x="3925813" y="809822"/>
              <a:ext cx="0" cy="1118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2" name="Line 20"/>
            <p:cNvSpPr>
              <a:spLocks noChangeShapeType="1"/>
            </p:cNvSpPr>
            <p:nvPr/>
          </p:nvSpPr>
          <p:spPr bwMode="auto">
            <a:xfrm>
              <a:off x="4208106" y="809822"/>
              <a:ext cx="0" cy="1118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3" name="Line 21"/>
            <p:cNvSpPr>
              <a:spLocks noChangeShapeType="1"/>
            </p:cNvSpPr>
            <p:nvPr/>
          </p:nvSpPr>
          <p:spPr bwMode="auto">
            <a:xfrm>
              <a:off x="4095758" y="797110"/>
              <a:ext cx="0" cy="1118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4" name="Line 22"/>
            <p:cNvSpPr>
              <a:spLocks noChangeShapeType="1"/>
            </p:cNvSpPr>
            <p:nvPr/>
          </p:nvSpPr>
          <p:spPr bwMode="auto">
            <a:xfrm>
              <a:off x="4490399" y="809822"/>
              <a:ext cx="0" cy="1118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5" name="Line 23"/>
            <p:cNvSpPr>
              <a:spLocks noChangeShapeType="1"/>
            </p:cNvSpPr>
            <p:nvPr/>
          </p:nvSpPr>
          <p:spPr bwMode="auto">
            <a:xfrm>
              <a:off x="1985045" y="788214"/>
              <a:ext cx="0" cy="1118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6" name="Line 24"/>
            <p:cNvSpPr>
              <a:spLocks noChangeShapeType="1"/>
            </p:cNvSpPr>
            <p:nvPr/>
          </p:nvSpPr>
          <p:spPr bwMode="auto">
            <a:xfrm>
              <a:off x="1892418" y="900069"/>
              <a:ext cx="624574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dist="17961" dir="2700000" algn="ctr" rotWithShape="0">
                <a:schemeClr val="tx2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8" name="Rectangle 25"/>
            <p:cNvSpPr>
              <a:spLocks noChangeArrowheads="1"/>
            </p:cNvSpPr>
            <p:nvPr/>
          </p:nvSpPr>
          <p:spPr bwMode="auto">
            <a:xfrm>
              <a:off x="1880655" y="818721"/>
              <a:ext cx="35287" cy="16269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17961" dir="2700000" algn="ctr" rotWithShape="0">
                <a:schemeClr val="tx2"/>
              </a:outerShdw>
            </a:effec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400">
                <a:solidFill>
                  <a:prstClr val="black"/>
                </a:solidFill>
              </a:endParaRPr>
            </a:p>
          </p:txBody>
        </p:sp>
        <p:sp>
          <p:nvSpPr>
            <p:cNvPr id="89" name="Rectangle 26"/>
            <p:cNvSpPr>
              <a:spLocks noChangeArrowheads="1"/>
            </p:cNvSpPr>
            <p:nvPr/>
          </p:nvSpPr>
          <p:spPr bwMode="auto">
            <a:xfrm>
              <a:off x="8102873" y="808552"/>
              <a:ext cx="35287" cy="16269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17961" dir="2700000" algn="ctr" rotWithShape="0">
                <a:schemeClr val="tx2"/>
              </a:outerShdw>
            </a:effec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400">
                <a:solidFill>
                  <a:prstClr val="black"/>
                </a:solidFill>
              </a:endParaRPr>
            </a:p>
          </p:txBody>
        </p:sp>
        <p:sp>
          <p:nvSpPr>
            <p:cNvPr id="93" name="Rectangle 27"/>
            <p:cNvSpPr>
              <a:spLocks noChangeArrowheads="1"/>
            </p:cNvSpPr>
            <p:nvPr/>
          </p:nvSpPr>
          <p:spPr bwMode="auto">
            <a:xfrm>
              <a:off x="2055619" y="821262"/>
              <a:ext cx="141146" cy="122024"/>
            </a:xfrm>
            <a:prstGeom prst="rect">
              <a:avLst/>
            </a:prstGeom>
            <a:solidFill>
              <a:srgbClr val="008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400">
                <a:solidFill>
                  <a:prstClr val="black"/>
                </a:solidFill>
              </a:endParaRPr>
            </a:p>
          </p:txBody>
        </p:sp>
        <p:sp>
          <p:nvSpPr>
            <p:cNvPr id="94" name="Rectangle 28"/>
            <p:cNvSpPr>
              <a:spLocks noChangeArrowheads="1"/>
            </p:cNvSpPr>
            <p:nvPr/>
          </p:nvSpPr>
          <p:spPr bwMode="auto">
            <a:xfrm>
              <a:off x="1005840" y="756774"/>
              <a:ext cx="812260" cy="264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GPCMV</a:t>
              </a:r>
              <a:endParaRPr lang="en-US" alt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Rectangle 29"/>
            <p:cNvSpPr>
              <a:spLocks noChangeArrowheads="1"/>
            </p:cNvSpPr>
            <p:nvPr/>
          </p:nvSpPr>
          <p:spPr bwMode="auto">
            <a:xfrm>
              <a:off x="1443983" y="542894"/>
              <a:ext cx="696591" cy="246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 i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Hind III</a:t>
              </a:r>
            </a:p>
          </p:txBody>
        </p:sp>
        <p:sp>
          <p:nvSpPr>
            <p:cNvPr id="96" name="Rectangle 30"/>
            <p:cNvSpPr>
              <a:spLocks noChangeArrowheads="1"/>
            </p:cNvSpPr>
            <p:nvPr/>
          </p:nvSpPr>
          <p:spPr bwMode="auto">
            <a:xfrm>
              <a:off x="1865953" y="931847"/>
              <a:ext cx="813063" cy="219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GFP-BAC</a:t>
              </a:r>
              <a:endParaRPr lang="en-US" alt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Text Box 214"/>
            <p:cNvSpPr txBox="1">
              <a:spLocks noChangeArrowheads="1"/>
            </p:cNvSpPr>
            <p:nvPr/>
          </p:nvSpPr>
          <p:spPr bwMode="auto">
            <a:xfrm>
              <a:off x="4822682" y="647123"/>
              <a:ext cx="289645" cy="244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98" name="TextBox 2"/>
            <p:cNvSpPr txBox="1">
              <a:spLocks noChangeArrowheads="1"/>
            </p:cNvSpPr>
            <p:nvPr/>
          </p:nvSpPr>
          <p:spPr bwMode="auto">
            <a:xfrm>
              <a:off x="1019072" y="516202"/>
              <a:ext cx="401149" cy="246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b="1" dirty="0">
                  <a:solidFill>
                    <a:prstClr val="black"/>
                  </a:solidFill>
                </a:rPr>
                <a:t>(A)</a:t>
              </a: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1013829" y="1101345"/>
              <a:ext cx="401149" cy="246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(B)</a:t>
              </a:r>
            </a:p>
          </p:txBody>
        </p:sp>
        <p:pic>
          <p:nvPicPr>
            <p:cNvPr id="100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0851" y="1641111"/>
              <a:ext cx="6712023" cy="734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1" name="Straight Connector 100"/>
            <p:cNvCxnSpPr/>
            <p:nvPr/>
          </p:nvCxnSpPr>
          <p:spPr>
            <a:xfrm flipV="1">
              <a:off x="6664941" y="1458075"/>
              <a:ext cx="0" cy="22535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V="1">
              <a:off x="3630287" y="1458075"/>
              <a:ext cx="0" cy="22535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/>
            <p:cNvSpPr txBox="1"/>
            <p:nvPr/>
          </p:nvSpPr>
          <p:spPr>
            <a:xfrm>
              <a:off x="5553682" y="1266338"/>
              <a:ext cx="11993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Kpn</a:t>
              </a: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 (132990)</a:t>
              </a: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3532576" y="1255891"/>
              <a:ext cx="119135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Bgl</a:t>
              </a: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II (131551)</a:t>
              </a:r>
            </a:p>
          </p:txBody>
        </p:sp>
        <p:grpSp>
          <p:nvGrpSpPr>
            <p:cNvPr id="105" name="Group 104"/>
            <p:cNvGrpSpPr/>
            <p:nvPr/>
          </p:nvGrpSpPr>
          <p:grpSpPr>
            <a:xfrm>
              <a:off x="3501125" y="2320792"/>
              <a:ext cx="3366290" cy="755730"/>
              <a:chOff x="2852662" y="3429000"/>
              <a:chExt cx="3634677" cy="943856"/>
            </a:xfrm>
          </p:grpSpPr>
          <p:grpSp>
            <p:nvGrpSpPr>
              <p:cNvPr id="116" name="Group 115"/>
              <p:cNvGrpSpPr/>
              <p:nvPr/>
            </p:nvGrpSpPr>
            <p:grpSpPr>
              <a:xfrm>
                <a:off x="2852662" y="3429000"/>
                <a:ext cx="3634677" cy="583998"/>
                <a:chOff x="2852662" y="3228975"/>
                <a:chExt cx="3634677" cy="583998"/>
              </a:xfrm>
            </p:grpSpPr>
            <p:sp>
              <p:nvSpPr>
                <p:cNvPr id="123" name="Rectangle 122"/>
                <p:cNvSpPr/>
                <p:nvPr/>
              </p:nvSpPr>
              <p:spPr>
                <a:xfrm>
                  <a:off x="2852662" y="3228975"/>
                  <a:ext cx="557012" cy="29684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 err="1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Bgl</a:t>
                  </a:r>
                  <a:r>
                    <a:rPr lang="en-US" sz="12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II</a:t>
                  </a:r>
                </a:p>
              </p:txBody>
            </p:sp>
            <p:sp>
              <p:nvSpPr>
                <p:cNvPr id="124" name="TextBox 123"/>
                <p:cNvSpPr txBox="1"/>
                <p:nvPr/>
              </p:nvSpPr>
              <p:spPr>
                <a:xfrm>
                  <a:off x="5943600" y="3256776"/>
                  <a:ext cx="54373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err="1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Kpn</a:t>
                  </a:r>
                  <a:r>
                    <a:rPr lang="en-US" sz="12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I</a:t>
                  </a:r>
                </a:p>
              </p:txBody>
            </p:sp>
            <p:grpSp>
              <p:nvGrpSpPr>
                <p:cNvPr id="125" name="Group 124"/>
                <p:cNvGrpSpPr/>
                <p:nvPr/>
              </p:nvGrpSpPr>
              <p:grpSpPr>
                <a:xfrm>
                  <a:off x="3025775" y="3457575"/>
                  <a:ext cx="3298825" cy="355398"/>
                  <a:chOff x="3025775" y="3457575"/>
                  <a:chExt cx="3298825" cy="355398"/>
                </a:xfrm>
              </p:grpSpPr>
              <p:sp>
                <p:nvSpPr>
                  <p:cNvPr id="126" name="Rectangle 157"/>
                  <p:cNvSpPr>
                    <a:spLocks noChangeArrowheads="1"/>
                  </p:cNvSpPr>
                  <p:nvPr/>
                </p:nvSpPr>
                <p:spPr bwMode="auto">
                  <a:xfrm>
                    <a:off x="3025775" y="3581398"/>
                    <a:ext cx="3298825" cy="228601"/>
                  </a:xfrm>
                  <a:prstGeom prst="rect">
                    <a:avLst/>
                  </a:prstGeom>
                  <a:solidFill>
                    <a:schemeClr val="accent4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en-US" altLang="en-US" sz="140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27" name="Text Box 15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19600" y="3538335"/>
                    <a:ext cx="581025" cy="2746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200" dirty="0">
                        <a:solidFill>
                          <a:prstClr val="black"/>
                        </a:solidFill>
                      </a:rPr>
                      <a:t>Km R</a:t>
                    </a:r>
                  </a:p>
                </p:txBody>
              </p:sp>
              <p:cxnSp>
                <p:nvCxnSpPr>
                  <p:cNvPr id="128" name="Straight Connector 127"/>
                  <p:cNvCxnSpPr/>
                  <p:nvPr/>
                </p:nvCxnSpPr>
                <p:spPr>
                  <a:xfrm flipV="1">
                    <a:off x="3026843" y="3480917"/>
                    <a:ext cx="0" cy="28145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" name="Straight Connector 128"/>
                  <p:cNvCxnSpPr/>
                  <p:nvPr/>
                </p:nvCxnSpPr>
                <p:spPr>
                  <a:xfrm flipV="1">
                    <a:off x="6324600" y="3457575"/>
                    <a:ext cx="0" cy="28145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17" name="Straight Connector 116"/>
              <p:cNvCxnSpPr/>
              <p:nvPr/>
            </p:nvCxnSpPr>
            <p:spPr>
              <a:xfrm flipV="1">
                <a:off x="5540375" y="4009126"/>
                <a:ext cx="0" cy="1516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Rectangle 121"/>
              <p:cNvSpPr/>
              <p:nvPr/>
            </p:nvSpPr>
            <p:spPr>
              <a:xfrm>
                <a:off x="5311214" y="4095857"/>
                <a:ext cx="671979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Hind III</a:t>
                </a:r>
              </a:p>
            </p:txBody>
          </p:sp>
        </p:grpSp>
        <p:sp>
          <p:nvSpPr>
            <p:cNvPr id="106" name="Rectangle 105"/>
            <p:cNvSpPr/>
            <p:nvPr/>
          </p:nvSpPr>
          <p:spPr>
            <a:xfrm>
              <a:off x="4260039" y="2097436"/>
              <a:ext cx="1349444" cy="23768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(131319 -133016)</a:t>
              </a:r>
            </a:p>
          </p:txBody>
        </p:sp>
        <p:grpSp>
          <p:nvGrpSpPr>
            <p:cNvPr id="109" name="Group 108"/>
            <p:cNvGrpSpPr/>
            <p:nvPr/>
          </p:nvGrpSpPr>
          <p:grpSpPr>
            <a:xfrm>
              <a:off x="6513751" y="1009188"/>
              <a:ext cx="857927" cy="250484"/>
              <a:chOff x="7340956" y="1114914"/>
              <a:chExt cx="857927" cy="250484"/>
            </a:xfrm>
          </p:grpSpPr>
          <p:cxnSp>
            <p:nvCxnSpPr>
              <p:cNvPr id="111" name="Straight Arrow Connector 110"/>
              <p:cNvCxnSpPr/>
              <p:nvPr/>
            </p:nvCxnSpPr>
            <p:spPr>
              <a:xfrm flipH="1">
                <a:off x="7576596" y="1114914"/>
                <a:ext cx="147247" cy="746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Arrow Connector 113"/>
              <p:cNvCxnSpPr/>
              <p:nvPr/>
            </p:nvCxnSpPr>
            <p:spPr>
              <a:xfrm flipH="1">
                <a:off x="7736947" y="1116242"/>
                <a:ext cx="147247" cy="746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TextBox 114"/>
              <p:cNvSpPr txBox="1"/>
              <p:nvPr/>
            </p:nvSpPr>
            <p:spPr>
              <a:xfrm>
                <a:off x="7340956" y="1149954"/>
                <a:ext cx="85792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GP131 GP133</a:t>
                </a:r>
              </a:p>
            </p:txBody>
          </p:sp>
        </p:grpSp>
        <p:sp>
          <p:nvSpPr>
            <p:cNvPr id="110" name="Rectangle 109"/>
            <p:cNvSpPr/>
            <p:nvPr/>
          </p:nvSpPr>
          <p:spPr>
            <a:xfrm>
              <a:off x="4329907" y="500245"/>
              <a:ext cx="1231427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(103255 -147334)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1665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2088A6E-7277-45A2-9E05-EF78874AE68C}"/>
              </a:ext>
            </a:extLst>
          </p:cNvPr>
          <p:cNvGrpSpPr/>
          <p:nvPr/>
        </p:nvGrpSpPr>
        <p:grpSpPr>
          <a:xfrm>
            <a:off x="7185190" y="4354894"/>
            <a:ext cx="1214809" cy="766357"/>
            <a:chOff x="8324623" y="5284258"/>
            <a:chExt cx="1214809" cy="76635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5BFF7B6-6BD5-4629-AB7F-369DEDB9D46E}"/>
                </a:ext>
              </a:extLst>
            </p:cNvPr>
            <p:cNvSpPr txBox="1"/>
            <p:nvPr/>
          </p:nvSpPr>
          <p:spPr>
            <a:xfrm>
              <a:off x="8383346" y="5528937"/>
              <a:ext cx="10083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+mj-lt"/>
                </a:rPr>
                <a:t>GP83dPC+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BD03243-EC4D-44DA-AE94-E1CC2ACC416F}"/>
                </a:ext>
              </a:extLst>
            </p:cNvPr>
            <p:cNvSpPr txBox="1"/>
            <p:nvPr/>
          </p:nvSpPr>
          <p:spPr>
            <a:xfrm>
              <a:off x="8383346" y="5284258"/>
              <a:ext cx="11560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+mj-lt"/>
                </a:rPr>
                <a:t>GP129FRT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B462C4E-0999-46C0-A530-7DDBC736BBCC}"/>
                </a:ext>
              </a:extLst>
            </p:cNvPr>
            <p:cNvSpPr/>
            <p:nvPr/>
          </p:nvSpPr>
          <p:spPr>
            <a:xfrm>
              <a:off x="8324623" y="5377037"/>
              <a:ext cx="91440" cy="91441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DC0D7E6-9873-4E93-9294-B380F0EBA255}"/>
                </a:ext>
              </a:extLst>
            </p:cNvPr>
            <p:cNvSpPr/>
            <p:nvPr/>
          </p:nvSpPr>
          <p:spPr>
            <a:xfrm>
              <a:off x="8324623" y="5621717"/>
              <a:ext cx="91440" cy="91440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058F34-1CEE-4C71-83CD-38DD9BC7F729}"/>
                </a:ext>
              </a:extLst>
            </p:cNvPr>
            <p:cNvSpPr/>
            <p:nvPr/>
          </p:nvSpPr>
          <p:spPr>
            <a:xfrm>
              <a:off x="8324623" y="5852995"/>
              <a:ext cx="91440" cy="91441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4E1847D-CDEB-4271-AF74-F01C828BE793}"/>
                </a:ext>
              </a:extLst>
            </p:cNvPr>
            <p:cNvSpPr txBox="1"/>
            <p:nvPr/>
          </p:nvSpPr>
          <p:spPr>
            <a:xfrm>
              <a:off x="8383346" y="5773616"/>
              <a:ext cx="9225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+mj-lt"/>
                </a:rPr>
                <a:t>GP83dPC-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D9C5EC2-F37A-4D02-943C-1D7E0622CCD0}"/>
              </a:ext>
            </a:extLst>
          </p:cNvPr>
          <p:cNvGrpSpPr/>
          <p:nvPr/>
        </p:nvGrpSpPr>
        <p:grpSpPr>
          <a:xfrm>
            <a:off x="742638" y="3848799"/>
            <a:ext cx="2804970" cy="2289235"/>
            <a:chOff x="742638" y="3848799"/>
            <a:chExt cx="2804970" cy="2289235"/>
          </a:xfrm>
        </p:grpSpPr>
        <p:graphicFrame>
          <p:nvGraphicFramePr>
            <p:cNvPr id="4" name="Chart 3">
              <a:extLst>
                <a:ext uri="{FF2B5EF4-FFF2-40B4-BE49-F238E27FC236}">
                  <a16:creationId xmlns:a16="http://schemas.microsoft.com/office/drawing/2014/main" id="{C83CC17A-DFF6-4836-9FB5-C4EBD729E21C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066516081"/>
                </p:ext>
              </p:extLst>
            </p:nvPr>
          </p:nvGraphicFramePr>
          <p:xfrm>
            <a:off x="804408" y="3852034"/>
            <a:ext cx="2743200" cy="2286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7BF8780-3C17-4DF7-9CCD-2BA29485D95A}"/>
                </a:ext>
              </a:extLst>
            </p:cNvPr>
            <p:cNvSpPr txBox="1"/>
            <p:nvPr/>
          </p:nvSpPr>
          <p:spPr>
            <a:xfrm>
              <a:off x="742638" y="3848799"/>
              <a:ext cx="4331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(D)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CDC6FCB-799E-4A42-9F2C-A937FF0B868D}"/>
              </a:ext>
            </a:extLst>
          </p:cNvPr>
          <p:cNvGrpSpPr/>
          <p:nvPr/>
        </p:nvGrpSpPr>
        <p:grpSpPr>
          <a:xfrm>
            <a:off x="4073192" y="3848799"/>
            <a:ext cx="2743200" cy="2289235"/>
            <a:chOff x="4073192" y="3848799"/>
            <a:chExt cx="2743200" cy="2289235"/>
          </a:xfrm>
        </p:grpSpPr>
        <p:graphicFrame>
          <p:nvGraphicFramePr>
            <p:cNvPr id="2" name="Chart 1">
              <a:extLst>
                <a:ext uri="{FF2B5EF4-FFF2-40B4-BE49-F238E27FC236}">
                  <a16:creationId xmlns:a16="http://schemas.microsoft.com/office/drawing/2014/main" id="{5AA31072-2BBD-41B3-8242-2FB8D2B28878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204276318"/>
                </p:ext>
              </p:extLst>
            </p:nvPr>
          </p:nvGraphicFramePr>
          <p:xfrm>
            <a:off x="4073192" y="3852034"/>
            <a:ext cx="2743200" cy="2286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7CB3DD3-954C-4D23-AE1F-0C44D31FF5A5}"/>
                </a:ext>
              </a:extLst>
            </p:cNvPr>
            <p:cNvSpPr txBox="1"/>
            <p:nvPr/>
          </p:nvSpPr>
          <p:spPr>
            <a:xfrm>
              <a:off x="4073192" y="3848799"/>
              <a:ext cx="4235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(E)</a:t>
              </a: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569B31E1-5878-4F2B-A0C8-CD931162F5C2}"/>
                </a:ext>
              </a:extLst>
            </p:cNvPr>
            <p:cNvGrpSpPr/>
            <p:nvPr/>
          </p:nvGrpSpPr>
          <p:grpSpPr>
            <a:xfrm>
              <a:off x="5477342" y="4584185"/>
              <a:ext cx="331280" cy="307777"/>
              <a:chOff x="8498211" y="6230519"/>
              <a:chExt cx="331280" cy="307777"/>
            </a:xfrm>
          </p:grpSpPr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648751DC-A8C1-4B91-963C-5914A47A9B95}"/>
                  </a:ext>
                </a:extLst>
              </p:cNvPr>
              <p:cNvSpPr txBox="1"/>
              <p:nvPr/>
            </p:nvSpPr>
            <p:spPr>
              <a:xfrm>
                <a:off x="8503761" y="6230519"/>
                <a:ext cx="32573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4CE1E9C2-709F-4721-A483-FCEF0A0E9E61}"/>
                  </a:ext>
                </a:extLst>
              </p:cNvPr>
              <p:cNvCxnSpPr/>
              <p:nvPr/>
            </p:nvCxnSpPr>
            <p:spPr>
              <a:xfrm>
                <a:off x="8498211" y="6429315"/>
                <a:ext cx="2286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6FBD023-5BBD-4B7E-998F-DBB000CBD739}"/>
              </a:ext>
            </a:extLst>
          </p:cNvPr>
          <p:cNvGrpSpPr/>
          <p:nvPr/>
        </p:nvGrpSpPr>
        <p:grpSpPr>
          <a:xfrm>
            <a:off x="400594" y="1071307"/>
            <a:ext cx="2743200" cy="2305052"/>
            <a:chOff x="400594" y="1071307"/>
            <a:chExt cx="2743200" cy="2305052"/>
          </a:xfrm>
        </p:grpSpPr>
        <p:graphicFrame>
          <p:nvGraphicFramePr>
            <p:cNvPr id="5" name="Chart 4">
              <a:extLst>
                <a:ext uri="{FF2B5EF4-FFF2-40B4-BE49-F238E27FC236}">
                  <a16:creationId xmlns:a16="http://schemas.microsoft.com/office/drawing/2014/main" id="{38193ADE-3520-4E0D-9AC2-30D4F2F4DA6A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782058877"/>
                </p:ext>
              </p:extLst>
            </p:nvPr>
          </p:nvGraphicFramePr>
          <p:xfrm>
            <a:off x="400594" y="1090359"/>
            <a:ext cx="2743200" cy="2286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DD2D5FB-689F-4697-A6E7-EC9064651A84}"/>
                </a:ext>
              </a:extLst>
            </p:cNvPr>
            <p:cNvSpPr txBox="1"/>
            <p:nvPr/>
          </p:nvSpPr>
          <p:spPr>
            <a:xfrm>
              <a:off x="427550" y="1071307"/>
              <a:ext cx="4331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(A)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FB6E4484-4004-4495-A1F9-94E541B6FB3D}"/>
                </a:ext>
              </a:extLst>
            </p:cNvPr>
            <p:cNvGrpSpPr/>
            <p:nvPr/>
          </p:nvGrpSpPr>
          <p:grpSpPr>
            <a:xfrm>
              <a:off x="1275181" y="1732176"/>
              <a:ext cx="325730" cy="307777"/>
              <a:chOff x="8465661" y="6230519"/>
              <a:chExt cx="325730" cy="307777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E0BF1B5-667E-4625-A819-B76266B6973B}"/>
                  </a:ext>
                </a:extLst>
              </p:cNvPr>
              <p:cNvSpPr txBox="1"/>
              <p:nvPr/>
            </p:nvSpPr>
            <p:spPr>
              <a:xfrm>
                <a:off x="8465661" y="6230519"/>
                <a:ext cx="32573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73F01815-E816-41CE-9AB0-A5C1244AA294}"/>
                  </a:ext>
                </a:extLst>
              </p:cNvPr>
              <p:cNvCxnSpPr/>
              <p:nvPr/>
            </p:nvCxnSpPr>
            <p:spPr>
              <a:xfrm>
                <a:off x="8498211" y="6429315"/>
                <a:ext cx="21945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BC489B79-265A-46E9-A223-0B9E6D111011}"/>
                </a:ext>
              </a:extLst>
            </p:cNvPr>
            <p:cNvGrpSpPr/>
            <p:nvPr/>
          </p:nvGrpSpPr>
          <p:grpSpPr>
            <a:xfrm>
              <a:off x="1714546" y="1440732"/>
              <a:ext cx="325730" cy="307777"/>
              <a:chOff x="8465661" y="6230519"/>
              <a:chExt cx="325730" cy="307777"/>
            </a:xfrm>
          </p:grpSpPr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5A2480EE-EA02-46B1-A422-A78171DD9FAF}"/>
                  </a:ext>
                </a:extLst>
              </p:cNvPr>
              <p:cNvSpPr txBox="1"/>
              <p:nvPr/>
            </p:nvSpPr>
            <p:spPr>
              <a:xfrm>
                <a:off x="8465661" y="6230519"/>
                <a:ext cx="32573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66C4CA37-2CFB-4602-9B4A-17ADA6C66EDC}"/>
                  </a:ext>
                </a:extLst>
              </p:cNvPr>
              <p:cNvCxnSpPr/>
              <p:nvPr/>
            </p:nvCxnSpPr>
            <p:spPr>
              <a:xfrm>
                <a:off x="8498211" y="6429315"/>
                <a:ext cx="21945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F70660D7-F0B0-478C-9C1F-B9F007EE1478}"/>
                </a:ext>
              </a:extLst>
            </p:cNvPr>
            <p:cNvGrpSpPr/>
            <p:nvPr/>
          </p:nvGrpSpPr>
          <p:grpSpPr>
            <a:xfrm>
              <a:off x="2176008" y="1902397"/>
              <a:ext cx="325730" cy="307777"/>
              <a:chOff x="8465661" y="6230519"/>
              <a:chExt cx="325730" cy="307777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876A9158-E4E7-459A-8C65-10CAAEC021AE}"/>
                  </a:ext>
                </a:extLst>
              </p:cNvPr>
              <p:cNvSpPr txBox="1"/>
              <p:nvPr/>
            </p:nvSpPr>
            <p:spPr>
              <a:xfrm>
                <a:off x="8465661" y="6230519"/>
                <a:ext cx="32573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494E003F-065F-473E-9140-4BAB7A00816F}"/>
                  </a:ext>
                </a:extLst>
              </p:cNvPr>
              <p:cNvCxnSpPr/>
              <p:nvPr/>
            </p:nvCxnSpPr>
            <p:spPr>
              <a:xfrm>
                <a:off x="8498211" y="6429315"/>
                <a:ext cx="21945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709FB626-3944-4732-8852-BB0BC92DBD67}"/>
              </a:ext>
            </a:extLst>
          </p:cNvPr>
          <p:cNvGrpSpPr/>
          <p:nvPr/>
        </p:nvGrpSpPr>
        <p:grpSpPr>
          <a:xfrm>
            <a:off x="3304086" y="1071308"/>
            <a:ext cx="2743200" cy="2305051"/>
            <a:chOff x="3304086" y="1071308"/>
            <a:chExt cx="2743200" cy="2305051"/>
          </a:xfrm>
        </p:grpSpPr>
        <p:graphicFrame>
          <p:nvGraphicFramePr>
            <p:cNvPr id="6" name="Chart 5">
              <a:extLst>
                <a:ext uri="{FF2B5EF4-FFF2-40B4-BE49-F238E27FC236}">
                  <a16:creationId xmlns:a16="http://schemas.microsoft.com/office/drawing/2014/main" id="{67050CA0-27B5-42AE-9824-67472E6DE12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56340572"/>
                </p:ext>
              </p:extLst>
            </p:nvPr>
          </p:nvGraphicFramePr>
          <p:xfrm>
            <a:off x="3304086" y="1090359"/>
            <a:ext cx="2743200" cy="2286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17C72B7-C241-49D3-AA60-AA856995B6D0}"/>
                </a:ext>
              </a:extLst>
            </p:cNvPr>
            <p:cNvSpPr txBox="1"/>
            <p:nvPr/>
          </p:nvSpPr>
          <p:spPr>
            <a:xfrm>
              <a:off x="3331042" y="1071308"/>
              <a:ext cx="4331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(B)</a:t>
              </a: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D02AB09A-B2B8-4728-8D37-47A87E547D00}"/>
                </a:ext>
              </a:extLst>
            </p:cNvPr>
            <p:cNvGrpSpPr/>
            <p:nvPr/>
          </p:nvGrpSpPr>
          <p:grpSpPr>
            <a:xfrm>
              <a:off x="4591050" y="1514214"/>
              <a:ext cx="325730" cy="307777"/>
              <a:chOff x="8465661" y="6230519"/>
              <a:chExt cx="325730" cy="307777"/>
            </a:xfrm>
          </p:grpSpPr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4B10D687-3955-4B15-870F-1D16003D72F4}"/>
                  </a:ext>
                </a:extLst>
              </p:cNvPr>
              <p:cNvSpPr txBox="1"/>
              <p:nvPr/>
            </p:nvSpPr>
            <p:spPr>
              <a:xfrm>
                <a:off x="8465661" y="6230519"/>
                <a:ext cx="32573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DFF501A7-DC07-4690-9826-27821473FEF5}"/>
                  </a:ext>
                </a:extLst>
              </p:cNvPr>
              <p:cNvCxnSpPr/>
              <p:nvPr/>
            </p:nvCxnSpPr>
            <p:spPr>
              <a:xfrm>
                <a:off x="8498211" y="6429315"/>
                <a:ext cx="21945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31FD636-52EF-4879-BFC6-436B6363F532}"/>
              </a:ext>
            </a:extLst>
          </p:cNvPr>
          <p:cNvGrpSpPr/>
          <p:nvPr/>
        </p:nvGrpSpPr>
        <p:grpSpPr>
          <a:xfrm>
            <a:off x="6207578" y="1071309"/>
            <a:ext cx="2743200" cy="2305050"/>
            <a:chOff x="6207578" y="1071309"/>
            <a:chExt cx="2743200" cy="2305050"/>
          </a:xfrm>
        </p:grpSpPr>
        <p:graphicFrame>
          <p:nvGraphicFramePr>
            <p:cNvPr id="3" name="Chart 2">
              <a:extLst>
                <a:ext uri="{FF2B5EF4-FFF2-40B4-BE49-F238E27FC236}">
                  <a16:creationId xmlns:a16="http://schemas.microsoft.com/office/drawing/2014/main" id="{DA6F2FD4-D4E2-4F1A-88EE-652C10596EE3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8205380"/>
                </p:ext>
              </p:extLst>
            </p:nvPr>
          </p:nvGraphicFramePr>
          <p:xfrm>
            <a:off x="6207578" y="1090359"/>
            <a:ext cx="2743200" cy="2286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9164E9A-887B-4BB7-98A8-40EB47B5F54F}"/>
                </a:ext>
              </a:extLst>
            </p:cNvPr>
            <p:cNvSpPr txBox="1"/>
            <p:nvPr/>
          </p:nvSpPr>
          <p:spPr>
            <a:xfrm>
              <a:off x="6207578" y="1071309"/>
              <a:ext cx="4331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(C)</a:t>
              </a: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B8E201AE-0E8E-4505-AE17-579A81551192}"/>
                </a:ext>
              </a:extLst>
            </p:cNvPr>
            <p:cNvGrpSpPr/>
            <p:nvPr/>
          </p:nvGrpSpPr>
          <p:grpSpPr>
            <a:xfrm>
              <a:off x="7014942" y="1748509"/>
              <a:ext cx="325730" cy="307777"/>
              <a:chOff x="8465661" y="6230519"/>
              <a:chExt cx="325730" cy="307777"/>
            </a:xfrm>
          </p:grpSpPr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731578B3-082A-4EA4-B52E-41C95F8721B9}"/>
                  </a:ext>
                </a:extLst>
              </p:cNvPr>
              <p:cNvSpPr txBox="1"/>
              <p:nvPr/>
            </p:nvSpPr>
            <p:spPr>
              <a:xfrm>
                <a:off x="8465661" y="6230519"/>
                <a:ext cx="32573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2EBF2B15-6662-4872-9874-F2131A90D49C}"/>
                  </a:ext>
                </a:extLst>
              </p:cNvPr>
              <p:cNvCxnSpPr/>
              <p:nvPr/>
            </p:nvCxnSpPr>
            <p:spPr>
              <a:xfrm>
                <a:off x="8498211" y="6429315"/>
                <a:ext cx="21945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DF03B1B3-E02E-4169-8B1C-76A1EE8F624D}"/>
                </a:ext>
              </a:extLst>
            </p:cNvPr>
            <p:cNvGrpSpPr/>
            <p:nvPr/>
          </p:nvGrpSpPr>
          <p:grpSpPr>
            <a:xfrm>
              <a:off x="7506312" y="1559238"/>
              <a:ext cx="325730" cy="307777"/>
              <a:chOff x="8465661" y="6230519"/>
              <a:chExt cx="325730" cy="307777"/>
            </a:xfrm>
          </p:grpSpPr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B0DE6C4B-A0D0-4E6C-B826-9F515C91DB08}"/>
                  </a:ext>
                </a:extLst>
              </p:cNvPr>
              <p:cNvSpPr txBox="1"/>
              <p:nvPr/>
            </p:nvSpPr>
            <p:spPr>
              <a:xfrm>
                <a:off x="8465661" y="6230519"/>
                <a:ext cx="32573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7AE6A98A-FF98-4706-A7AB-E3F7AAE10E48}"/>
                  </a:ext>
                </a:extLst>
              </p:cNvPr>
              <p:cNvCxnSpPr/>
              <p:nvPr/>
            </p:nvCxnSpPr>
            <p:spPr>
              <a:xfrm>
                <a:off x="8498211" y="6429315"/>
                <a:ext cx="21945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F4DFC9F8-BC0F-4741-AFB5-17F814C6599F}"/>
                </a:ext>
              </a:extLst>
            </p:cNvPr>
            <p:cNvGrpSpPr/>
            <p:nvPr/>
          </p:nvGrpSpPr>
          <p:grpSpPr>
            <a:xfrm>
              <a:off x="7982623" y="1814881"/>
              <a:ext cx="325730" cy="307777"/>
              <a:chOff x="8465661" y="6230519"/>
              <a:chExt cx="325730" cy="307777"/>
            </a:xfrm>
          </p:grpSpPr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E129EAED-37E5-4FAA-893E-4A3AA5026804}"/>
                  </a:ext>
                </a:extLst>
              </p:cNvPr>
              <p:cNvSpPr txBox="1"/>
              <p:nvPr/>
            </p:nvSpPr>
            <p:spPr>
              <a:xfrm>
                <a:off x="8465661" y="6230519"/>
                <a:ext cx="32573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157D2E72-E72B-43FA-A210-F2DBDE764671}"/>
                  </a:ext>
                </a:extLst>
              </p:cNvPr>
              <p:cNvCxnSpPr/>
              <p:nvPr/>
            </p:nvCxnSpPr>
            <p:spPr>
              <a:xfrm>
                <a:off x="8498211" y="6429315"/>
                <a:ext cx="21945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FB3987E-C3C9-4617-B183-FDC4C482FF8A}"/>
              </a:ext>
            </a:extLst>
          </p:cNvPr>
          <p:cNvSpPr txBox="1"/>
          <p:nvPr/>
        </p:nvSpPr>
        <p:spPr>
          <a:xfrm>
            <a:off x="-22" y="29091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917892"/>
      </p:ext>
    </p:extLst>
  </p:cSld>
  <p:clrMapOvr>
    <a:masterClrMapping/>
  </p:clrMapOvr>
</p:sld>
</file>

<file path=ppt/theme/theme1.xml><?xml version="1.0" encoding="utf-8"?>
<a:theme xmlns:a="http://schemas.openxmlformats.org/drawingml/2006/main" name="4-3 default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4-3 default" id="{890B2476-3B6B-4D51-84FC-532BFEA2C35E}" vid="{AC875FEE-63EC-43C2-AB07-AB0D9843727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8481</TotalTime>
  <Words>541</Words>
  <Application>Microsoft Office PowerPoint</Application>
  <PresentationFormat>On-screen Show (4:3)</PresentationFormat>
  <Paragraphs>58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4-3 default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Choi, K. Yeon</dc:creator>
  <cp:lastModifiedBy>McGregor, Alistair</cp:lastModifiedBy>
  <cp:revision>507</cp:revision>
  <cp:lastPrinted>2021-03-25T15:54:40Z</cp:lastPrinted>
  <dcterms:created xsi:type="dcterms:W3CDTF">2016-02-15T16:53:03Z</dcterms:created>
  <dcterms:modified xsi:type="dcterms:W3CDTF">2021-06-16T15:50:37Z</dcterms:modified>
</cp:coreProperties>
</file>