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lmasso" initials="d" lastIdx="4" clrIdx="0">
    <p:extLst>
      <p:ext uri="{19B8F6BF-5375-455C-9EA6-DF929625EA0E}">
        <p15:presenceInfo xmlns:p15="http://schemas.microsoft.com/office/powerpoint/2012/main" userId="dalmass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5" Type="http://schemas.openxmlformats.org/officeDocument/2006/relationships/image" Target="../media/image1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0733-5E28-4986-9FB8-ECF1311AC5CB}" type="datetimeFigureOut">
              <a:rPr lang="fr-FR" smtClean="0"/>
              <a:t>10/10/2022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DAD0-C95A-4FC1-9662-CC47D144A92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636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0733-5E28-4986-9FB8-ECF1311AC5CB}" type="datetimeFigureOut">
              <a:rPr lang="fr-FR" smtClean="0"/>
              <a:t>10/10/2022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DAD0-C95A-4FC1-9662-CC47D144A92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9676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0733-5E28-4986-9FB8-ECF1311AC5CB}" type="datetimeFigureOut">
              <a:rPr lang="fr-FR" smtClean="0"/>
              <a:t>10/10/2022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DAD0-C95A-4FC1-9662-CC47D144A92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336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0733-5E28-4986-9FB8-ECF1311AC5CB}" type="datetimeFigureOut">
              <a:rPr lang="fr-FR" smtClean="0"/>
              <a:t>10/10/2022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DAD0-C95A-4FC1-9662-CC47D144A92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5468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0733-5E28-4986-9FB8-ECF1311AC5CB}" type="datetimeFigureOut">
              <a:rPr lang="fr-FR" smtClean="0"/>
              <a:t>10/10/2022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DAD0-C95A-4FC1-9662-CC47D144A92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6944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0733-5E28-4986-9FB8-ECF1311AC5CB}" type="datetimeFigureOut">
              <a:rPr lang="fr-FR" smtClean="0"/>
              <a:t>10/10/2022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DAD0-C95A-4FC1-9662-CC47D144A92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846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0733-5E28-4986-9FB8-ECF1311AC5CB}" type="datetimeFigureOut">
              <a:rPr lang="fr-FR" smtClean="0"/>
              <a:t>10/10/2022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DAD0-C95A-4FC1-9662-CC47D144A92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4770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0733-5E28-4986-9FB8-ECF1311AC5CB}" type="datetimeFigureOut">
              <a:rPr lang="fr-FR" smtClean="0"/>
              <a:t>10/10/2022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DAD0-C95A-4FC1-9662-CC47D144A92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2320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0733-5E28-4986-9FB8-ECF1311AC5CB}" type="datetimeFigureOut">
              <a:rPr lang="fr-FR" smtClean="0"/>
              <a:t>10/10/2022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DAD0-C95A-4FC1-9662-CC47D144A92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0090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0733-5E28-4986-9FB8-ECF1311AC5CB}" type="datetimeFigureOut">
              <a:rPr lang="fr-FR" smtClean="0"/>
              <a:t>10/10/2022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DAD0-C95A-4FC1-9662-CC47D144A92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4927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0733-5E28-4986-9FB8-ECF1311AC5CB}" type="datetimeFigureOut">
              <a:rPr lang="fr-FR" smtClean="0"/>
              <a:t>10/10/2022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DAD0-C95A-4FC1-9662-CC47D144A92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564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C0733-5E28-4986-9FB8-ECF1311AC5CB}" type="datetimeFigureOut">
              <a:rPr lang="fr-FR" smtClean="0"/>
              <a:t>10/10/2022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DDAD0-C95A-4FC1-9662-CC47D144A92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289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emf"/><Relationship Id="rId26" Type="http://schemas.openxmlformats.org/officeDocument/2006/relationships/image" Target="../media/image12.e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7.emf"/><Relationship Id="rId20" Type="http://schemas.openxmlformats.org/officeDocument/2006/relationships/image" Target="../media/image9.e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1.emf"/><Relationship Id="rId32" Type="http://schemas.openxmlformats.org/officeDocument/2006/relationships/image" Target="../media/image15.e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3.emf"/><Relationship Id="rId10" Type="http://schemas.openxmlformats.org/officeDocument/2006/relationships/image" Target="../media/image4.e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Relationship Id="rId22" Type="http://schemas.openxmlformats.org/officeDocument/2006/relationships/image" Target="../media/image10.e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915962" y="45206"/>
            <a:ext cx="1473431" cy="1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050" dirty="0" smtClean="0"/>
              <a:t>Carbohydrates</a:t>
            </a:r>
            <a:endParaRPr lang="fr-FR" sz="1050" dirty="0"/>
          </a:p>
        </p:txBody>
      </p:sp>
      <p:sp>
        <p:nvSpPr>
          <p:cNvPr id="6" name="ZoneTexte 5"/>
          <p:cNvSpPr txBox="1"/>
          <p:nvPr/>
        </p:nvSpPr>
        <p:spPr>
          <a:xfrm>
            <a:off x="10655328" y="1634811"/>
            <a:ext cx="895280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050" dirty="0" smtClean="0"/>
              <a:t>Citric acid</a:t>
            </a:r>
            <a:endParaRPr lang="fr-FR" sz="1200" dirty="0"/>
          </a:p>
        </p:txBody>
      </p:sp>
      <p:sp>
        <p:nvSpPr>
          <p:cNvPr id="8" name="ZoneTexte 7"/>
          <p:cNvSpPr txBox="1"/>
          <p:nvPr/>
        </p:nvSpPr>
        <p:spPr>
          <a:xfrm>
            <a:off x="8119702" y="109881"/>
            <a:ext cx="1501833" cy="1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050" dirty="0" smtClean="0"/>
              <a:t>Amino Acids</a:t>
            </a:r>
            <a:endParaRPr lang="fr-FR" sz="1050" dirty="0"/>
          </a:p>
        </p:txBody>
      </p:sp>
      <p:sp>
        <p:nvSpPr>
          <p:cNvPr id="9" name="ZoneTexte 8"/>
          <p:cNvSpPr txBox="1"/>
          <p:nvPr/>
        </p:nvSpPr>
        <p:spPr>
          <a:xfrm>
            <a:off x="3865018" y="663668"/>
            <a:ext cx="1535083" cy="1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050" dirty="0" smtClean="0"/>
              <a:t>Pyruvate</a:t>
            </a:r>
            <a:endParaRPr lang="fr-FR" sz="1050" dirty="0"/>
          </a:p>
        </p:txBody>
      </p:sp>
      <p:sp>
        <p:nvSpPr>
          <p:cNvPr id="10" name="ZoneTexte 9"/>
          <p:cNvSpPr txBox="1"/>
          <p:nvPr/>
        </p:nvSpPr>
        <p:spPr>
          <a:xfrm>
            <a:off x="1037007" y="626710"/>
            <a:ext cx="802610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050" dirty="0" smtClean="0"/>
              <a:t>Lactic acid</a:t>
            </a:r>
            <a:endParaRPr lang="fr-FR" sz="1050" dirty="0"/>
          </a:p>
        </p:txBody>
      </p:sp>
      <p:sp>
        <p:nvSpPr>
          <p:cNvPr id="11" name="ZoneTexte 10"/>
          <p:cNvSpPr txBox="1"/>
          <p:nvPr/>
        </p:nvSpPr>
        <p:spPr>
          <a:xfrm>
            <a:off x="3859685" y="1072751"/>
            <a:ext cx="1535083" cy="1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050" dirty="0" smtClean="0"/>
              <a:t>Acetaldehyde</a:t>
            </a:r>
            <a:endParaRPr lang="fr-FR" sz="1050" dirty="0"/>
          </a:p>
        </p:txBody>
      </p:sp>
      <p:sp>
        <p:nvSpPr>
          <p:cNvPr id="12" name="ZoneTexte 11"/>
          <p:cNvSpPr txBox="1"/>
          <p:nvPr/>
        </p:nvSpPr>
        <p:spPr>
          <a:xfrm>
            <a:off x="3846625" y="1448710"/>
            <a:ext cx="1542419" cy="1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050" dirty="0" smtClean="0"/>
              <a:t>Ethanol</a:t>
            </a:r>
            <a:endParaRPr lang="fr-FR" sz="1050" dirty="0"/>
          </a:p>
        </p:txBody>
      </p:sp>
      <p:sp>
        <p:nvSpPr>
          <p:cNvPr id="18" name="ZoneTexte 17"/>
          <p:cNvSpPr txBox="1"/>
          <p:nvPr/>
        </p:nvSpPr>
        <p:spPr>
          <a:xfrm>
            <a:off x="8086452" y="2073733"/>
            <a:ext cx="1545534" cy="1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l-GR" sz="1050" dirty="0" smtClean="0"/>
              <a:t>α</a:t>
            </a:r>
            <a:r>
              <a:rPr lang="fr-FR" sz="1050" dirty="0" smtClean="0"/>
              <a:t>-keto-acid</a:t>
            </a:r>
            <a:endParaRPr lang="fr-FR" sz="1050" dirty="0"/>
          </a:p>
        </p:txBody>
      </p:sp>
      <p:sp>
        <p:nvSpPr>
          <p:cNvPr id="21" name="ZoneTexte 20"/>
          <p:cNvSpPr txBox="1"/>
          <p:nvPr/>
        </p:nvSpPr>
        <p:spPr>
          <a:xfrm>
            <a:off x="3915962" y="1898250"/>
            <a:ext cx="14117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u="sng" dirty="0" smtClean="0"/>
              <a:t>Ethyl esters</a:t>
            </a:r>
            <a:endParaRPr lang="fr-FR" sz="1100" b="1" u="sng" dirty="0"/>
          </a:p>
        </p:txBody>
      </p:sp>
      <p:sp>
        <p:nvSpPr>
          <p:cNvPr id="29" name="ZoneTexte 28"/>
          <p:cNvSpPr txBox="1"/>
          <p:nvPr/>
        </p:nvSpPr>
        <p:spPr>
          <a:xfrm>
            <a:off x="1886692" y="5055572"/>
            <a:ext cx="18925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u="sng" dirty="0" smtClean="0"/>
              <a:t>Acids</a:t>
            </a:r>
            <a:endParaRPr lang="fr-FR" sz="1100" b="1" u="sng" dirty="0"/>
          </a:p>
        </p:txBody>
      </p:sp>
      <p:sp>
        <p:nvSpPr>
          <p:cNvPr id="30" name="ZoneTexte 29"/>
          <p:cNvSpPr txBox="1"/>
          <p:nvPr/>
        </p:nvSpPr>
        <p:spPr>
          <a:xfrm>
            <a:off x="8184401" y="2556203"/>
            <a:ext cx="14117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u="sng" dirty="0" smtClean="0"/>
              <a:t>Aldehydes</a:t>
            </a:r>
            <a:endParaRPr lang="fr-FR" sz="1100" b="1" u="sng" dirty="0"/>
          </a:p>
        </p:txBody>
      </p:sp>
      <p:sp>
        <p:nvSpPr>
          <p:cNvPr id="31" name="ZoneTexte 30"/>
          <p:cNvSpPr txBox="1"/>
          <p:nvPr/>
        </p:nvSpPr>
        <p:spPr>
          <a:xfrm>
            <a:off x="9906917" y="4867987"/>
            <a:ext cx="13038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u="sng" dirty="0"/>
              <a:t>A</a:t>
            </a:r>
            <a:r>
              <a:rPr lang="fr-FR" sz="1100" b="1" u="sng" dirty="0" smtClean="0"/>
              <a:t>lcohols</a:t>
            </a:r>
            <a:endParaRPr lang="fr-FR" sz="1100" b="1" u="sng" dirty="0"/>
          </a:p>
        </p:txBody>
      </p:sp>
      <p:sp>
        <p:nvSpPr>
          <p:cNvPr id="33" name="ZoneTexte 32"/>
          <p:cNvSpPr txBox="1"/>
          <p:nvPr/>
        </p:nvSpPr>
        <p:spPr>
          <a:xfrm>
            <a:off x="8096903" y="1680656"/>
            <a:ext cx="1535083" cy="1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050" dirty="0" smtClean="0"/>
              <a:t>AcetylCoA</a:t>
            </a:r>
            <a:endParaRPr lang="fr-FR" sz="1050" dirty="0"/>
          </a:p>
        </p:txBody>
      </p:sp>
      <p:cxnSp>
        <p:nvCxnSpPr>
          <p:cNvPr id="44" name="Connecteur droit avec flèche 43"/>
          <p:cNvCxnSpPr/>
          <p:nvPr/>
        </p:nvCxnSpPr>
        <p:spPr>
          <a:xfrm>
            <a:off x="4632559" y="871776"/>
            <a:ext cx="0" cy="176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>
            <a:stCxn id="33" idx="2"/>
            <a:endCxn id="18" idx="0"/>
          </p:cNvCxnSpPr>
          <p:nvPr/>
        </p:nvCxnSpPr>
        <p:spPr>
          <a:xfrm flipH="1">
            <a:off x="8859219" y="1860656"/>
            <a:ext cx="5226" cy="2130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>
            <a:off x="8879917" y="2282454"/>
            <a:ext cx="0" cy="2529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>
            <a:stCxn id="9" idx="1"/>
            <a:endCxn id="10" idx="3"/>
          </p:cNvCxnSpPr>
          <p:nvPr/>
        </p:nvCxnSpPr>
        <p:spPr>
          <a:xfrm flipH="1">
            <a:off x="1839617" y="753668"/>
            <a:ext cx="20254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Connecteur droit avec flèche 61"/>
          <p:cNvCxnSpPr>
            <a:stCxn id="6" idx="1"/>
            <a:endCxn id="33" idx="3"/>
          </p:cNvCxnSpPr>
          <p:nvPr/>
        </p:nvCxnSpPr>
        <p:spPr>
          <a:xfrm flipH="1">
            <a:off x="9631986" y="1761769"/>
            <a:ext cx="1023342" cy="8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4650593" y="245999"/>
            <a:ext cx="0" cy="341704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Connecteur droit avec flèche 57"/>
          <p:cNvCxnSpPr>
            <a:endCxn id="33" idx="0"/>
          </p:cNvCxnSpPr>
          <p:nvPr/>
        </p:nvCxnSpPr>
        <p:spPr>
          <a:xfrm>
            <a:off x="8858168" y="312797"/>
            <a:ext cx="6277" cy="1367859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ZoneTexte 63"/>
          <p:cNvSpPr txBox="1"/>
          <p:nvPr/>
        </p:nvSpPr>
        <p:spPr>
          <a:xfrm>
            <a:off x="8126805" y="699935"/>
            <a:ext cx="842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Ehrlich pathway</a:t>
            </a:r>
            <a:endParaRPr lang="fr-FR" sz="900" dirty="0"/>
          </a:p>
        </p:txBody>
      </p:sp>
      <p:sp>
        <p:nvSpPr>
          <p:cNvPr id="66" name="ZoneTexte 65"/>
          <p:cNvSpPr txBox="1"/>
          <p:nvPr/>
        </p:nvSpPr>
        <p:spPr>
          <a:xfrm>
            <a:off x="3382725" y="255034"/>
            <a:ext cx="1348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Embden Meyerhof pathway</a:t>
            </a:r>
            <a:endParaRPr lang="fr-FR" sz="900" dirty="0"/>
          </a:p>
        </p:txBody>
      </p:sp>
      <p:sp>
        <p:nvSpPr>
          <p:cNvPr id="4" name="Rectangle 3"/>
          <p:cNvSpPr/>
          <p:nvPr/>
        </p:nvSpPr>
        <p:spPr>
          <a:xfrm>
            <a:off x="1396825" y="5297113"/>
            <a:ext cx="88517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</a:rPr>
              <a:t>Butanoic acid</a:t>
            </a:r>
            <a:endParaRPr lang="fr-FR" sz="1000" dirty="0">
              <a:solidFill>
                <a:srgbClr val="C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10892" y="2934500"/>
            <a:ext cx="12362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smtClean="0">
                <a:solidFill>
                  <a:srgbClr val="00B0F0"/>
                </a:solidFill>
              </a:rPr>
              <a:t>Phenylacetaldehyde</a:t>
            </a:r>
            <a:endParaRPr lang="fr-FR" sz="1000" dirty="0">
              <a:solidFill>
                <a:srgbClr val="00B0F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887131" y="2902059"/>
            <a:ext cx="9861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smtClean="0">
                <a:solidFill>
                  <a:srgbClr val="00B0F0"/>
                </a:solidFill>
              </a:rPr>
              <a:t>2-Acetylpyrrole</a:t>
            </a:r>
            <a:endParaRPr lang="fr-FR" sz="1000" dirty="0"/>
          </a:p>
        </p:txBody>
      </p:sp>
      <p:sp>
        <p:nvSpPr>
          <p:cNvPr id="17" name="Rectangle 16"/>
          <p:cNvSpPr/>
          <p:nvPr/>
        </p:nvSpPr>
        <p:spPr>
          <a:xfrm>
            <a:off x="10887131" y="5294061"/>
            <a:ext cx="109356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smtClean="0">
                <a:solidFill>
                  <a:srgbClr val="00B050"/>
                </a:solidFill>
              </a:rPr>
              <a:t>2-Methyl Butanol</a:t>
            </a:r>
            <a:endParaRPr lang="fr-FR" sz="1000" dirty="0">
              <a:solidFill>
                <a:srgbClr val="00B05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298840" y="5285680"/>
            <a:ext cx="10390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smtClean="0">
                <a:solidFill>
                  <a:srgbClr val="00B050"/>
                </a:solidFill>
              </a:rPr>
              <a:t>2-Phenylethanol</a:t>
            </a:r>
            <a:endParaRPr lang="fr-FR" sz="1000" dirty="0">
              <a:solidFill>
                <a:srgbClr val="00B05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92973" y="2192287"/>
            <a:ext cx="10246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>
                <a:solidFill>
                  <a:srgbClr val="00B050"/>
                </a:solidFill>
              </a:rPr>
              <a:t>Ethyl hexanoate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9421985" y="2898740"/>
            <a:ext cx="72167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smtClean="0">
                <a:solidFill>
                  <a:srgbClr val="00B0F0"/>
                </a:solidFill>
              </a:rPr>
              <a:t>Methional</a:t>
            </a:r>
            <a:endParaRPr lang="fr-FR" sz="1000" dirty="0">
              <a:solidFill>
                <a:srgbClr val="00B0F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475786" y="5338819"/>
            <a:ext cx="8867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>
                <a:solidFill>
                  <a:srgbClr val="C00000"/>
                </a:solidFill>
              </a:rPr>
              <a:t>Octanoic acid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908199" y="2169412"/>
            <a:ext cx="10021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>
                <a:solidFill>
                  <a:srgbClr val="00B050"/>
                </a:solidFill>
              </a:rPr>
              <a:t>Ethyl octanoate</a:t>
            </a:r>
          </a:p>
        </p:txBody>
      </p:sp>
      <p:cxnSp>
        <p:nvCxnSpPr>
          <p:cNvPr id="95" name="Connecteur droit avec flèche 94"/>
          <p:cNvCxnSpPr/>
          <p:nvPr/>
        </p:nvCxnSpPr>
        <p:spPr>
          <a:xfrm>
            <a:off x="4627306" y="1272949"/>
            <a:ext cx="0" cy="176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Connecteur droit avec flèche 96"/>
          <p:cNvCxnSpPr/>
          <p:nvPr/>
        </p:nvCxnSpPr>
        <p:spPr>
          <a:xfrm>
            <a:off x="4629469" y="1661037"/>
            <a:ext cx="0" cy="176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Connecteur en angle 134"/>
          <p:cNvCxnSpPr>
            <a:stCxn id="9" idx="3"/>
          </p:cNvCxnSpPr>
          <p:nvPr/>
        </p:nvCxnSpPr>
        <p:spPr>
          <a:xfrm>
            <a:off x="5400101" y="753668"/>
            <a:ext cx="2683074" cy="1008101"/>
          </a:xfrm>
          <a:prstGeom prst="bentConnector3">
            <a:avLst>
              <a:gd name="adj1" fmla="val 12477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Connecteur en angle 148"/>
          <p:cNvCxnSpPr>
            <a:stCxn id="9" idx="3"/>
            <a:endCxn id="18" idx="1"/>
          </p:cNvCxnSpPr>
          <p:nvPr/>
        </p:nvCxnSpPr>
        <p:spPr>
          <a:xfrm>
            <a:off x="5400101" y="753668"/>
            <a:ext cx="2686351" cy="1410065"/>
          </a:xfrm>
          <a:prstGeom prst="bentConnector3">
            <a:avLst>
              <a:gd name="adj1" fmla="val 5303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62" name="Objet 1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3744281"/>
              </p:ext>
            </p:extLst>
          </p:nvPr>
        </p:nvGraphicFramePr>
        <p:xfrm>
          <a:off x="10309564" y="363065"/>
          <a:ext cx="1620000" cy="13433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8" name="Prism 7" r:id="rId3" imgW="3411926" imgH="2828290" progId="Prism7.Document">
                  <p:embed/>
                </p:oleObj>
              </mc:Choice>
              <mc:Fallback>
                <p:oleObj name="Prism 7" r:id="rId3" imgW="3411926" imgH="2828290" progId="Prism7.Document">
                  <p:embed/>
                  <p:pic>
                    <p:nvPicPr>
                      <p:cNvPr id="19" name="Objet 1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309564" y="363065"/>
                        <a:ext cx="1620000" cy="13433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" name="Objet 1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1325086"/>
              </p:ext>
            </p:extLst>
          </p:nvPr>
        </p:nvGraphicFramePr>
        <p:xfrm>
          <a:off x="8938825" y="5476716"/>
          <a:ext cx="1620000" cy="1376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9" name="Prism 7" r:id="rId5" imgW="3443978" imgH="2925891" progId="Prism7.Document">
                  <p:embed/>
                </p:oleObj>
              </mc:Choice>
              <mc:Fallback>
                <p:oleObj name="Prism 7" r:id="rId5" imgW="3443978" imgH="2925891" progId="Prism7.Document">
                  <p:embed/>
                  <p:pic>
                    <p:nvPicPr>
                      <p:cNvPr id="10" name="Objet 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938825" y="5476716"/>
                        <a:ext cx="1620000" cy="13765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" name="Objet 1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5788093"/>
              </p:ext>
            </p:extLst>
          </p:nvPr>
        </p:nvGraphicFramePr>
        <p:xfrm>
          <a:off x="602993" y="874546"/>
          <a:ext cx="1620000" cy="1315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0" name="Prism 7" r:id="rId7" imgW="3485033" imgH="2828290" progId="Prism7.Document">
                  <p:embed/>
                </p:oleObj>
              </mc:Choice>
              <mc:Fallback>
                <p:oleObj name="Prism 7" r:id="rId7" imgW="3485033" imgH="2828290" progId="Prism7.Document">
                  <p:embed/>
                  <p:pic>
                    <p:nvPicPr>
                      <p:cNvPr id="11" name="Objet 1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2993" y="874546"/>
                        <a:ext cx="1620000" cy="13151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" name="Objet 1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6071432"/>
              </p:ext>
            </p:extLst>
          </p:nvPr>
        </p:nvGraphicFramePr>
        <p:xfrm>
          <a:off x="3007306" y="5520381"/>
          <a:ext cx="1620000" cy="1282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1" name="Prism 7" r:id="rId9" imgW="3443978" imgH="2726006" progId="Prism7.Document">
                  <p:embed/>
                </p:oleObj>
              </mc:Choice>
              <mc:Fallback>
                <p:oleObj name="Prism 7" r:id="rId9" imgW="3443978" imgH="2726006" progId="Prism7.Document">
                  <p:embed/>
                  <p:pic>
                    <p:nvPicPr>
                      <p:cNvPr id="21" name="Objet 20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007306" y="5520381"/>
                        <a:ext cx="1620000" cy="12824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6" name="Objet 1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8948553"/>
              </p:ext>
            </p:extLst>
          </p:nvPr>
        </p:nvGraphicFramePr>
        <p:xfrm>
          <a:off x="2466791" y="2416681"/>
          <a:ext cx="1620000" cy="1229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" name="Prism 7" r:id="rId11" imgW="3590553" imgH="2726006" progId="Prism7.Document">
                  <p:embed/>
                </p:oleObj>
              </mc:Choice>
              <mc:Fallback>
                <p:oleObj name="Prism 7" r:id="rId11" imgW="3590553" imgH="2726006" progId="Prism7.Document">
                  <p:embed/>
                  <p:pic>
                    <p:nvPicPr>
                      <p:cNvPr id="33" name="Objet 32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466791" y="2416681"/>
                        <a:ext cx="1620000" cy="12296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7" name="Objet 1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864984"/>
              </p:ext>
            </p:extLst>
          </p:nvPr>
        </p:nvGraphicFramePr>
        <p:xfrm>
          <a:off x="4191791" y="2392816"/>
          <a:ext cx="1620000" cy="1255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" name="Prism 7" r:id="rId13" imgW="3517085" imgH="2726006" progId="Prism7.Document">
                  <p:embed/>
                </p:oleObj>
              </mc:Choice>
              <mc:Fallback>
                <p:oleObj name="Prism 7" r:id="rId13" imgW="3517085" imgH="2726006" progId="Prism7.Document">
                  <p:embed/>
                  <p:pic>
                    <p:nvPicPr>
                      <p:cNvPr id="35" name="Objet 34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191791" y="2392816"/>
                        <a:ext cx="1620000" cy="12557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8" name="ZoneTexte 167"/>
          <p:cNvSpPr txBox="1"/>
          <p:nvPr/>
        </p:nvSpPr>
        <p:spPr>
          <a:xfrm>
            <a:off x="3828519" y="3556448"/>
            <a:ext cx="117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00B050"/>
                </a:solidFill>
              </a:rPr>
              <a:t>Isoamyl acetate</a:t>
            </a:r>
          </a:p>
        </p:txBody>
      </p:sp>
      <p:graphicFrame>
        <p:nvGraphicFramePr>
          <p:cNvPr id="169" name="Objet 1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5698859"/>
              </p:ext>
            </p:extLst>
          </p:nvPr>
        </p:nvGraphicFramePr>
        <p:xfrm>
          <a:off x="3335848" y="3734607"/>
          <a:ext cx="1620000" cy="1379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4" name="Prism 7" r:id="rId15" imgW="3517085" imgH="2994321" progId="Prism7.Document">
                  <p:embed/>
                </p:oleObj>
              </mc:Choice>
              <mc:Fallback>
                <p:oleObj name="Prism 7" r:id="rId15" imgW="3517085" imgH="2994321" progId="Prism7.Document">
                  <p:embed/>
                  <p:pic>
                    <p:nvPicPr>
                      <p:cNvPr id="37" name="Objet 36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335848" y="3734607"/>
                        <a:ext cx="1620000" cy="13793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0" name="Objet 1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5283980"/>
              </p:ext>
            </p:extLst>
          </p:nvPr>
        </p:nvGraphicFramePr>
        <p:xfrm>
          <a:off x="1122567" y="5462461"/>
          <a:ext cx="1620000" cy="1364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5" name="Prism 7" r:id="rId17" imgW="3517085" imgH="2962267" progId="Prism7.Document">
                  <p:embed/>
                </p:oleObj>
              </mc:Choice>
              <mc:Fallback>
                <p:oleObj name="Prism 7" r:id="rId17" imgW="3517085" imgH="2962267" progId="Prism7.Document">
                  <p:embed/>
                  <p:pic>
                    <p:nvPicPr>
                      <p:cNvPr id="15" name="Objet 14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122567" y="5462461"/>
                        <a:ext cx="1620000" cy="1364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1" name="Objet 1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6249594"/>
              </p:ext>
            </p:extLst>
          </p:nvPr>
        </p:nvGraphicFramePr>
        <p:xfrm>
          <a:off x="7250618" y="3171671"/>
          <a:ext cx="1620000" cy="1379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" name="Prism 7" r:id="rId19" imgW="3517085" imgH="2994321" progId="Prism7.Document">
                  <p:embed/>
                </p:oleObj>
              </mc:Choice>
              <mc:Fallback>
                <p:oleObj name="Prism 7" r:id="rId19" imgW="3517085" imgH="2994321" progId="Prism7.Document">
                  <p:embed/>
                  <p:pic>
                    <p:nvPicPr>
                      <p:cNvPr id="13" name="Objet 12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250618" y="3171671"/>
                        <a:ext cx="1620000" cy="13793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" name="Objet 1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194247"/>
              </p:ext>
            </p:extLst>
          </p:nvPr>
        </p:nvGraphicFramePr>
        <p:xfrm>
          <a:off x="8870618" y="3156527"/>
          <a:ext cx="1620000" cy="1350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7" name="Prism 7" r:id="rId21" imgW="3590553" imgH="2994321" progId="Prism7.Document">
                  <p:embed/>
                </p:oleObj>
              </mc:Choice>
              <mc:Fallback>
                <p:oleObj name="Prism 7" r:id="rId21" imgW="3590553" imgH="2994321" progId="Prism7.Document">
                  <p:embed/>
                  <p:pic>
                    <p:nvPicPr>
                      <p:cNvPr id="14" name="Objet 13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8870618" y="3156527"/>
                        <a:ext cx="1620000" cy="13507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3" name="Objet 1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3363619"/>
              </p:ext>
            </p:extLst>
          </p:nvPr>
        </p:nvGraphicFramePr>
        <p:xfrm>
          <a:off x="10438142" y="3246520"/>
          <a:ext cx="1620000" cy="1229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8" name="Prism 7" r:id="rId23" imgW="3590553" imgH="2726006" progId="Prism7.Document">
                  <p:embed/>
                </p:oleObj>
              </mc:Choice>
              <mc:Fallback>
                <p:oleObj name="Prism 7" r:id="rId23" imgW="3590553" imgH="2726006" progId="Prism7.Document">
                  <p:embed/>
                  <p:pic>
                    <p:nvPicPr>
                      <p:cNvPr id="9" name="Objet 8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0438142" y="3246520"/>
                        <a:ext cx="1620000" cy="12296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" name="Rectangle 173"/>
          <p:cNvSpPr/>
          <p:nvPr/>
        </p:nvSpPr>
        <p:spPr>
          <a:xfrm>
            <a:off x="6045590" y="3502636"/>
            <a:ext cx="95250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smtClean="0">
                <a:solidFill>
                  <a:srgbClr val="00B0F0"/>
                </a:solidFill>
              </a:rPr>
              <a:t>Acetophenone</a:t>
            </a:r>
            <a:endParaRPr lang="fr-FR" sz="1000" dirty="0">
              <a:solidFill>
                <a:srgbClr val="00B0F0"/>
              </a:solidFill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7666233" y="4621766"/>
            <a:ext cx="8338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smtClean="0">
                <a:solidFill>
                  <a:srgbClr val="00B0F0"/>
                </a:solidFill>
              </a:rPr>
              <a:t>2-Nonanone</a:t>
            </a:r>
            <a:endParaRPr lang="fr-FR" sz="1000" dirty="0">
              <a:solidFill>
                <a:srgbClr val="00B0F0"/>
              </a:solidFill>
            </a:endParaRPr>
          </a:p>
        </p:txBody>
      </p:sp>
      <p:graphicFrame>
        <p:nvGraphicFramePr>
          <p:cNvPr id="176" name="Objet 1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9979298"/>
              </p:ext>
            </p:extLst>
          </p:nvPr>
        </p:nvGraphicFramePr>
        <p:xfrm>
          <a:off x="5648614" y="3782479"/>
          <a:ext cx="1620000" cy="1229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9" name="Prism 7" r:id="rId25" imgW="3590553" imgH="2726006" progId="Prism7.Document">
                  <p:embed/>
                </p:oleObj>
              </mc:Choice>
              <mc:Fallback>
                <p:oleObj name="Prism 7" r:id="rId25" imgW="3590553" imgH="2726006" progId="Prism7.Document">
                  <p:embed/>
                  <p:pic>
                    <p:nvPicPr>
                      <p:cNvPr id="12" name="Objet 11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5648614" y="3782479"/>
                        <a:ext cx="1620000" cy="12296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" name="Objet 1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4819455"/>
              </p:ext>
            </p:extLst>
          </p:nvPr>
        </p:nvGraphicFramePr>
        <p:xfrm>
          <a:off x="7168958" y="4861875"/>
          <a:ext cx="1620000" cy="1229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0" name="Prism 7" r:id="rId27" imgW="3590553" imgH="2726006" progId="Prism7.Document">
                  <p:embed/>
                </p:oleObj>
              </mc:Choice>
              <mc:Fallback>
                <p:oleObj name="Prism 7" r:id="rId27" imgW="3590553" imgH="2726006" progId="Prism7.Document">
                  <p:embed/>
                  <p:pic>
                    <p:nvPicPr>
                      <p:cNvPr id="41" name="Objet 40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7168958" y="4861875"/>
                        <a:ext cx="1620000" cy="12296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8" name="Objet 1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4950486"/>
              </p:ext>
            </p:extLst>
          </p:nvPr>
        </p:nvGraphicFramePr>
        <p:xfrm>
          <a:off x="569719" y="2898740"/>
          <a:ext cx="1620000" cy="1423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1" name="Prism 7" r:id="rId29" imgW="3411926" imgH="2997562" progId="Prism7.Document">
                  <p:embed/>
                </p:oleObj>
              </mc:Choice>
              <mc:Fallback>
                <p:oleObj name="Prism 7" r:id="rId29" imgW="3411926" imgH="2997562" progId="Prism7.Document">
                  <p:embed/>
                  <p:pic>
                    <p:nvPicPr>
                      <p:cNvPr id="16" name="Objet 15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569719" y="2898740"/>
                        <a:ext cx="1620000" cy="14232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9" name="ZoneTexte 178"/>
          <p:cNvSpPr txBox="1"/>
          <p:nvPr/>
        </p:nvSpPr>
        <p:spPr>
          <a:xfrm>
            <a:off x="1037007" y="2636051"/>
            <a:ext cx="802610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050" dirty="0" smtClean="0"/>
              <a:t>Acetic acid</a:t>
            </a:r>
            <a:endParaRPr lang="fr-FR" sz="1050" dirty="0"/>
          </a:p>
        </p:txBody>
      </p:sp>
      <p:cxnSp>
        <p:nvCxnSpPr>
          <p:cNvPr id="180" name="Connecteur droit avec flèche 179"/>
          <p:cNvCxnSpPr>
            <a:endCxn id="179" idx="3"/>
          </p:cNvCxnSpPr>
          <p:nvPr/>
        </p:nvCxnSpPr>
        <p:spPr>
          <a:xfrm flipH="1">
            <a:off x="1839617" y="742099"/>
            <a:ext cx="2029052" cy="20209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4" name="Objet 1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3282727"/>
              </p:ext>
            </p:extLst>
          </p:nvPr>
        </p:nvGraphicFramePr>
        <p:xfrm>
          <a:off x="10490618" y="5623550"/>
          <a:ext cx="1620000" cy="1229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2" name="Prism 7" r:id="rId31" imgW="3590553" imgH="2726006" progId="Prism7.Document">
                  <p:embed/>
                </p:oleObj>
              </mc:Choice>
              <mc:Fallback>
                <p:oleObj name="Prism 7" r:id="rId31" imgW="3590553" imgH="2726006" progId="Prism7.Document">
                  <p:embed/>
                  <p:pic>
                    <p:nvPicPr>
                      <p:cNvPr id="39" name="Objet 38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10490618" y="5623550"/>
                        <a:ext cx="1620000" cy="12296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5" name="Connecteur droit avec flèche 184"/>
          <p:cNvCxnSpPr/>
          <p:nvPr/>
        </p:nvCxnSpPr>
        <p:spPr>
          <a:xfrm>
            <a:off x="9105109" y="4633880"/>
            <a:ext cx="233737" cy="1109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-50410" y="6899210"/>
            <a:ext cx="1219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Figure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S5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Principal compounds and hypothetical representation of the metabolic pathways potentially involved in the production/consumption of these compounds at 15°C between conditions C, D and P at 220h. Green compounds were principally associated to yeast activity, red compounds to LAB activity and blue compounds to yeast and/or LAB activity.  Concentrations of lactic acid, acetic acid and citric acid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were determined by HPLC and expressed in g/L. The other volatile compounds were analyzed by GC-MS and expressed with relative area (standardized with internal standards).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Kruskal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Wallis test was performed for each compound and multiple comparisons were performed using Dunn’s procedure. A p-value ≤ 0.05 was considered significant (*).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05508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850</TotalTime>
  <Words>161</Words>
  <Application>Microsoft Office PowerPoint</Application>
  <PresentationFormat>Grand écran</PresentationFormat>
  <Paragraphs>29</Paragraphs>
  <Slides>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Thème Office</vt:lpstr>
      <vt:lpstr>Prism 7</vt:lpstr>
      <vt:lpstr>Présentation PowerPoint</vt:lpstr>
    </vt:vector>
  </TitlesOfParts>
  <Company>_x000d_
			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Ledormand</dc:creator>
  <cp:lastModifiedBy>Pierre Ledormand</cp:lastModifiedBy>
  <cp:revision>37</cp:revision>
  <dcterms:created xsi:type="dcterms:W3CDTF">2022-02-28T08:56:31Z</dcterms:created>
  <dcterms:modified xsi:type="dcterms:W3CDTF">2022-10-10T14:16:41Z</dcterms:modified>
</cp:coreProperties>
</file>