
<file path=[Content_Types].xml><?xml version="1.0" encoding="utf-8"?>
<Types xmlns="http://schemas.openxmlformats.org/package/2006/content-types">
  <Default Extension="jpeg" ContentType="image/jpe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58" r:id="rId3"/>
    <p:sldId id="259" r:id="rId4"/>
    <p:sldId id="260" r:id="rId5"/>
    <p:sldId id="256" r:id="rId6"/>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49" autoAdjust="0"/>
    <p:restoredTop sz="94660"/>
  </p:normalViewPr>
  <p:slideViewPr>
    <p:cSldViewPr snapToGrid="0" showGuides="1">
      <p:cViewPr varScale="1">
        <p:scale>
          <a:sx n="86" d="100"/>
          <a:sy n="86" d="100"/>
        </p:scale>
        <p:origin x="3198" y="96"/>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D264603-303F-4A2B-8183-FBCBEB1FB8D7}" type="datetimeFigureOut">
              <a:rPr lang="en-GB" smtClean="0"/>
              <a:t>17/03/2022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20D0675-3237-4B2C-8E11-8C16091C1673}" type="slidenum">
              <a:rPr lang="en-GB" smtClean="0"/>
              <a:t>‹#›</a:t>
            </a:fld>
            <a:endParaRPr lang="en-GB"/>
          </a:p>
        </p:txBody>
      </p:sp>
    </p:spTree>
    <p:extLst>
      <p:ext uri="{BB962C8B-B14F-4D97-AF65-F5344CB8AC3E}">
        <p14:creationId xmlns:p14="http://schemas.microsoft.com/office/powerpoint/2010/main" val="35268301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264603-303F-4A2B-8183-FBCBEB1FB8D7}" type="datetimeFigureOut">
              <a:rPr lang="en-GB" smtClean="0"/>
              <a:t>17/03/2022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20D0675-3237-4B2C-8E11-8C16091C1673}" type="slidenum">
              <a:rPr lang="en-GB" smtClean="0"/>
              <a:t>‹#›</a:t>
            </a:fld>
            <a:endParaRPr lang="en-GB"/>
          </a:p>
        </p:txBody>
      </p:sp>
    </p:spTree>
    <p:extLst>
      <p:ext uri="{BB962C8B-B14F-4D97-AF65-F5344CB8AC3E}">
        <p14:creationId xmlns:p14="http://schemas.microsoft.com/office/powerpoint/2010/main" val="10968058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264603-303F-4A2B-8183-FBCBEB1FB8D7}" type="datetimeFigureOut">
              <a:rPr lang="en-GB" smtClean="0"/>
              <a:t>17/03/2022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20D0675-3237-4B2C-8E11-8C16091C1673}" type="slidenum">
              <a:rPr lang="en-GB" smtClean="0"/>
              <a:t>‹#›</a:t>
            </a:fld>
            <a:endParaRPr lang="en-GB"/>
          </a:p>
        </p:txBody>
      </p:sp>
    </p:spTree>
    <p:extLst>
      <p:ext uri="{BB962C8B-B14F-4D97-AF65-F5344CB8AC3E}">
        <p14:creationId xmlns:p14="http://schemas.microsoft.com/office/powerpoint/2010/main" val="2672104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264603-303F-4A2B-8183-FBCBEB1FB8D7}" type="datetimeFigureOut">
              <a:rPr lang="en-GB" smtClean="0"/>
              <a:t>17/03/2022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20D0675-3237-4B2C-8E11-8C16091C1673}" type="slidenum">
              <a:rPr lang="en-GB" smtClean="0"/>
              <a:t>‹#›</a:t>
            </a:fld>
            <a:endParaRPr lang="en-GB"/>
          </a:p>
        </p:txBody>
      </p:sp>
    </p:spTree>
    <p:extLst>
      <p:ext uri="{BB962C8B-B14F-4D97-AF65-F5344CB8AC3E}">
        <p14:creationId xmlns:p14="http://schemas.microsoft.com/office/powerpoint/2010/main" val="10208771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264603-303F-4A2B-8183-FBCBEB1FB8D7}" type="datetimeFigureOut">
              <a:rPr lang="en-GB" smtClean="0"/>
              <a:t>17/03/2022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20D0675-3237-4B2C-8E11-8C16091C1673}" type="slidenum">
              <a:rPr lang="en-GB" smtClean="0"/>
              <a:t>‹#›</a:t>
            </a:fld>
            <a:endParaRPr lang="en-GB"/>
          </a:p>
        </p:txBody>
      </p:sp>
    </p:spTree>
    <p:extLst>
      <p:ext uri="{BB962C8B-B14F-4D97-AF65-F5344CB8AC3E}">
        <p14:creationId xmlns:p14="http://schemas.microsoft.com/office/powerpoint/2010/main" val="36548411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264603-303F-4A2B-8183-FBCBEB1FB8D7}" type="datetimeFigureOut">
              <a:rPr lang="en-GB" smtClean="0"/>
              <a:t>17/03/2022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20D0675-3237-4B2C-8E11-8C16091C1673}" type="slidenum">
              <a:rPr lang="en-GB" smtClean="0"/>
              <a:t>‹#›</a:t>
            </a:fld>
            <a:endParaRPr lang="en-GB"/>
          </a:p>
        </p:txBody>
      </p:sp>
    </p:spTree>
    <p:extLst>
      <p:ext uri="{BB962C8B-B14F-4D97-AF65-F5344CB8AC3E}">
        <p14:creationId xmlns:p14="http://schemas.microsoft.com/office/powerpoint/2010/main" val="409497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264603-303F-4A2B-8183-FBCBEB1FB8D7}" type="datetimeFigureOut">
              <a:rPr lang="en-GB" smtClean="0"/>
              <a:t>17/03/2022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20D0675-3237-4B2C-8E11-8C16091C1673}" type="slidenum">
              <a:rPr lang="en-GB" smtClean="0"/>
              <a:t>‹#›</a:t>
            </a:fld>
            <a:endParaRPr lang="en-GB"/>
          </a:p>
        </p:txBody>
      </p:sp>
    </p:spTree>
    <p:extLst>
      <p:ext uri="{BB962C8B-B14F-4D97-AF65-F5344CB8AC3E}">
        <p14:creationId xmlns:p14="http://schemas.microsoft.com/office/powerpoint/2010/main" val="1919003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264603-303F-4A2B-8183-FBCBEB1FB8D7}" type="datetimeFigureOut">
              <a:rPr lang="en-GB" smtClean="0"/>
              <a:t>17/03/2022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20D0675-3237-4B2C-8E11-8C16091C1673}" type="slidenum">
              <a:rPr lang="en-GB" smtClean="0"/>
              <a:t>‹#›</a:t>
            </a:fld>
            <a:endParaRPr lang="en-GB"/>
          </a:p>
        </p:txBody>
      </p:sp>
    </p:spTree>
    <p:extLst>
      <p:ext uri="{BB962C8B-B14F-4D97-AF65-F5344CB8AC3E}">
        <p14:creationId xmlns:p14="http://schemas.microsoft.com/office/powerpoint/2010/main" val="11563361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264603-303F-4A2B-8183-FBCBEB1FB8D7}" type="datetimeFigureOut">
              <a:rPr lang="en-GB" smtClean="0"/>
              <a:t>17/03/2022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20D0675-3237-4B2C-8E11-8C16091C1673}" type="slidenum">
              <a:rPr lang="en-GB" smtClean="0"/>
              <a:t>‹#›</a:t>
            </a:fld>
            <a:endParaRPr lang="en-GB"/>
          </a:p>
        </p:txBody>
      </p:sp>
    </p:spTree>
    <p:extLst>
      <p:ext uri="{BB962C8B-B14F-4D97-AF65-F5344CB8AC3E}">
        <p14:creationId xmlns:p14="http://schemas.microsoft.com/office/powerpoint/2010/main" val="2123765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D264603-303F-4A2B-8183-FBCBEB1FB8D7}" type="datetimeFigureOut">
              <a:rPr lang="en-GB" smtClean="0"/>
              <a:t>17/03/2022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20D0675-3237-4B2C-8E11-8C16091C1673}" type="slidenum">
              <a:rPr lang="en-GB" smtClean="0"/>
              <a:t>‹#›</a:t>
            </a:fld>
            <a:endParaRPr lang="en-GB"/>
          </a:p>
        </p:txBody>
      </p:sp>
    </p:spTree>
    <p:extLst>
      <p:ext uri="{BB962C8B-B14F-4D97-AF65-F5344CB8AC3E}">
        <p14:creationId xmlns:p14="http://schemas.microsoft.com/office/powerpoint/2010/main" val="8745195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D264603-303F-4A2B-8183-FBCBEB1FB8D7}" type="datetimeFigureOut">
              <a:rPr lang="en-GB" smtClean="0"/>
              <a:t>17/03/2022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20D0675-3237-4B2C-8E11-8C16091C1673}" type="slidenum">
              <a:rPr lang="en-GB" smtClean="0"/>
              <a:t>‹#›</a:t>
            </a:fld>
            <a:endParaRPr lang="en-GB"/>
          </a:p>
        </p:txBody>
      </p:sp>
    </p:spTree>
    <p:extLst>
      <p:ext uri="{BB962C8B-B14F-4D97-AF65-F5344CB8AC3E}">
        <p14:creationId xmlns:p14="http://schemas.microsoft.com/office/powerpoint/2010/main" val="3616199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1D264603-303F-4A2B-8183-FBCBEB1FB8D7}" type="datetimeFigureOut">
              <a:rPr lang="en-GB" smtClean="0"/>
              <a:t>17/03/2022</a:t>
            </a:fld>
            <a:endParaRPr lang="en-GB"/>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C20D0675-3237-4B2C-8E11-8C16091C1673}" type="slidenum">
              <a:rPr lang="en-GB" smtClean="0"/>
              <a:t>‹#›</a:t>
            </a:fld>
            <a:endParaRPr lang="en-GB"/>
          </a:p>
        </p:txBody>
      </p:sp>
    </p:spTree>
    <p:extLst>
      <p:ext uri="{BB962C8B-B14F-4D97-AF65-F5344CB8AC3E}">
        <p14:creationId xmlns:p14="http://schemas.microsoft.com/office/powerpoint/2010/main" val="24252529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t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4C9C5D-285C-42E1-867F-359DF26B58B9}"/>
              </a:ext>
            </a:extLst>
          </p:cNvPr>
          <p:cNvSpPr txBox="1"/>
          <p:nvPr/>
        </p:nvSpPr>
        <p:spPr>
          <a:xfrm>
            <a:off x="549000" y="320596"/>
            <a:ext cx="5760000" cy="553998"/>
          </a:xfrm>
          <a:prstGeom prst="rect">
            <a:avLst/>
          </a:prstGeom>
          <a:noFill/>
        </p:spPr>
        <p:txBody>
          <a:bodyPr wrap="square">
            <a:spAutoFit/>
          </a:bodyPr>
          <a:lstStyle/>
          <a:p>
            <a:pPr algn="just"/>
            <a:r>
              <a:rPr lang="en-US" sz="1000" b="1" dirty="0">
                <a:latin typeface="Palatino Linotype" panose="02040502050505030304" pitchFamily="18" charset="0"/>
              </a:rPr>
              <a:t>Figure S1.</a:t>
            </a:r>
            <a:r>
              <a:rPr lang="en-US" sz="1000" dirty="0">
                <a:latin typeface="Palatino Linotype" panose="02040502050505030304" pitchFamily="18" charset="0"/>
              </a:rPr>
              <a:t> Analyses of αvβ6 expression in SP Strain 35. Flow cytometry analysis of the parental SP Strain 35 cell population for αvβ6 expression on two separate occasions using </a:t>
            </a:r>
            <a:r>
              <a:rPr lang="en-US" sz="1000" dirty="0" err="1">
                <a:latin typeface="Palatino Linotype" panose="02040502050505030304" pitchFamily="18" charset="0"/>
              </a:rPr>
              <a:t>mAb</a:t>
            </a:r>
            <a:r>
              <a:rPr lang="en-US" sz="1000" dirty="0">
                <a:latin typeface="Palatino Linotype" panose="02040502050505030304" pitchFamily="18" charset="0"/>
              </a:rPr>
              <a:t> clone 10D5. The percentage (%) of positive cells expressing αvβ6 in each cell population is indicated.</a:t>
            </a:r>
            <a:endParaRPr lang="en-GB" sz="1000" dirty="0">
              <a:latin typeface="Palatino Linotype" panose="02040502050505030304" pitchFamily="18" charset="0"/>
            </a:endParaRPr>
          </a:p>
        </p:txBody>
      </p:sp>
      <p:pic>
        <p:nvPicPr>
          <p:cNvPr id="4" name="Picture 3" descr="Chart&#10;&#10;Description automatically generated">
            <a:extLst>
              <a:ext uri="{FF2B5EF4-FFF2-40B4-BE49-F238E27FC236}">
                <a16:creationId xmlns:a16="http://schemas.microsoft.com/office/drawing/2014/main" id="{09174192-E00D-451D-9CDE-0AAAD027B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9156" y="1463963"/>
            <a:ext cx="3599688" cy="1620012"/>
          </a:xfrm>
          <a:prstGeom prst="rect">
            <a:avLst/>
          </a:prstGeom>
        </p:spPr>
      </p:pic>
    </p:spTree>
    <p:extLst>
      <p:ext uri="{BB962C8B-B14F-4D97-AF65-F5344CB8AC3E}">
        <p14:creationId xmlns:p14="http://schemas.microsoft.com/office/powerpoint/2010/main" val="8262027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6ED86C6-F38B-4E35-A75F-7D0E2D304646}"/>
              </a:ext>
            </a:extLst>
          </p:cNvPr>
          <p:cNvSpPr txBox="1"/>
          <p:nvPr/>
        </p:nvSpPr>
        <p:spPr>
          <a:xfrm>
            <a:off x="549000" y="234866"/>
            <a:ext cx="5760000" cy="1323439"/>
          </a:xfrm>
          <a:prstGeom prst="rect">
            <a:avLst/>
          </a:prstGeom>
          <a:noFill/>
        </p:spPr>
        <p:txBody>
          <a:bodyPr wrap="square">
            <a:spAutoFit/>
          </a:bodyPr>
          <a:lstStyle/>
          <a:p>
            <a:pPr algn="just"/>
            <a:r>
              <a:rPr lang="en-US" sz="1000" b="1" dirty="0">
                <a:latin typeface="Palatino Linotype" panose="02040502050505030304" pitchFamily="18" charset="0"/>
              </a:rPr>
              <a:t>Figure S2.</a:t>
            </a:r>
            <a:r>
              <a:rPr lang="en-US" sz="1000" dirty="0">
                <a:latin typeface="Palatino Linotype" panose="02040502050505030304" pitchFamily="18" charset="0"/>
              </a:rPr>
              <a:t> Analyses of </a:t>
            </a:r>
            <a:r>
              <a:rPr lang="el-GR" sz="1000" dirty="0">
                <a:latin typeface="Palatino Linotype" panose="02040502050505030304" pitchFamily="18" charset="0"/>
              </a:rPr>
              <a:t>α</a:t>
            </a:r>
            <a:r>
              <a:rPr lang="en-US" sz="1000" dirty="0">
                <a:latin typeface="Palatino Linotype" panose="02040502050505030304" pitchFamily="18" charset="0"/>
              </a:rPr>
              <a:t>v</a:t>
            </a:r>
            <a:r>
              <a:rPr lang="el-GR" sz="1000" dirty="0">
                <a:latin typeface="Palatino Linotype" panose="02040502050505030304" pitchFamily="18" charset="0"/>
              </a:rPr>
              <a:t>β6</a:t>
            </a:r>
            <a:r>
              <a:rPr lang="en-GB" sz="1000" dirty="0">
                <a:latin typeface="Palatino Linotype" panose="02040502050505030304" pitchFamily="18" charset="0"/>
              </a:rPr>
              <a:t> expression by monoclonal cell lines derived form SP38-Mix BHK-21. </a:t>
            </a:r>
          </a:p>
          <a:p>
            <a:pPr algn="just"/>
            <a:r>
              <a:rPr lang="en-US" sz="1000" dirty="0">
                <a:latin typeface="Palatino Linotype" panose="02040502050505030304" pitchFamily="18" charset="0"/>
              </a:rPr>
              <a:t>Flow cytometry analyses of integrin αvβ6 expression on the cell surface of 70 putative monoclonal cell lines prepared from SP38-Mix was performed. Cells were stained with anti-αvβ6 (ab77906, 10D5) or an isotype control and </a:t>
            </a:r>
            <a:r>
              <a:rPr lang="en-US" sz="1000" dirty="0" err="1">
                <a:latin typeface="Palatino Linotype" panose="02040502050505030304" pitchFamily="18" charset="0"/>
              </a:rPr>
              <a:t>analysed</a:t>
            </a:r>
            <a:r>
              <a:rPr lang="en-US" sz="1000" dirty="0">
                <a:latin typeface="Palatino Linotype" panose="02040502050505030304" pitchFamily="18" charset="0"/>
              </a:rPr>
              <a:t> by flow cytometry on four separate occasions. The percentage of cells in each analysis expressing αvβ6 is shown. The parental SP Strain 38 cell line and SP38-Mix cell population were also </a:t>
            </a:r>
            <a:r>
              <a:rPr lang="en-US" sz="1000" dirty="0" err="1">
                <a:latin typeface="Palatino Linotype" panose="02040502050505030304" pitchFamily="18" charset="0"/>
              </a:rPr>
              <a:t>analysed</a:t>
            </a:r>
            <a:r>
              <a:rPr lang="en-US" sz="1000" dirty="0">
                <a:latin typeface="Palatino Linotype" panose="02040502050505030304" pitchFamily="18" charset="0"/>
              </a:rPr>
              <a:t> for αvβ6 expression, and served as negative and positive controls, respectively; their expression of αvβ6 is indicated in blue and brown text, respectively.</a:t>
            </a:r>
            <a:endParaRPr lang="en-GB" sz="1000" dirty="0">
              <a:latin typeface="Palatino Linotype" panose="02040502050505030304" pitchFamily="18" charset="0"/>
            </a:endParaRPr>
          </a:p>
        </p:txBody>
      </p:sp>
      <p:pic>
        <p:nvPicPr>
          <p:cNvPr id="5" name="Picture 4" descr="Calendar&#10;&#10;Description automatically generated with low confidence">
            <a:extLst>
              <a:ext uri="{FF2B5EF4-FFF2-40B4-BE49-F238E27FC236}">
                <a16:creationId xmlns:a16="http://schemas.microsoft.com/office/drawing/2014/main" id="{CA27930B-B72D-408D-BF67-E169BBEA79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7240" y="1958260"/>
            <a:ext cx="5303520" cy="6839712"/>
          </a:xfrm>
          <a:prstGeom prst="rect">
            <a:avLst/>
          </a:prstGeom>
        </p:spPr>
      </p:pic>
    </p:spTree>
    <p:extLst>
      <p:ext uri="{BB962C8B-B14F-4D97-AF65-F5344CB8AC3E}">
        <p14:creationId xmlns:p14="http://schemas.microsoft.com/office/powerpoint/2010/main" val="1304865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1B3384-3A66-4852-A046-E0006950A150}"/>
              </a:ext>
            </a:extLst>
          </p:cNvPr>
          <p:cNvSpPr txBox="1"/>
          <p:nvPr/>
        </p:nvSpPr>
        <p:spPr>
          <a:xfrm>
            <a:off x="783770" y="416300"/>
            <a:ext cx="5617029" cy="707886"/>
          </a:xfrm>
          <a:prstGeom prst="rect">
            <a:avLst/>
          </a:prstGeom>
          <a:noFill/>
        </p:spPr>
        <p:txBody>
          <a:bodyPr wrap="square">
            <a:spAutoFit/>
          </a:bodyPr>
          <a:lstStyle/>
          <a:p>
            <a:pPr algn="just"/>
            <a:r>
              <a:rPr lang="en-US" sz="1000" b="1" dirty="0">
                <a:latin typeface="Palatino Linotype" panose="02040502050505030304" pitchFamily="18" charset="0"/>
              </a:rPr>
              <a:t>Figure S3. </a:t>
            </a:r>
            <a:r>
              <a:rPr lang="en-US" sz="1000" dirty="0">
                <a:latin typeface="Palatino Linotype" panose="02040502050505030304" pitchFamily="18" charset="0"/>
              </a:rPr>
              <a:t>Analyses of </a:t>
            </a:r>
            <a:r>
              <a:rPr lang="el-GR" sz="1000" dirty="0">
                <a:latin typeface="Palatino Linotype" panose="02040502050505030304" pitchFamily="18" charset="0"/>
              </a:rPr>
              <a:t>α</a:t>
            </a:r>
            <a:r>
              <a:rPr lang="en-US" sz="1000" dirty="0">
                <a:latin typeface="Palatino Linotype" panose="02040502050505030304" pitchFamily="18" charset="0"/>
              </a:rPr>
              <a:t>v</a:t>
            </a:r>
            <a:r>
              <a:rPr lang="el-GR" sz="1000" dirty="0">
                <a:latin typeface="Palatino Linotype" panose="02040502050505030304" pitchFamily="18" charset="0"/>
              </a:rPr>
              <a:t>β6</a:t>
            </a:r>
            <a:r>
              <a:rPr lang="en-GB" sz="1000" dirty="0">
                <a:latin typeface="Palatino Linotype" panose="02040502050505030304" pitchFamily="18" charset="0"/>
              </a:rPr>
              <a:t> expression by SP38-High BHK-21.</a:t>
            </a:r>
          </a:p>
          <a:p>
            <a:pPr algn="just"/>
            <a:r>
              <a:rPr lang="en-US" sz="1000" dirty="0">
                <a:latin typeface="Palatino Linotype" panose="02040502050505030304" pitchFamily="18" charset="0"/>
              </a:rPr>
              <a:t> To assess the stability of αvβ6 expression, SP38-High was consecutively passaged 20 times and flow cytometry analysis was performed on passages 2, 5, 10, 15 and 20 using </a:t>
            </a:r>
            <a:r>
              <a:rPr lang="en-US" sz="1000" dirty="0" err="1">
                <a:latin typeface="Palatino Linotype" panose="02040502050505030304" pitchFamily="18" charset="0"/>
              </a:rPr>
              <a:t>mAb</a:t>
            </a:r>
            <a:r>
              <a:rPr lang="en-US" sz="1000" dirty="0">
                <a:latin typeface="Palatino Linotype" panose="02040502050505030304" pitchFamily="18" charset="0"/>
              </a:rPr>
              <a:t> clone 10D5. The percentage (%) of positive cells expressing αvβ6 in each cell population is indicated.</a:t>
            </a:r>
            <a:endParaRPr lang="en-GB" sz="1000" dirty="0">
              <a:latin typeface="Palatino Linotype" panose="02040502050505030304" pitchFamily="18" charset="0"/>
            </a:endParaRPr>
          </a:p>
        </p:txBody>
      </p:sp>
      <p:pic>
        <p:nvPicPr>
          <p:cNvPr id="4" name="Picture 3" descr="Chart&#10;&#10;Description automatically generated">
            <a:extLst>
              <a:ext uri="{FF2B5EF4-FFF2-40B4-BE49-F238E27FC236}">
                <a16:creationId xmlns:a16="http://schemas.microsoft.com/office/drawing/2014/main" id="{B15E90ED-0AC2-45B5-824B-B4B54A2F58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406" y="1515905"/>
            <a:ext cx="6599158" cy="1584133"/>
          </a:xfrm>
          <a:prstGeom prst="rect">
            <a:avLst/>
          </a:prstGeom>
        </p:spPr>
      </p:pic>
    </p:spTree>
    <p:extLst>
      <p:ext uri="{BB962C8B-B14F-4D97-AF65-F5344CB8AC3E}">
        <p14:creationId xmlns:p14="http://schemas.microsoft.com/office/powerpoint/2010/main" val="36943685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3E75222-24F5-47B3-82D4-1B1E8D744BAF}"/>
              </a:ext>
            </a:extLst>
          </p:cNvPr>
          <p:cNvSpPr txBox="1"/>
          <p:nvPr/>
        </p:nvSpPr>
        <p:spPr>
          <a:xfrm>
            <a:off x="549000" y="344865"/>
            <a:ext cx="5760000" cy="707886"/>
          </a:xfrm>
          <a:prstGeom prst="rect">
            <a:avLst/>
          </a:prstGeom>
          <a:noFill/>
        </p:spPr>
        <p:txBody>
          <a:bodyPr wrap="square">
            <a:spAutoFit/>
          </a:bodyPr>
          <a:lstStyle/>
          <a:p>
            <a:pPr algn="just"/>
            <a:r>
              <a:rPr lang="en-US" sz="1000" b="1" dirty="0">
                <a:latin typeface="Palatino Linotype" panose="02040502050505030304" pitchFamily="18" charset="0"/>
              </a:rPr>
              <a:t>Figure S4. </a:t>
            </a:r>
            <a:r>
              <a:rPr lang="en-US" sz="1000" dirty="0">
                <a:latin typeface="Palatino Linotype" panose="02040502050505030304" pitchFamily="18" charset="0"/>
              </a:rPr>
              <a:t>Assessment of Ad38-Mix as a diagnostic cell line to observe cytopathic effect (CPE). Monolayers of Ad38-Mix or ZZ-R 127 in tissue culture tubes were infected (MOI 0.01) with SAT2/ETH/65/2009 and subsequently incubated on a rotary platform. Cells were examined for CPE at 30 </a:t>
            </a:r>
            <a:r>
              <a:rPr lang="en-US" sz="1000" dirty="0" err="1">
                <a:latin typeface="Palatino Linotype" panose="02040502050505030304" pitchFamily="18" charset="0"/>
              </a:rPr>
              <a:t>hpi</a:t>
            </a:r>
            <a:endParaRPr lang="en-GB" sz="1000" dirty="0">
              <a:latin typeface="Palatino Linotype" panose="02040502050505030304" pitchFamily="18" charset="0"/>
            </a:endParaRPr>
          </a:p>
        </p:txBody>
      </p:sp>
      <p:pic>
        <p:nvPicPr>
          <p:cNvPr id="5" name="Picture 4" descr="Text, calendar&#10;&#10;Description automatically generated">
            <a:extLst>
              <a:ext uri="{FF2B5EF4-FFF2-40B4-BE49-F238E27FC236}">
                <a16:creationId xmlns:a16="http://schemas.microsoft.com/office/drawing/2014/main" id="{22A3693A-27C5-4D16-9F98-46A365BD61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7864" y="1265832"/>
            <a:ext cx="4342273" cy="3908413"/>
          </a:xfrm>
          <a:prstGeom prst="rect">
            <a:avLst/>
          </a:prstGeom>
        </p:spPr>
      </p:pic>
    </p:spTree>
    <p:extLst>
      <p:ext uri="{BB962C8B-B14F-4D97-AF65-F5344CB8AC3E}">
        <p14:creationId xmlns:p14="http://schemas.microsoft.com/office/powerpoint/2010/main" val="1206905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6D08C6A9-8EF6-453E-9F4F-AE0F2E67541B}"/>
              </a:ext>
            </a:extLst>
          </p:cNvPr>
          <p:cNvGraphicFramePr>
            <a:graphicFrameLocks noGrp="1"/>
          </p:cNvGraphicFramePr>
          <p:nvPr>
            <p:extLst>
              <p:ext uri="{D42A27DB-BD31-4B8C-83A1-F6EECF244321}">
                <p14:modId xmlns:p14="http://schemas.microsoft.com/office/powerpoint/2010/main" val="3635633037"/>
              </p:ext>
            </p:extLst>
          </p:nvPr>
        </p:nvGraphicFramePr>
        <p:xfrm>
          <a:off x="689610" y="2321173"/>
          <a:ext cx="5478780" cy="2328545"/>
        </p:xfrm>
        <a:graphic>
          <a:graphicData uri="http://schemas.openxmlformats.org/drawingml/2006/table">
            <a:tbl>
              <a:tblPr firstRow="1" firstCol="1" bandRow="1"/>
              <a:tblGrid>
                <a:gridCol w="1275080">
                  <a:extLst>
                    <a:ext uri="{9D8B030D-6E8A-4147-A177-3AD203B41FA5}">
                      <a16:colId xmlns:a16="http://schemas.microsoft.com/office/drawing/2014/main" val="2466739531"/>
                    </a:ext>
                  </a:extLst>
                </a:gridCol>
                <a:gridCol w="833755">
                  <a:extLst>
                    <a:ext uri="{9D8B030D-6E8A-4147-A177-3AD203B41FA5}">
                      <a16:colId xmlns:a16="http://schemas.microsoft.com/office/drawing/2014/main" val="4254885843"/>
                    </a:ext>
                  </a:extLst>
                </a:gridCol>
                <a:gridCol w="835025">
                  <a:extLst>
                    <a:ext uri="{9D8B030D-6E8A-4147-A177-3AD203B41FA5}">
                      <a16:colId xmlns:a16="http://schemas.microsoft.com/office/drawing/2014/main" val="3578551257"/>
                    </a:ext>
                  </a:extLst>
                </a:gridCol>
                <a:gridCol w="847090">
                  <a:extLst>
                    <a:ext uri="{9D8B030D-6E8A-4147-A177-3AD203B41FA5}">
                      <a16:colId xmlns:a16="http://schemas.microsoft.com/office/drawing/2014/main" val="1394624292"/>
                    </a:ext>
                  </a:extLst>
                </a:gridCol>
                <a:gridCol w="847090">
                  <a:extLst>
                    <a:ext uri="{9D8B030D-6E8A-4147-A177-3AD203B41FA5}">
                      <a16:colId xmlns:a16="http://schemas.microsoft.com/office/drawing/2014/main" val="3359554430"/>
                    </a:ext>
                  </a:extLst>
                </a:gridCol>
                <a:gridCol w="840740">
                  <a:extLst>
                    <a:ext uri="{9D8B030D-6E8A-4147-A177-3AD203B41FA5}">
                      <a16:colId xmlns:a16="http://schemas.microsoft.com/office/drawing/2014/main" val="1044638505"/>
                    </a:ext>
                  </a:extLst>
                </a:gridCol>
              </a:tblGrid>
              <a:tr h="433070">
                <a:tc>
                  <a:txBody>
                    <a:bodyPr/>
                    <a:lstStyle/>
                    <a:p>
                      <a:pPr>
                        <a:lnSpc>
                          <a:spcPct val="107000"/>
                        </a:lnSpc>
                        <a:spcAft>
                          <a:spcPts val="800"/>
                        </a:spcAft>
                      </a:pPr>
                      <a:r>
                        <a:rPr lang="en-US" sz="1000" b="1">
                          <a:effectLst/>
                          <a:latin typeface="Calibri" panose="020F0502020204030204" pitchFamily="34" charset="0"/>
                          <a:ea typeface="Calibri" panose="020F0502020204030204" pitchFamily="34" charset="0"/>
                          <a:cs typeface="Times New Roman" panose="02020603050405020304" pitchFamily="18" charset="0"/>
                        </a:rPr>
                        <a:t>Virus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dirty="0">
                          <a:effectLst/>
                          <a:latin typeface="Calibri" panose="020F0502020204030204" pitchFamily="34" charset="0"/>
                          <a:ea typeface="Calibri" panose="020F0502020204030204" pitchFamily="34" charset="0"/>
                          <a:cs typeface="Times New Roman" panose="02020603050405020304" pitchFamily="18" charset="0"/>
                        </a:rPr>
                        <a:t>Virus dose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dirty="0">
                          <a:effectLst/>
                          <a:latin typeface="Calibri" panose="020F0502020204030204" pitchFamily="34" charset="0"/>
                          <a:ea typeface="Calibri" panose="020F0502020204030204" pitchFamily="34" charset="0"/>
                          <a:cs typeface="Times New Roman" panose="02020603050405020304" pitchFamily="18" charset="0"/>
                        </a:rPr>
                        <a:t>Mean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dirty="0">
                          <a:effectLst/>
                          <a:latin typeface="Calibri" panose="020F0502020204030204" pitchFamily="34" charset="0"/>
                          <a:ea typeface="Calibri" panose="020F0502020204030204" pitchFamily="34" charset="0"/>
                          <a:cs typeface="Times New Roman" panose="02020603050405020304" pitchFamily="18" charset="0"/>
                        </a:rPr>
                        <a:t>Log</a:t>
                      </a:r>
                      <a:r>
                        <a:rPr lang="en-US" sz="1000" b="1" baseline="-25000" dirty="0">
                          <a:effectLst/>
                          <a:latin typeface="Calibri" panose="020F0502020204030204" pitchFamily="34" charset="0"/>
                          <a:ea typeface="Calibri" panose="020F0502020204030204" pitchFamily="34" charset="0"/>
                          <a:cs typeface="Times New Roman" panose="02020603050405020304" pitchFamily="18" charset="0"/>
                        </a:rPr>
                        <a:t>10</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b="1" dirty="0">
                          <a:effectLst/>
                          <a:latin typeface="Calibri" panose="020F0502020204030204" pitchFamily="34" charset="0"/>
                          <a:ea typeface="Calibri" panose="020F0502020204030204" pitchFamily="34" charset="0"/>
                          <a:cs typeface="Times New Roman" panose="02020603050405020304" pitchFamily="18" charset="0"/>
                        </a:rPr>
                        <a:t>mean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dirty="0">
                          <a:effectLst/>
                          <a:latin typeface="Calibri" panose="020F0502020204030204" pitchFamily="34" charset="0"/>
                          <a:ea typeface="Calibri" panose="020F0502020204030204" pitchFamily="34" charset="0"/>
                          <a:cs typeface="Times New Roman" panose="02020603050405020304" pitchFamily="18" charset="0"/>
                        </a:rPr>
                        <a:t>Standard deviation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b="1" dirty="0">
                          <a:effectLst/>
                          <a:latin typeface="Calibri" panose="020F0502020204030204" pitchFamily="34" charset="0"/>
                          <a:ea typeface="Calibri" panose="020F0502020204030204" pitchFamily="34" charset="0"/>
                          <a:cs typeface="Times New Roman" panose="02020603050405020304" pitchFamily="18" charset="0"/>
                        </a:rPr>
                        <a:t>Log</a:t>
                      </a:r>
                      <a:r>
                        <a:rPr lang="en-US" sz="1000" b="1" baseline="-25000" dirty="0">
                          <a:effectLst/>
                          <a:latin typeface="Calibri" panose="020F0502020204030204" pitchFamily="34" charset="0"/>
                          <a:ea typeface="Calibri" panose="020F0502020204030204" pitchFamily="34" charset="0"/>
                          <a:cs typeface="Times New Roman" panose="02020603050405020304" pitchFamily="18" charset="0"/>
                        </a:rPr>
                        <a:t>10</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b="1" dirty="0">
                          <a:effectLst/>
                          <a:latin typeface="Calibri" panose="020F0502020204030204" pitchFamily="34" charset="0"/>
                          <a:ea typeface="Calibri" panose="020F0502020204030204" pitchFamily="34" charset="0"/>
                          <a:cs typeface="Times New Roman" panose="02020603050405020304" pitchFamily="18" charset="0"/>
                        </a:rPr>
                        <a:t>Standard deviation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8341779"/>
                  </a:ext>
                </a:extLst>
              </a:tr>
              <a:tr h="222885">
                <a:tc rowSpan="2">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O/ETH/29/2008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1.99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353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2.55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166.28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0.25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2699232"/>
                  </a:ext>
                </a:extLst>
              </a:tr>
              <a:tr h="222885">
                <a:tc vMerge="1">
                  <a:txBody>
                    <a:bodyPr/>
                    <a:lstStyle/>
                    <a:p>
                      <a:endParaRPr lang="en-GB"/>
                    </a:p>
                  </a:txBody>
                  <a:tcPr/>
                </a:tc>
                <a:tc>
                  <a:txBody>
                    <a:bodyPr/>
                    <a:lstStyle/>
                    <a:p>
                      <a:pPr>
                        <a:lnSpc>
                          <a:spcPct val="107000"/>
                        </a:lnSpc>
                        <a:spcAft>
                          <a:spcPts val="800"/>
                        </a:spcAft>
                      </a:pPr>
                      <a:r>
                        <a:rPr lang="en-US" sz="1000">
                          <a:solidFill>
                            <a:srgbClr val="5B9BD5"/>
                          </a:solidFill>
                          <a:effectLst/>
                          <a:latin typeface="Calibri" panose="020F0502020204030204" pitchFamily="34" charset="0"/>
                          <a:ea typeface="Calibri" panose="020F0502020204030204" pitchFamily="34" charset="0"/>
                          <a:cs typeface="Times New Roman" panose="02020603050405020304" pitchFamily="18" charset="0"/>
                        </a:rPr>
                        <a:t>1.95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solidFill>
                            <a:srgbClr val="5B9BD5"/>
                          </a:solidFill>
                          <a:effectLst/>
                          <a:latin typeface="Calibri" panose="020F0502020204030204" pitchFamily="34" charset="0"/>
                          <a:ea typeface="Calibri" panose="020F0502020204030204" pitchFamily="34" charset="0"/>
                          <a:cs typeface="Times New Roman" panose="02020603050405020304" pitchFamily="18" charset="0"/>
                        </a:rPr>
                        <a:t>434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solidFill>
                            <a:srgbClr val="5B9BD5"/>
                          </a:solidFill>
                          <a:effectLst/>
                          <a:latin typeface="Calibri" panose="020F0502020204030204" pitchFamily="34" charset="0"/>
                          <a:ea typeface="Calibri" panose="020F0502020204030204" pitchFamily="34" charset="0"/>
                          <a:cs typeface="Times New Roman" panose="02020603050405020304" pitchFamily="18" charset="0"/>
                        </a:rPr>
                        <a:t>2.64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solidFill>
                            <a:srgbClr val="5B9BD5"/>
                          </a:solidFill>
                          <a:effectLst/>
                          <a:latin typeface="Calibri" panose="020F0502020204030204" pitchFamily="34" charset="0"/>
                          <a:ea typeface="Calibri" panose="020F0502020204030204" pitchFamily="34" charset="0"/>
                          <a:cs typeface="Times New Roman" panose="02020603050405020304" pitchFamily="18" charset="0"/>
                        </a:rPr>
                        <a:t>338.31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solidFill>
                            <a:srgbClr val="5B9BD5"/>
                          </a:solidFill>
                          <a:effectLst/>
                          <a:latin typeface="Calibri" panose="020F0502020204030204" pitchFamily="34" charset="0"/>
                          <a:ea typeface="Calibri" panose="020F0502020204030204" pitchFamily="34" charset="0"/>
                          <a:cs typeface="Times New Roman" panose="02020603050405020304" pitchFamily="18" charset="0"/>
                        </a:rPr>
                        <a:t>0.28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82535350"/>
                  </a:ext>
                </a:extLst>
              </a:tr>
              <a:tr h="210185">
                <a:tc rowSpan="2">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A/ETH/9/2008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1.88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258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2.41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157.44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0.27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2701700"/>
                  </a:ext>
                </a:extLst>
              </a:tr>
              <a:tr h="222885">
                <a:tc vMerge="1">
                  <a:txBody>
                    <a:bodyPr/>
                    <a:lstStyle/>
                    <a:p>
                      <a:endParaRPr lang="en-GB"/>
                    </a:p>
                  </a:txBody>
                  <a:tcPr/>
                </a:tc>
                <a:tc>
                  <a:txBody>
                    <a:bodyPr/>
                    <a:lstStyle/>
                    <a:p>
                      <a:pPr>
                        <a:lnSpc>
                          <a:spcPct val="107000"/>
                        </a:lnSpc>
                        <a:spcAft>
                          <a:spcPts val="800"/>
                        </a:spcAft>
                      </a:pPr>
                      <a:r>
                        <a:rPr lang="en-US" sz="1000">
                          <a:solidFill>
                            <a:srgbClr val="5B9BD5"/>
                          </a:solidFill>
                          <a:effectLst/>
                          <a:latin typeface="Calibri" panose="020F0502020204030204" pitchFamily="34" charset="0"/>
                          <a:ea typeface="Calibri" panose="020F0502020204030204" pitchFamily="34" charset="0"/>
                          <a:cs typeface="Times New Roman" panose="02020603050405020304" pitchFamily="18" charset="0"/>
                        </a:rPr>
                        <a:t>1.61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solidFill>
                            <a:srgbClr val="5B9BD5"/>
                          </a:solidFill>
                          <a:effectLst/>
                          <a:latin typeface="Calibri" panose="020F0502020204030204" pitchFamily="34" charset="0"/>
                          <a:ea typeface="Calibri" panose="020F0502020204030204" pitchFamily="34" charset="0"/>
                          <a:cs typeface="Times New Roman" panose="02020603050405020304" pitchFamily="18" charset="0"/>
                        </a:rPr>
                        <a:t>294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solidFill>
                            <a:srgbClr val="5B9BD5"/>
                          </a:solidFill>
                          <a:effectLst/>
                          <a:latin typeface="Calibri" panose="020F0502020204030204" pitchFamily="34" charset="0"/>
                          <a:ea typeface="Calibri" panose="020F0502020204030204" pitchFamily="34" charset="0"/>
                          <a:cs typeface="Times New Roman" panose="02020603050405020304" pitchFamily="18" charset="0"/>
                        </a:rPr>
                        <a:t>2.47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solidFill>
                            <a:srgbClr val="5B9BD5"/>
                          </a:solidFill>
                          <a:effectLst/>
                          <a:latin typeface="Calibri" panose="020F0502020204030204" pitchFamily="34" charset="0"/>
                          <a:ea typeface="Calibri" panose="020F0502020204030204" pitchFamily="34" charset="0"/>
                          <a:cs typeface="Times New Roman" panose="02020603050405020304" pitchFamily="18" charset="0"/>
                        </a:rPr>
                        <a:t>154.72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solidFill>
                            <a:srgbClr val="5B9BD5"/>
                          </a:solidFill>
                          <a:effectLst/>
                          <a:latin typeface="Calibri" panose="020F0502020204030204" pitchFamily="34" charset="0"/>
                          <a:ea typeface="Calibri" panose="020F0502020204030204" pitchFamily="34" charset="0"/>
                          <a:cs typeface="Times New Roman" panose="02020603050405020304" pitchFamily="18" charset="0"/>
                        </a:rPr>
                        <a:t>0.28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3873944"/>
                  </a:ext>
                </a:extLst>
              </a:tr>
              <a:tr h="210185">
                <a:tc rowSpan="2">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SAT1/KEN/80/2010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2.06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186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2.27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117.34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0.29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884871"/>
                  </a:ext>
                </a:extLst>
              </a:tr>
              <a:tr h="222885">
                <a:tc vMerge="1">
                  <a:txBody>
                    <a:bodyPr/>
                    <a:lstStyle/>
                    <a:p>
                      <a:endParaRPr lang="en-GB"/>
                    </a:p>
                  </a:txBody>
                  <a:tcPr/>
                </a:tc>
                <a:tc>
                  <a:txBody>
                    <a:bodyPr/>
                    <a:lstStyle/>
                    <a:p>
                      <a:pPr>
                        <a:lnSpc>
                          <a:spcPct val="107000"/>
                        </a:lnSpc>
                        <a:spcAft>
                          <a:spcPts val="800"/>
                        </a:spcAft>
                      </a:pPr>
                      <a:r>
                        <a:rPr lang="en-US" sz="1000">
                          <a:solidFill>
                            <a:srgbClr val="5B9BD5"/>
                          </a:solidFill>
                          <a:effectLst/>
                          <a:latin typeface="Calibri" panose="020F0502020204030204" pitchFamily="34" charset="0"/>
                          <a:ea typeface="Calibri" panose="020F0502020204030204" pitchFamily="34" charset="0"/>
                          <a:cs typeface="Times New Roman" panose="02020603050405020304" pitchFamily="18" charset="0"/>
                        </a:rPr>
                        <a:t>2.03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tabLst>
                          <a:tab pos="504825" algn="l"/>
                        </a:tabLst>
                      </a:pPr>
                      <a:r>
                        <a:rPr lang="en-US" sz="1000">
                          <a:solidFill>
                            <a:srgbClr val="5B9BD5"/>
                          </a:solidFill>
                          <a:effectLst/>
                          <a:latin typeface="Calibri" panose="020F0502020204030204" pitchFamily="34" charset="0"/>
                          <a:ea typeface="Calibri" panose="020F0502020204030204" pitchFamily="34" charset="0"/>
                          <a:cs typeface="Times New Roman" panose="02020603050405020304" pitchFamily="18" charset="0"/>
                        </a:rPr>
                        <a:t>110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solidFill>
                            <a:srgbClr val="5B9BD5"/>
                          </a:solidFill>
                          <a:effectLst/>
                          <a:latin typeface="Calibri" panose="020F0502020204030204" pitchFamily="34" charset="0"/>
                          <a:ea typeface="Calibri" panose="020F0502020204030204" pitchFamily="34" charset="0"/>
                          <a:cs typeface="Times New Roman" panose="02020603050405020304" pitchFamily="18" charset="0"/>
                        </a:rPr>
                        <a:t>2.04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solidFill>
                            <a:srgbClr val="5B9BD5"/>
                          </a:solidFill>
                          <a:effectLst/>
                          <a:latin typeface="Calibri" panose="020F0502020204030204" pitchFamily="34" charset="0"/>
                          <a:ea typeface="Calibri" panose="020F0502020204030204" pitchFamily="34" charset="0"/>
                          <a:cs typeface="Times New Roman" panose="02020603050405020304" pitchFamily="18" charset="0"/>
                        </a:rPr>
                        <a:t>44.34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solidFill>
                            <a:srgbClr val="5B9BD5"/>
                          </a:solidFill>
                          <a:effectLst/>
                          <a:latin typeface="Calibri" panose="020F0502020204030204" pitchFamily="34" charset="0"/>
                          <a:ea typeface="Calibri" panose="020F0502020204030204" pitchFamily="34" charset="0"/>
                          <a:cs typeface="Times New Roman" panose="02020603050405020304" pitchFamily="18" charset="0"/>
                        </a:rPr>
                        <a:t>0.17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5868895"/>
                  </a:ext>
                </a:extLst>
              </a:tr>
              <a:tr h="210185">
                <a:tc rowSpan="2">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SAT2/ETH/65/2009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1.99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235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2.37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86.57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0.17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2168814"/>
                  </a:ext>
                </a:extLst>
              </a:tr>
              <a:tr h="222885">
                <a:tc vMerge="1">
                  <a:txBody>
                    <a:bodyPr/>
                    <a:lstStyle/>
                    <a:p>
                      <a:endParaRPr lang="en-GB"/>
                    </a:p>
                  </a:txBody>
                  <a:tcPr/>
                </a:tc>
                <a:tc>
                  <a:txBody>
                    <a:bodyPr/>
                    <a:lstStyle/>
                    <a:p>
                      <a:pPr>
                        <a:lnSpc>
                          <a:spcPct val="107000"/>
                        </a:lnSpc>
                        <a:spcAft>
                          <a:spcPts val="800"/>
                        </a:spcAft>
                      </a:pPr>
                      <a:r>
                        <a:rPr lang="en-US" sz="1000">
                          <a:solidFill>
                            <a:srgbClr val="5B9BD5"/>
                          </a:solidFill>
                          <a:effectLst/>
                          <a:latin typeface="Calibri" panose="020F0502020204030204" pitchFamily="34" charset="0"/>
                          <a:ea typeface="Calibri" panose="020F0502020204030204" pitchFamily="34" charset="0"/>
                          <a:cs typeface="Times New Roman" panose="02020603050405020304" pitchFamily="18" charset="0"/>
                        </a:rPr>
                        <a:t>1.95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solidFill>
                            <a:srgbClr val="5B9BD5"/>
                          </a:solidFill>
                          <a:effectLst/>
                          <a:latin typeface="Calibri" panose="020F0502020204030204" pitchFamily="34" charset="0"/>
                          <a:ea typeface="Calibri" panose="020F0502020204030204" pitchFamily="34" charset="0"/>
                          <a:cs typeface="Times New Roman" panose="02020603050405020304" pitchFamily="18" charset="0"/>
                        </a:rPr>
                        <a:t>296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solidFill>
                            <a:srgbClr val="5B9BD5"/>
                          </a:solidFill>
                          <a:effectLst/>
                          <a:latin typeface="Calibri" panose="020F0502020204030204" pitchFamily="34" charset="0"/>
                          <a:ea typeface="Calibri" panose="020F0502020204030204" pitchFamily="34" charset="0"/>
                          <a:cs typeface="Times New Roman" panose="02020603050405020304" pitchFamily="18" charset="0"/>
                        </a:rPr>
                        <a:t>2.47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a:solidFill>
                            <a:srgbClr val="5B9BD5"/>
                          </a:solidFill>
                          <a:effectLst/>
                          <a:latin typeface="Calibri" panose="020F0502020204030204" pitchFamily="34" charset="0"/>
                          <a:ea typeface="Calibri" panose="020F0502020204030204" pitchFamily="34" charset="0"/>
                          <a:cs typeface="Times New Roman" panose="02020603050405020304" pitchFamily="18" charset="0"/>
                        </a:rPr>
                        <a:t>141.05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000" dirty="0">
                          <a:solidFill>
                            <a:srgbClr val="5B9BD5"/>
                          </a:solidFill>
                          <a:effectLst/>
                          <a:latin typeface="Calibri" panose="020F0502020204030204" pitchFamily="34" charset="0"/>
                          <a:ea typeface="Calibri" panose="020F0502020204030204" pitchFamily="34" charset="0"/>
                          <a:cs typeface="Times New Roman" panose="02020603050405020304" pitchFamily="18" charset="0"/>
                        </a:rPr>
                        <a:t>0.20</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8942617"/>
                  </a:ext>
                </a:extLst>
              </a:tr>
            </a:tbl>
          </a:graphicData>
        </a:graphic>
      </p:graphicFrame>
      <p:sp>
        <p:nvSpPr>
          <p:cNvPr id="6" name="TextBox 5">
            <a:extLst>
              <a:ext uri="{FF2B5EF4-FFF2-40B4-BE49-F238E27FC236}">
                <a16:creationId xmlns:a16="http://schemas.microsoft.com/office/drawing/2014/main" id="{0BDE43F6-ADBF-4204-A9DB-43429176996F}"/>
              </a:ext>
            </a:extLst>
          </p:cNvPr>
          <p:cNvSpPr txBox="1"/>
          <p:nvPr/>
        </p:nvSpPr>
        <p:spPr>
          <a:xfrm>
            <a:off x="549000" y="384850"/>
            <a:ext cx="5760000" cy="1323439"/>
          </a:xfrm>
          <a:prstGeom prst="rect">
            <a:avLst/>
          </a:prstGeom>
          <a:noFill/>
        </p:spPr>
        <p:txBody>
          <a:bodyPr wrap="square">
            <a:spAutoFit/>
          </a:bodyPr>
          <a:lstStyle/>
          <a:p>
            <a:pPr algn="just"/>
            <a:r>
              <a:rPr lang="en-GB" sz="1000" b="1" dirty="0">
                <a:latin typeface="Palatino Linotype" panose="02040502050505030304" pitchFamily="18" charset="0"/>
              </a:rPr>
              <a:t>Table S1. </a:t>
            </a:r>
            <a:r>
              <a:rPr lang="en-GB" sz="1000" dirty="0">
                <a:latin typeface="Palatino Linotype" panose="02040502050505030304" pitchFamily="18" charset="0"/>
              </a:rPr>
              <a:t>Virus neutralisation Tests using SP38-Mix and non-cell culture adapted FMDV. </a:t>
            </a:r>
          </a:p>
          <a:p>
            <a:pPr algn="just"/>
            <a:r>
              <a:rPr lang="en-GB" sz="1000" dirty="0">
                <a:latin typeface="Palatino Linotype" panose="02040502050505030304" pitchFamily="18" charset="0"/>
              </a:rPr>
              <a:t>Virus neutralisation tests (VNT) were conducted using the SP38-Mix cell type, four non-cell culture adapted FMDV  (O/ETH/29/2008, A/ETH/9/2008, SAT1/KEN/80/2010 and SAT2/ETH) and corresponding monovalent vaccinate sera (5 sera per FMDV strain). The respective virus dose, mean reciprocal neutralizing titre and standard deviation value are shown for each VNT (black text). Previously reported VNT results (Jackson et al, 2021. Vaccine 39: 5015-5024) generated using adherent BHK 21 (BHK 21 Clone 13), the corresponding cell culture adapted FMDV strains and the same vaccinate sera are shown (blue text).</a:t>
            </a:r>
          </a:p>
        </p:txBody>
      </p:sp>
    </p:spTree>
    <p:extLst>
      <p:ext uri="{BB962C8B-B14F-4D97-AF65-F5344CB8AC3E}">
        <p14:creationId xmlns:p14="http://schemas.microsoft.com/office/powerpoint/2010/main" val="132528807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198</TotalTime>
  <Words>496</Words>
  <Application>Microsoft Office PowerPoint</Application>
  <PresentationFormat>On-screen Show (4:3)</PresentationFormat>
  <Paragraphs>60</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Palatino Linotype</vt:lpstr>
      <vt:lpstr>Office Theme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 Seago</dc:creator>
  <cp:lastModifiedBy>MDPI</cp:lastModifiedBy>
  <cp:revision>13</cp:revision>
  <dcterms:created xsi:type="dcterms:W3CDTF">2021-12-22T17:11:42Z</dcterms:created>
  <dcterms:modified xsi:type="dcterms:W3CDTF">2022-03-17T09:34:41Z</dcterms:modified>
</cp:coreProperties>
</file>