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8" r:id="rId2"/>
    <p:sldId id="271" r:id="rId3"/>
    <p:sldId id="265" r:id="rId4"/>
    <p:sldId id="261" r:id="rId5"/>
    <p:sldId id="270" r:id="rId6"/>
    <p:sldId id="267" r:id="rId7"/>
  </p:sldIdLst>
  <p:sldSz cx="6858000" cy="9906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1" userDrawn="1">
          <p15:clr>
            <a:srgbClr val="A4A3A4"/>
          </p15:clr>
        </p15:guide>
        <p15:guide id="2" pos="346" userDrawn="1">
          <p15:clr>
            <a:srgbClr val="A4A3A4"/>
          </p15:clr>
        </p15:guide>
        <p15:guide id="3" pos="39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68DA"/>
    <a:srgbClr val="E7C7F1"/>
    <a:srgbClr val="D9A5E9"/>
    <a:srgbClr val="BDFFDB"/>
    <a:srgbClr val="19FF81"/>
    <a:srgbClr val="F094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97" d="100"/>
          <a:sy n="97" d="100"/>
        </p:scale>
        <p:origin x="1733" y="-182"/>
      </p:cViewPr>
      <p:guideLst>
        <p:guide orient="horz" pos="761"/>
        <p:guide pos="346"/>
        <p:guide pos="39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F8255C-4137-4D06-89A3-B4583D1F1535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3138" y="1243013"/>
            <a:ext cx="232092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3B0CCB-23BC-497D-B7AE-6098D5CD3D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7680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3B0CCB-23BC-497D-B7AE-6098D5CD3D2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8838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3B0CCB-23BC-497D-B7AE-6098D5CD3D23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9194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1BDAC8-D271-42FC-B72C-DAE8777A71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F5BE602-CA95-47BB-A484-9496310D21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532EAD9-40EF-4129-8F80-95AAE804F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AC58-8CE1-4FA3-A8F8-CFF0E117717D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7C9D05-950B-4739-AF78-ED1F5E5DD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BA2005A-5FA2-4F41-9D81-F19B541CD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617B-F178-4105-A0EE-53DB91ECD1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1711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A52EC6-3717-4ECC-ACF4-54F0AB8A5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53235BF-0AF3-4314-B981-4C69CE68EF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12159A-A95C-410C-AB4A-0276B19F7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AC58-8CE1-4FA3-A8F8-CFF0E117717D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F1B61A-A80A-437B-A836-9CE40F9D7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6F4DAA-E61E-4F4D-8414-27BA1654A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617B-F178-4105-A0EE-53DB91ECD1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501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6C2858A-4AA5-4D73-8ECE-20799F18B5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8936CB6-D3AD-4001-94F8-3AE85826A8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AAD6C5D-BD33-4A27-9D66-3E8338225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AC58-8CE1-4FA3-A8F8-CFF0E117717D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05006E-FAA0-40CB-ACCE-8E02D4036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4F3162-0319-4D78-804A-0F96B8C24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617B-F178-4105-A0EE-53DB91ECD1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187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03984A-4D7A-41E1-A5B4-1AE8D9DA8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C8EEE8-64D8-4113-BCB8-F71CFDBE49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0F447C9-C7AE-4290-B2CE-B2002D792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AC58-8CE1-4FA3-A8F8-CFF0E117717D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753A488-12EA-454F-9C6F-0AC30BDE3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9B9737-E371-4C07-82DC-10F3D51FB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617B-F178-4105-A0EE-53DB91ECD1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2429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37F5ED-6A7D-4578-B013-17DDBAB3C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B7DF49B-5E10-4558-90CB-77B2616A72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955151-F29A-49AA-AC31-A2F955301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AC58-8CE1-4FA3-A8F8-CFF0E117717D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09E086-8E79-4C91-B6EB-603A2E5B7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F63B07-414B-4F9E-BF0A-1195CA4E8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617B-F178-4105-A0EE-53DB91ECD1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5695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AD8979-4E81-439B-AB78-43E03F92D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10C38A3-E399-489A-A40B-7415F3DED0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03CD00A-3488-40C7-9200-87ACDEF319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6740D93-19F9-4170-B588-3CFD15072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AC58-8CE1-4FA3-A8F8-CFF0E117717D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515F467-48E7-453E-9518-623C8393E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3E2AC82-93BF-4983-AB9B-ABED93FBF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617B-F178-4105-A0EE-53DB91ECD1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9466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1202DA-F009-4E5B-957E-87B660604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E75C7F2-6C10-436D-B6F6-9819C9890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3179388-47FD-4E4D-9C09-72D57FEEA8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F3477A5-9D6F-49E5-97EB-3B39D0D26E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0BBBB78-494F-4981-98CD-0854553165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9A411B1-D29D-4AB7-BC74-FBB2E155D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AC58-8CE1-4FA3-A8F8-CFF0E117717D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C9B0D4B-79E9-48D9-91CA-07FAAC53A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A98B2A6-D5BD-4C09-8467-4252A1FA3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617B-F178-4105-A0EE-53DB91ECD1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491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338BF8-FD45-4644-AB1F-45B67B136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825D6FC-5BB9-405C-B8E2-64DFBF9E7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AC58-8CE1-4FA3-A8F8-CFF0E117717D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0ACABE2-703F-423C-BA22-1163D3F96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01B8546-211C-48CB-B5B1-5CCBAF9EB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617B-F178-4105-A0EE-53DB91ECD1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6604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706D22C-4AAD-4288-B5A2-B019B9767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AC58-8CE1-4FA3-A8F8-CFF0E117717D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C8A2DC5-E8F6-40C5-9ADC-7525BA204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6EB8E34-CC96-4683-AA16-FD9817C5A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617B-F178-4105-A0EE-53DB91ECD1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5601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EC85C57-6234-43CC-A34A-6804EBBA7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48BA34-421F-4419-9207-EEB6004F0C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45714D0-6BA1-40C1-8568-6C6247DA1F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CB1D82F-45A5-4FDB-BA24-C1DD83685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AC58-8CE1-4FA3-A8F8-CFF0E117717D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EA035F1-540C-44BF-9BE6-718200A5D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D65827D-EC5B-47AE-AD1E-3284D0116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617B-F178-4105-A0EE-53DB91ECD1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363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55B88B-C919-433E-862C-97D214F37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07B04EC-C6C6-47F7-A738-F82D9FC56A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E8F1ED8-B34C-417C-92A7-1366F95FE1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503AA7D-71E5-4B0E-95C1-D6F50CB4D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AC58-8CE1-4FA3-A8F8-CFF0E117717D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5D89557-1C3C-4C21-919E-134C89BB1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87EBB56-277F-44D1-BB7B-9B46E067E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617B-F178-4105-A0EE-53DB91ECD1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283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8B31883-2DA7-478B-9386-56B324160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5710E00-4303-418B-9845-03B2C4C2CF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C11DDA-3ACC-4FD7-8481-65D0E5685C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8AC58-8CE1-4FA3-A8F8-CFF0E117717D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48AB6D-9EAB-43B9-9A34-3FA8ABD79B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5166A2-9463-4614-AB1E-575992378C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9617B-F178-4105-A0EE-53DB91ECD1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5118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kumimoji="1"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kumimoji="1"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427A6B-F33E-45FE-9D89-B0A516796945}"/>
              </a:ext>
            </a:extLst>
          </p:cNvPr>
          <p:cNvSpPr txBox="1"/>
          <p:nvPr/>
        </p:nvSpPr>
        <p:spPr>
          <a:xfrm>
            <a:off x="627797" y="1651380"/>
            <a:ext cx="5895833" cy="2239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1500"/>
              </a:spcBef>
              <a:spcAft>
                <a:spcPts val="1500"/>
              </a:spcAft>
            </a:pPr>
            <a:r>
              <a:rPr lang="en-US" altLang="ja-JP" b="1" kern="1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Development of parallel reaction monitoring mass spectrometry assay for the detection of human norovirus major capsid protein </a:t>
            </a:r>
            <a:endParaRPr lang="ja-JP" altLang="ja-JP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algn="l">
              <a:spcBef>
                <a:spcPts val="1500"/>
              </a:spcBef>
              <a:spcAft>
                <a:spcPts val="1500"/>
              </a:spcAft>
            </a:pPr>
            <a:r>
              <a:rPr lang="en-US" altLang="ja-JP" sz="1200" kern="1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Yayoi Kimura</a:t>
            </a:r>
            <a:r>
              <a:rPr lang="en-US" altLang="ja-JP" sz="1200" kern="100" baseline="300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1†</a:t>
            </a:r>
            <a:r>
              <a:rPr lang="en-US" altLang="ja-JP" sz="1200" kern="1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, Jihye Shin</a:t>
            </a:r>
            <a:r>
              <a:rPr lang="en-US" altLang="ja-JP" sz="1200" kern="100" baseline="300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1,2†</a:t>
            </a:r>
            <a:r>
              <a:rPr lang="en-US" altLang="ja-JP" sz="1200" kern="1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, Yusuke Nakai</a:t>
            </a:r>
            <a:r>
              <a:rPr lang="en-US" altLang="ja-JP" sz="1200" kern="100" baseline="300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1,2</a:t>
            </a:r>
            <a:r>
              <a:rPr lang="en-US" altLang="ja-JP" sz="1200" kern="1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, Masaya Takahashi</a:t>
            </a:r>
            <a:r>
              <a:rPr lang="en-US" altLang="ja-JP" sz="1200" kern="100" baseline="300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1,2</a:t>
            </a:r>
            <a:r>
              <a:rPr lang="en-US" altLang="ja-JP" sz="1200" kern="1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, Yoko Ino</a:t>
            </a:r>
            <a:r>
              <a:rPr lang="en-US" altLang="ja-JP" sz="1200" kern="100" baseline="300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1</a:t>
            </a:r>
            <a:r>
              <a:rPr lang="en-US" altLang="ja-JP" sz="1200" kern="1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, Tomoko Akiyama</a:t>
            </a:r>
            <a:r>
              <a:rPr lang="en-US" altLang="ja-JP" sz="1200" kern="100" baseline="300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1</a:t>
            </a:r>
            <a:r>
              <a:rPr lang="en-US" altLang="ja-JP" sz="1200" kern="1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, Keiko Goto</a:t>
            </a:r>
            <a:r>
              <a:rPr lang="en-US" altLang="ja-JP" sz="1200" kern="100" baseline="300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3</a:t>
            </a:r>
            <a:r>
              <a:rPr lang="en-US" altLang="ja-JP" sz="1200" kern="1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, Noriko Nagata</a:t>
            </a:r>
            <a:r>
              <a:rPr lang="en-US" altLang="ja-JP" sz="1200" kern="100" baseline="300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3</a:t>
            </a:r>
            <a:r>
              <a:rPr lang="en-US" altLang="ja-JP" sz="1200" kern="1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, </a:t>
            </a:r>
            <a:r>
              <a:rPr lang="en-US" altLang="ja-JP" sz="1200" kern="100" dirty="0" err="1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Yutaro</a:t>
            </a:r>
            <a:r>
              <a:rPr lang="en-US" altLang="ja-JP" sz="1200" kern="1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Yamaoka</a:t>
            </a:r>
            <a:r>
              <a:rPr lang="en-US" altLang="ja-JP" sz="1200" u="heavy" kern="100" baseline="30000" dirty="0">
                <a:solidFill>
                  <a:srgbClr val="000000"/>
                </a:solidFill>
                <a:effectLst/>
                <a:uFill>
                  <a:solidFill>
                    <a:srgbClr val="E2534F"/>
                  </a:solidFill>
                </a:uFill>
                <a:latin typeface="+mn-ea"/>
                <a:cs typeface="Times New Roman" panose="02020603050405020304" pitchFamily="18" charset="0"/>
              </a:rPr>
              <a:t>2</a:t>
            </a:r>
            <a:r>
              <a:rPr lang="en-US" altLang="ja-JP" sz="1200" kern="100" baseline="300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,4</a:t>
            </a:r>
            <a:r>
              <a:rPr lang="en-US" altLang="ja-JP" sz="1200" kern="1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, Kei Miyakawa</a:t>
            </a:r>
            <a:r>
              <a:rPr lang="en-US" altLang="ja-JP" sz="1200" kern="100" baseline="300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2</a:t>
            </a:r>
            <a:r>
              <a:rPr lang="en-US" altLang="ja-JP" sz="1200" kern="1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, </a:t>
            </a:r>
            <a:r>
              <a:rPr lang="en-US" altLang="ja-JP" sz="1200" kern="100" dirty="0" err="1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Hirokazu</a:t>
            </a:r>
            <a:r>
              <a:rPr lang="en-US" altLang="ja-JP" sz="1200" kern="1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Kimura</a:t>
            </a:r>
            <a:r>
              <a:rPr lang="en-US" altLang="ja-JP" sz="1200" u="heavy" kern="100" baseline="30000" dirty="0">
                <a:solidFill>
                  <a:srgbClr val="000000"/>
                </a:solidFill>
                <a:effectLst/>
                <a:uFill>
                  <a:solidFill>
                    <a:srgbClr val="E2534F"/>
                  </a:solidFill>
                </a:uFill>
                <a:latin typeface="+mn-ea"/>
                <a:cs typeface="Times New Roman" panose="02020603050405020304" pitchFamily="18" charset="0"/>
              </a:rPr>
              <a:t>5</a:t>
            </a:r>
            <a:r>
              <a:rPr lang="en-US" altLang="ja-JP" sz="1200" kern="1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and Akihide </a:t>
            </a:r>
            <a:r>
              <a:rPr lang="en-US" altLang="ja-JP" sz="1200" kern="100" dirty="0">
                <a:solidFill>
                  <a:srgbClr val="000000"/>
                </a:solidFill>
                <a:effectLst/>
                <a:uFill>
                  <a:solidFill>
                    <a:srgbClr val="E2534F"/>
                  </a:solidFill>
                </a:uFill>
                <a:latin typeface="+mn-ea"/>
                <a:cs typeface="Times New Roman" panose="02020603050405020304" pitchFamily="18" charset="0"/>
              </a:rPr>
              <a:t>Ryo</a:t>
            </a:r>
            <a:r>
              <a:rPr lang="en-US" altLang="ja-JP" sz="1200" kern="100" baseline="300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1,2*</a:t>
            </a:r>
            <a:r>
              <a:rPr lang="en-US" altLang="ja-JP" sz="1200" kern="1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</a:t>
            </a:r>
            <a:endParaRPr lang="ja-JP" altLang="ja-JP" sz="1200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endParaRPr kumimoji="1" lang="ja-JP" altLang="en-US" sz="1200" dirty="0">
              <a:latin typeface="+mn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F4B99EE-BEEC-4BB4-AC56-46BF2DB9B6C9}"/>
              </a:ext>
            </a:extLst>
          </p:cNvPr>
          <p:cNvSpPr txBox="1"/>
          <p:nvPr/>
        </p:nvSpPr>
        <p:spPr>
          <a:xfrm>
            <a:off x="627797" y="620552"/>
            <a:ext cx="34324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800" b="1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Supplementary Information</a:t>
            </a:r>
            <a:endParaRPr lang="ja-JP" altLang="ja-JP" sz="1800" kern="100" dirty="0"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174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48E4A2-4A8A-4894-A24E-4EE2C385C865}"/>
              </a:ext>
            </a:extLst>
          </p:cNvPr>
          <p:cNvSpPr txBox="1"/>
          <p:nvPr/>
        </p:nvSpPr>
        <p:spPr>
          <a:xfrm>
            <a:off x="620974" y="504870"/>
            <a:ext cx="5557758" cy="526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ja-JP" sz="1200" b="1" kern="1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Metho</a:t>
            </a:r>
            <a:r>
              <a:rPr lang="en-US" altLang="ja-JP" sz="1200" b="1" kern="100" dirty="0"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d</a:t>
            </a:r>
            <a:r>
              <a:rPr lang="ja-JP" altLang="en-US" sz="1200" b="1" kern="100" dirty="0"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 </a:t>
            </a:r>
            <a:r>
              <a:rPr lang="en-US" altLang="ja-JP" sz="1200" b="1" kern="100" dirty="0"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for </a:t>
            </a:r>
            <a:r>
              <a:rPr lang="en-US" altLang="ja-JP" sz="1200" b="1" kern="1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Liquid chromatography–tandem mass spectrometry analysis</a:t>
            </a:r>
            <a:r>
              <a:rPr lang="en-US" altLang="ja-JP" sz="12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 </a:t>
            </a:r>
            <a:endParaRPr lang="ja-JP" altLang="ja-JP" sz="1200" b="1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indent="200025" algn="just">
              <a:lnSpc>
                <a:spcPct val="150000"/>
              </a:lnSpc>
              <a:spcBef>
                <a:spcPts val="600"/>
              </a:spcBef>
            </a:pPr>
            <a:r>
              <a:rPr lang="en-US" altLang="ja-JP" sz="1050" kern="1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The mass spectrometer was operated using the </a:t>
            </a:r>
            <a:r>
              <a:rPr lang="en-US" altLang="ja-JP" sz="1050" kern="100" dirty="0" err="1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Xcalibur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 software (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Thermo Fisher Scientific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).</a:t>
            </a:r>
            <a:r>
              <a:rPr lang="en-US" altLang="ja-JP" sz="105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Peptides were loaded on a trap column (100 </a:t>
            </a:r>
            <a:r>
              <a:rPr lang="en-US" altLang="ja-JP" sz="1050" kern="100" dirty="0" err="1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μm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 × 20 mm, C18, 5 </a:t>
            </a:r>
            <a:r>
              <a:rPr lang="en-US" altLang="ja-JP" sz="1050" kern="100" dirty="0" err="1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μm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, 100 Å; Thermo Fisher Scientific) and subsequently separated on a Nano HP</a:t>
            </a:r>
            <a:r>
              <a:rPr lang="en-US" altLang="ja-JP" sz="1050" kern="0" dirty="0">
                <a:effectLst/>
                <a:latin typeface="Century" panose="02040604050505020304" pitchFamily="18" charset="0"/>
                <a:ea typeface="ＭＳ Ｐゴシック" panose="020B0600070205080204" pitchFamily="50" charset="-128"/>
                <a:cs typeface="Arial" panose="020B0604020202020204" pitchFamily="34" charset="0"/>
              </a:rPr>
              <a:t> quantification is difficult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 LC capillary column (75 </a:t>
            </a:r>
            <a:r>
              <a:rPr lang="en-US" altLang="ja-JP" sz="1050" kern="100" dirty="0" err="1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μm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 × 120 mm, C18, 3 </a:t>
            </a:r>
            <a:r>
              <a:rPr lang="en-US" altLang="ja-JP" sz="1050" kern="100" dirty="0" err="1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μm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; </a:t>
            </a:r>
            <a:r>
              <a:rPr lang="en-US" altLang="ja-JP" sz="1050" kern="100" dirty="0" err="1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Nikkyo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 </a:t>
            </a:r>
            <a:r>
              <a:rPr lang="en-US" altLang="ja-JP" sz="1050" kern="100" dirty="0" err="1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Technos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, Tokyo, Japan) at a flow rate of 300 </a:t>
            </a:r>
            <a:r>
              <a:rPr lang="en-US" altLang="ja-JP" sz="1050" kern="100" dirty="0" err="1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nL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/min. Solvent A was 0.1% formic acid in 2% ACN, whereas solvent B was 0.1% formic acid in 95% ACN. Peptides were eluted using 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a linear gradient of 2–33% mobile phase B over a period of 40 min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. MS data were acquired using either DDA or PRM. The DDA-mode analytical conditions consisted of a full MS scan at a resolution of 60,000 and a scan range from 300 to 1500</a:t>
            </a:r>
            <a:r>
              <a:rPr lang="en-US" altLang="ja-JP" sz="1050" i="1" kern="1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 m/z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 (the mass-to-charge ratio) with the automatic gain control (AGC) target value being set to 3 × 10</a:t>
            </a:r>
            <a:r>
              <a:rPr lang="en-US" altLang="ja-JP" sz="1050" kern="100" baseline="300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6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, followed by 20 data-dependent MS</a:t>
            </a:r>
            <a:r>
              <a:rPr lang="en-US" altLang="ja-JP" sz="1050" kern="100" baseline="300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2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 scans 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at a resolution of 15,000 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with the AGC target value being set to 1 × 10</a:t>
            </a:r>
            <a:r>
              <a:rPr lang="en-US" altLang="ja-JP" sz="1050" kern="100" baseline="300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5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. The normalized collision energy and the 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isolation width 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were set to 27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and 1.6 </a:t>
            </a:r>
            <a:r>
              <a:rPr lang="en-US" altLang="ja-JP" sz="1050" i="1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m/z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, respectively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. PRM 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acquisition 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analytical conditions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consisted of full MS</a:t>
            </a:r>
            <a:r>
              <a:rPr lang="en-US" altLang="ja-JP" sz="1050" kern="100" baseline="300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1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scan selected ion monitoring events, followed by 42 targeted MS</a:t>
            </a:r>
            <a:r>
              <a:rPr lang="en-US" altLang="ja-JP" sz="1050" kern="100" baseline="300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2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scans triggered by an inclusion list without time scheduling. The full MS scan was collected at a resolution of 15,000 </a:t>
            </a:r>
            <a:r>
              <a:rPr lang="en-US" altLang="ja-JP" sz="105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over the scan range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05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from 300 to 1500</a:t>
            </a:r>
            <a:r>
              <a:rPr lang="en-US" altLang="ja-JP" sz="1050" i="1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 m/z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with the AGC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Century" panose="02040604050505020304" pitchFamily="18" charset="0"/>
                <a:cs typeface="Century" panose="02040604050505020304" pitchFamily="18" charset="0"/>
              </a:rPr>
              <a:t> target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value set to 3 × 10</a:t>
            </a:r>
            <a:r>
              <a:rPr lang="en-US" altLang="ja-JP" sz="1050" kern="100" baseline="300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6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and a maximum injection time of 20 </a:t>
            </a:r>
            <a:r>
              <a:rPr lang="en-US" altLang="ja-JP" sz="1050" kern="100" dirty="0" err="1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ms.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A total of 42 targeted MS</a:t>
            </a:r>
            <a:r>
              <a:rPr lang="en-US" altLang="ja-JP" sz="1050" kern="100" baseline="300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2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scans were collected at a resolution of 60,000 and a fixed first mass to 200 </a:t>
            </a:r>
            <a:r>
              <a:rPr lang="en-US" altLang="ja-JP" sz="1050" i="1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m/z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, with an AGC target value of 2 × 10</a:t>
            </a:r>
            <a:r>
              <a:rPr lang="en-US" altLang="ja-JP" sz="1050" kern="100" baseline="300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5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, a maximum injection time of 100 </a:t>
            </a:r>
            <a:r>
              <a:rPr lang="en-US" altLang="ja-JP" sz="1050" kern="100" dirty="0" err="1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ms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, and an isolation window of 2.0 </a:t>
            </a:r>
            <a:r>
              <a:rPr lang="en-US" altLang="ja-JP" sz="1050" i="1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m/z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.</a:t>
            </a:r>
            <a:endParaRPr lang="ja-JP" alt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950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7B231C7-93F2-43F7-96CE-0BBBF4D50AC3}"/>
              </a:ext>
            </a:extLst>
          </p:cNvPr>
          <p:cNvSpPr txBox="1"/>
          <p:nvPr/>
        </p:nvSpPr>
        <p:spPr>
          <a:xfrm>
            <a:off x="1527280" y="3235147"/>
            <a:ext cx="1489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SYPRO Ruby stain</a:t>
            </a:r>
            <a:endParaRPr kumimoji="1" lang="ja-JP" altLang="en-US" sz="12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2F9ECB9-A993-4594-8875-F1883146E4E4}"/>
              </a:ext>
            </a:extLst>
          </p:cNvPr>
          <p:cNvSpPr txBox="1"/>
          <p:nvPr/>
        </p:nvSpPr>
        <p:spPr>
          <a:xfrm>
            <a:off x="4509096" y="3235147"/>
            <a:ext cx="100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Avidin-HRP</a:t>
            </a:r>
            <a:endParaRPr kumimoji="1" lang="ja-JP" altLang="en-US" sz="1200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580A9CB-E367-476D-8C57-0AF4742578EE}"/>
              </a:ext>
            </a:extLst>
          </p:cNvPr>
          <p:cNvSpPr txBox="1"/>
          <p:nvPr/>
        </p:nvSpPr>
        <p:spPr>
          <a:xfrm>
            <a:off x="624257" y="3923891"/>
            <a:ext cx="54000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Figure S1 Synthesis of seven genotypes of biotinylated recombinant full-length </a:t>
            </a:r>
            <a:r>
              <a:rPr lang="en-US" altLang="ja-JP" sz="1200" b="1" kern="100" dirty="0" err="1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HuNoV</a:t>
            </a:r>
            <a:r>
              <a:rPr lang="en-US" altLang="ja-JP" sz="1200" b="1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VP1. </a:t>
            </a:r>
          </a:p>
          <a:p>
            <a:pPr algn="just"/>
            <a:r>
              <a:rPr lang="ja-JP" altLang="en-US" sz="1050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The proteins were produced by in vitro transcription and cell-free protein synthesis using WEPRO7240H wheat germ extract in the presence of biotin ligase and </a:t>
            </a:r>
            <a:r>
              <a:rPr lang="en-US" altLang="ja-JP" sz="1050" kern="100" cap="small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d</a:t>
            </a:r>
            <a:r>
              <a:rPr lang="en-US" altLang="ja-JP" sz="1050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-biotin. After synthesis, the proteins were separated using a 5–20% polyacrylamide gel and then stained using SYPRO Ruby staining (left) or transferred to a polyvinylidene fluoride membrane, followed by detection of biotinylated proteins using streptavidin–horseradish peroxidase conjugate (right) (TCI, Tokyo, Japan). Lane 1, DHFR; Lane 2, GI.1; Lane 3, GII.2; Lane 4, GII.3; Lane 5, GII.4; Lane 6, GII.5; Lane 7, GII.6; Lane 8, GII.17.</a:t>
            </a:r>
            <a:endParaRPr lang="ja-JP" alt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EFC9E05-12D4-4934-4E4B-44250A4D06AC}"/>
              </a:ext>
            </a:extLst>
          </p:cNvPr>
          <p:cNvSpPr txBox="1"/>
          <p:nvPr/>
        </p:nvSpPr>
        <p:spPr>
          <a:xfrm>
            <a:off x="3267336" y="1217909"/>
            <a:ext cx="7088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250KDa-</a:t>
            </a:r>
            <a:endParaRPr kumimoji="1" lang="ja-JP" altLang="en-US" sz="10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BF7D18E-4109-4BD5-C72D-682E7F766D16}"/>
              </a:ext>
            </a:extLst>
          </p:cNvPr>
          <p:cNvSpPr txBox="1"/>
          <p:nvPr/>
        </p:nvSpPr>
        <p:spPr>
          <a:xfrm>
            <a:off x="3267336" y="1445132"/>
            <a:ext cx="7088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150KDa-</a:t>
            </a:r>
            <a:endParaRPr kumimoji="1" lang="ja-JP" altLang="en-US" sz="10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9D84688-6B54-F7D6-9240-3AA038919A19}"/>
              </a:ext>
            </a:extLst>
          </p:cNvPr>
          <p:cNvSpPr txBox="1"/>
          <p:nvPr/>
        </p:nvSpPr>
        <p:spPr>
          <a:xfrm>
            <a:off x="3267336" y="1677212"/>
            <a:ext cx="7088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100KDa-</a:t>
            </a:r>
            <a:endParaRPr kumimoji="1" lang="ja-JP" altLang="en-US" sz="10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EAF07A3-CF44-7620-4925-6ED682E772ED}"/>
              </a:ext>
            </a:extLst>
          </p:cNvPr>
          <p:cNvSpPr txBox="1"/>
          <p:nvPr/>
        </p:nvSpPr>
        <p:spPr>
          <a:xfrm>
            <a:off x="3337868" y="1863347"/>
            <a:ext cx="6383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75KDa-</a:t>
            </a:r>
            <a:endParaRPr kumimoji="1" lang="ja-JP" altLang="en-US" sz="10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2813FE0-8DDC-925A-9AFD-A62473BEA1AA}"/>
              </a:ext>
            </a:extLst>
          </p:cNvPr>
          <p:cNvSpPr txBox="1"/>
          <p:nvPr/>
        </p:nvSpPr>
        <p:spPr>
          <a:xfrm>
            <a:off x="3337868" y="2165351"/>
            <a:ext cx="6383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50KDa-</a:t>
            </a:r>
            <a:endParaRPr kumimoji="1" lang="ja-JP" altLang="en-US" sz="1000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8C4CE02-7523-8B38-CBFA-9A7C7551C704}"/>
              </a:ext>
            </a:extLst>
          </p:cNvPr>
          <p:cNvSpPr txBox="1"/>
          <p:nvPr/>
        </p:nvSpPr>
        <p:spPr>
          <a:xfrm>
            <a:off x="3337868" y="2377562"/>
            <a:ext cx="6383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37KDa-</a:t>
            </a:r>
            <a:endParaRPr kumimoji="1" lang="ja-JP" altLang="en-US" sz="1000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AC934BB-3460-C288-5366-7C6A866E5AC7}"/>
              </a:ext>
            </a:extLst>
          </p:cNvPr>
          <p:cNvSpPr txBox="1"/>
          <p:nvPr/>
        </p:nvSpPr>
        <p:spPr>
          <a:xfrm>
            <a:off x="3337868" y="2657207"/>
            <a:ext cx="6383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25KDa-</a:t>
            </a:r>
            <a:endParaRPr kumimoji="1" lang="ja-JP" altLang="en-US" sz="1000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46BEF6C-2ECF-F3A0-9980-B5A74014B51D}"/>
              </a:ext>
            </a:extLst>
          </p:cNvPr>
          <p:cNvSpPr txBox="1"/>
          <p:nvPr/>
        </p:nvSpPr>
        <p:spPr>
          <a:xfrm>
            <a:off x="3337868" y="2800410"/>
            <a:ext cx="6383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20KDa-</a:t>
            </a:r>
            <a:endParaRPr kumimoji="1" lang="ja-JP" altLang="en-US" sz="1000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AF93372-2B97-FF16-788F-18C58FF1BACA}"/>
              </a:ext>
            </a:extLst>
          </p:cNvPr>
          <p:cNvSpPr txBox="1"/>
          <p:nvPr/>
        </p:nvSpPr>
        <p:spPr>
          <a:xfrm>
            <a:off x="3337868" y="2968881"/>
            <a:ext cx="6383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15KDa-</a:t>
            </a:r>
            <a:endParaRPr kumimoji="1" lang="ja-JP" altLang="en-US" sz="10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1164C3B-B38C-F577-98B3-8D34182D569C}"/>
              </a:ext>
            </a:extLst>
          </p:cNvPr>
          <p:cNvSpPr txBox="1"/>
          <p:nvPr/>
        </p:nvSpPr>
        <p:spPr>
          <a:xfrm>
            <a:off x="3337868" y="3060899"/>
            <a:ext cx="6383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10KDa-</a:t>
            </a:r>
            <a:endParaRPr kumimoji="1" lang="ja-JP" altLang="en-US" sz="1000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50B85BD0-CEBB-B7BE-FD78-0D88307FFA5C}"/>
              </a:ext>
            </a:extLst>
          </p:cNvPr>
          <p:cNvSpPr txBox="1"/>
          <p:nvPr/>
        </p:nvSpPr>
        <p:spPr>
          <a:xfrm>
            <a:off x="4025685" y="944900"/>
            <a:ext cx="18389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kern="1300" spc="30" dirty="0"/>
              <a:t>1  2  3  4  5  6  7  8</a:t>
            </a:r>
            <a:endParaRPr kumimoji="1" lang="ja-JP" altLang="en-US" sz="1400" kern="1300" spc="3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7084E49-9AA0-4BC7-F7AD-2C71D9DFD1E6}"/>
              </a:ext>
            </a:extLst>
          </p:cNvPr>
          <p:cNvSpPr txBox="1"/>
          <p:nvPr/>
        </p:nvSpPr>
        <p:spPr>
          <a:xfrm>
            <a:off x="1346280" y="944900"/>
            <a:ext cx="17543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kern="1300" spc="20" dirty="0"/>
              <a:t>1  2  3  4  5  6  7  8</a:t>
            </a:r>
            <a:endParaRPr kumimoji="1" lang="ja-JP" altLang="en-US" sz="1400" kern="1300" spc="20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A3A04CD3-4248-0B8B-E71E-A11A9F19F9A3}"/>
              </a:ext>
            </a:extLst>
          </p:cNvPr>
          <p:cNvSpPr txBox="1"/>
          <p:nvPr/>
        </p:nvSpPr>
        <p:spPr>
          <a:xfrm>
            <a:off x="553725" y="1220653"/>
            <a:ext cx="7088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250KDa-</a:t>
            </a:r>
            <a:endParaRPr kumimoji="1" lang="ja-JP" altLang="en-US" sz="10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F7168F9-2FA0-D958-FC09-9BA26FDD5A32}"/>
              </a:ext>
            </a:extLst>
          </p:cNvPr>
          <p:cNvSpPr txBox="1"/>
          <p:nvPr/>
        </p:nvSpPr>
        <p:spPr>
          <a:xfrm>
            <a:off x="553725" y="1447876"/>
            <a:ext cx="7088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150KDa-</a:t>
            </a:r>
            <a:endParaRPr kumimoji="1" lang="ja-JP" altLang="en-US" sz="1000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5ECA2948-067D-108B-B5D1-017EF7289352}"/>
              </a:ext>
            </a:extLst>
          </p:cNvPr>
          <p:cNvSpPr txBox="1"/>
          <p:nvPr/>
        </p:nvSpPr>
        <p:spPr>
          <a:xfrm>
            <a:off x="553725" y="1679956"/>
            <a:ext cx="7088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100KDa-</a:t>
            </a:r>
            <a:endParaRPr kumimoji="1" lang="ja-JP" altLang="en-US" sz="1000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F2187E28-BE08-5EE2-0361-407CBEE35C71}"/>
              </a:ext>
            </a:extLst>
          </p:cNvPr>
          <p:cNvSpPr txBox="1"/>
          <p:nvPr/>
        </p:nvSpPr>
        <p:spPr>
          <a:xfrm>
            <a:off x="624257" y="1866091"/>
            <a:ext cx="6383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75KDa-</a:t>
            </a:r>
            <a:endParaRPr kumimoji="1" lang="ja-JP" altLang="en-US" sz="10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A2D427B1-D845-9F11-2870-C91E2507BB04}"/>
              </a:ext>
            </a:extLst>
          </p:cNvPr>
          <p:cNvSpPr txBox="1"/>
          <p:nvPr/>
        </p:nvSpPr>
        <p:spPr>
          <a:xfrm>
            <a:off x="624257" y="2168095"/>
            <a:ext cx="6383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50KDa-</a:t>
            </a:r>
            <a:endParaRPr kumimoji="1" lang="ja-JP" altLang="en-US" sz="10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62808DE-7D8A-D932-7229-BAF458C4F971}"/>
              </a:ext>
            </a:extLst>
          </p:cNvPr>
          <p:cNvSpPr txBox="1"/>
          <p:nvPr/>
        </p:nvSpPr>
        <p:spPr>
          <a:xfrm>
            <a:off x="624257" y="2380306"/>
            <a:ext cx="6383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37KDa-</a:t>
            </a:r>
            <a:endParaRPr kumimoji="1" lang="ja-JP" altLang="en-US" sz="1000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9DB3DBF-501C-8B17-B3CE-0AF96802BA8C}"/>
              </a:ext>
            </a:extLst>
          </p:cNvPr>
          <p:cNvSpPr txBox="1"/>
          <p:nvPr/>
        </p:nvSpPr>
        <p:spPr>
          <a:xfrm>
            <a:off x="624257" y="2659951"/>
            <a:ext cx="6383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25KDa-</a:t>
            </a:r>
            <a:endParaRPr kumimoji="1" lang="ja-JP" altLang="en-US" sz="10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6DB9A2D-69AC-A75F-B94D-73B1EF7712A2}"/>
              </a:ext>
            </a:extLst>
          </p:cNvPr>
          <p:cNvSpPr txBox="1"/>
          <p:nvPr/>
        </p:nvSpPr>
        <p:spPr>
          <a:xfrm>
            <a:off x="624257" y="2766332"/>
            <a:ext cx="6383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20KDa-</a:t>
            </a:r>
            <a:endParaRPr kumimoji="1" lang="ja-JP" altLang="en-US" sz="1000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80050ADE-74B6-09E8-EB79-880F12620C8A}"/>
              </a:ext>
            </a:extLst>
          </p:cNvPr>
          <p:cNvSpPr txBox="1"/>
          <p:nvPr/>
        </p:nvSpPr>
        <p:spPr>
          <a:xfrm>
            <a:off x="624257" y="2971625"/>
            <a:ext cx="6383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15KDa-</a:t>
            </a:r>
            <a:endParaRPr kumimoji="1" lang="ja-JP" altLang="en-US" sz="1000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87995916-44D1-3982-D831-C821C458BCE3}"/>
              </a:ext>
            </a:extLst>
          </p:cNvPr>
          <p:cNvSpPr txBox="1"/>
          <p:nvPr/>
        </p:nvSpPr>
        <p:spPr>
          <a:xfrm>
            <a:off x="624257" y="3063643"/>
            <a:ext cx="6383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/>
              <a:t>10KDa-</a:t>
            </a:r>
            <a:endParaRPr kumimoji="1" lang="ja-JP" altLang="en-US" sz="1000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70946630-B30A-CA54-A5E9-FF1952D6D5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514" y="1228859"/>
            <a:ext cx="2036240" cy="2005758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845DC82-3A42-E2B5-2134-4B9D50850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2825" y="1219130"/>
            <a:ext cx="2036240" cy="2005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681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7E460AA-92FD-4B06-8590-3CE4A96A16FD}"/>
              </a:ext>
            </a:extLst>
          </p:cNvPr>
          <p:cNvSpPr txBox="1"/>
          <p:nvPr/>
        </p:nvSpPr>
        <p:spPr>
          <a:xfrm>
            <a:off x="530895" y="9350469"/>
            <a:ext cx="3416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 Black" panose="020B0A04020102020204" pitchFamily="34" charset="0"/>
              </a:rPr>
              <a:t>Figure</a:t>
            </a:r>
            <a:r>
              <a:rPr lang="ja-JP" altLang="en-US" sz="1200" dirty="0">
                <a:latin typeface="Arial Black" panose="020B0A04020102020204" pitchFamily="34" charset="0"/>
              </a:rPr>
              <a:t> </a:t>
            </a:r>
            <a:r>
              <a:rPr lang="en-US" altLang="ja-JP" sz="1200" dirty="0">
                <a:latin typeface="Arial Black" panose="020B0A04020102020204" pitchFamily="34" charset="0"/>
              </a:rPr>
              <a:t>S2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(Continued)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D18BB52C-608D-4D31-B335-84BC58F15D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762" y="684053"/>
            <a:ext cx="3087282" cy="1975275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77E666E6-EDD8-4D05-94B0-C7DAB6CFCC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5200" y="664544"/>
            <a:ext cx="2726367" cy="1994784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28779E76-AC19-4ADB-A508-1E5EC3B930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762" y="2807864"/>
            <a:ext cx="3092159" cy="1989907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9BFC336E-5FE5-4E4A-927E-A35FEE2A8A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05200" y="2843631"/>
            <a:ext cx="2745876" cy="1941134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BB406D7E-BCCE-4999-BC58-4EE4300141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05200" y="4969068"/>
            <a:ext cx="2736122" cy="1941134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C62B34D8-B992-4C31-B564-A04A05582F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0762" y="4946307"/>
            <a:ext cx="3106791" cy="1941134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5FB7E5BB-E9F5-4B9A-9C4F-1DA14AA9CFA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0762" y="7035976"/>
            <a:ext cx="2687350" cy="1999662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0998779C-34A4-476E-B95F-1F96499E69A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05200" y="7094504"/>
            <a:ext cx="2745876" cy="194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290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7E460AA-92FD-4B06-8590-3CE4A96A16FD}"/>
              </a:ext>
            </a:extLst>
          </p:cNvPr>
          <p:cNvSpPr txBox="1"/>
          <p:nvPr/>
        </p:nvSpPr>
        <p:spPr>
          <a:xfrm>
            <a:off x="530895" y="9350469"/>
            <a:ext cx="3416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 Black" panose="020B0A04020102020204" pitchFamily="34" charset="0"/>
              </a:rPr>
              <a:t>Figure</a:t>
            </a:r>
            <a:r>
              <a:rPr lang="ja-JP" altLang="en-US" sz="1200" dirty="0">
                <a:latin typeface="Arial Black" panose="020B0A04020102020204" pitchFamily="34" charset="0"/>
              </a:rPr>
              <a:t> </a:t>
            </a:r>
            <a:r>
              <a:rPr lang="en-US" altLang="ja-JP" sz="1200" dirty="0">
                <a:latin typeface="Arial Black" panose="020B0A04020102020204" pitchFamily="34" charset="0"/>
              </a:rPr>
              <a:t>S2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(Continued)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004283B3-8BAB-4003-BDA3-EEAEC0BE18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672" y="746956"/>
            <a:ext cx="2687350" cy="1980153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31042A7F-676C-4DD9-BE2F-2BC2238F09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672" y="2756714"/>
            <a:ext cx="2667841" cy="197527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F0C4F8DE-55C5-4F98-86E5-EE277E3883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8716" y="2805487"/>
            <a:ext cx="2726367" cy="193138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09C4B68C-E845-4DD4-AC35-D0017A4CC0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68716" y="4815245"/>
            <a:ext cx="2726367" cy="1941134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A157B9A4-6591-47DC-80E9-5A2F3B7AA5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4672" y="4761594"/>
            <a:ext cx="2672718" cy="1989907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19E061C6-CB3F-4493-9E01-BF27B125E1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4672" y="6781107"/>
            <a:ext cx="2672718" cy="1994784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8FC7D5FD-718B-473A-A2A4-8BD513F190E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68716" y="6834757"/>
            <a:ext cx="2726367" cy="1941134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D4279B7B-4F54-4C76-A3A9-E734718DD85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68716" y="785975"/>
            <a:ext cx="2745876" cy="194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001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1C779F0-9B9B-41FB-A263-C5AE7C601DE4}"/>
              </a:ext>
            </a:extLst>
          </p:cNvPr>
          <p:cNvSpPr txBox="1"/>
          <p:nvPr/>
        </p:nvSpPr>
        <p:spPr>
          <a:xfrm>
            <a:off x="729000" y="7765736"/>
            <a:ext cx="540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200" b="1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Figure S2 Calibration curve of peptides derived from VP1 proteins. </a:t>
            </a:r>
          </a:p>
          <a:p>
            <a:pPr algn="just"/>
            <a:r>
              <a:rPr lang="ja-JP" altLang="en-US" sz="1050" kern="1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lang="en-US" altLang="ja-JP" sz="105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The calibration curve was created using the total area fragment of peptide ions. The horizontal axis represents the quantity of standard peptides injected; the vertical axis represents the total area fragment of heavy isotope-labeled peptide ion (left) and the ratio of light/heavy (right) obtained using the PRM assay. </a:t>
            </a:r>
            <a:endParaRPr lang="ja-JP" altLang="en-US" sz="1050" dirty="0">
              <a:latin typeface="Arial Black" panose="020B0A04020102020204" pitchFamily="34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1321EAA5-75E2-43EA-85E5-B3D03DC3F8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9365" y="811792"/>
            <a:ext cx="2726367" cy="194113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7BD31538-F029-409D-8882-C9BD7A928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422" y="763019"/>
            <a:ext cx="2672718" cy="1989907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53E90E8-802C-4372-8B54-A5D197E714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422" y="2765114"/>
            <a:ext cx="2672718" cy="1975275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0FEBE4E9-4A55-4747-A897-7BB39FDDC4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9365" y="2828518"/>
            <a:ext cx="2682473" cy="190699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830E3A4C-DE60-4C8D-8AA0-6B86B77195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99365" y="4811104"/>
            <a:ext cx="2726367" cy="193138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27E0CD9A-B9CD-4AF1-ADB9-81D6242C29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7422" y="4752577"/>
            <a:ext cx="2667841" cy="198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535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3502</TotalTime>
  <Words>684</Words>
  <Application>Microsoft Office PowerPoint</Application>
  <PresentationFormat>A4 210 x 297 mm</PresentationFormat>
  <Paragraphs>37</Paragraphs>
  <Slides>6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游ゴシック</vt:lpstr>
      <vt:lpstr>游ゴシック Light</vt:lpstr>
      <vt:lpstr>游明朝</vt:lpstr>
      <vt:lpstr>Arial</vt:lpstr>
      <vt:lpstr>Arial Black</vt:lpstr>
      <vt:lpstr>Century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Jihye Shin</dc:creator>
  <cp:lastModifiedBy>木村　弥生（横浜市大先端研）</cp:lastModifiedBy>
  <cp:revision>70</cp:revision>
  <cp:lastPrinted>2022-02-25T03:32:51Z</cp:lastPrinted>
  <dcterms:created xsi:type="dcterms:W3CDTF">2022-02-25T02:50:13Z</dcterms:created>
  <dcterms:modified xsi:type="dcterms:W3CDTF">2022-06-15T18:41:18Z</dcterms:modified>
</cp:coreProperties>
</file>