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120" userDrawn="1">
          <p15:clr>
            <a:srgbClr val="A4A3A4"/>
          </p15:clr>
        </p15:guide>
        <p15:guide id="2" pos="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>
        <p:scale>
          <a:sx n="75" d="100"/>
          <a:sy n="75" d="100"/>
        </p:scale>
        <p:origin x="-2213" y="106"/>
      </p:cViewPr>
      <p:guideLst>
        <p:guide orient="horz" pos="3120"/>
        <p:guide pos="84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3447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9528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9139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1246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2573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0878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76501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48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6857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2569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64231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4998AE-66F6-4170-9DED-4C4158F8B10E}" type="datetimeFigureOut">
              <a:rPr lang="zh-CN" altLang="en-US" smtClean="0"/>
              <a:t>2022/12/2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B09650-B8EF-4070-839B-D2D9E13A4A3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1751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03" r="19407" b="16612"/>
          <a:stretch/>
        </p:blipFill>
        <p:spPr bwMode="auto">
          <a:xfrm>
            <a:off x="1229360" y="1227773"/>
            <a:ext cx="4175760" cy="13833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84480" y="2698879"/>
            <a:ext cx="6482080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Palatino Linotype" panose="02040502050505030304" pitchFamily="18" charset="0"/>
              </a:rPr>
              <a:t>Figure S1. </a:t>
            </a:r>
            <a:r>
              <a:rPr lang="en-US" altLang="zh-CN" sz="1000" dirty="0">
                <a:latin typeface="Palatino Linotype" panose="02040502050505030304" pitchFamily="18" charset="0"/>
              </a:rPr>
              <a:t>Systemic necrosis symptoms on </a:t>
            </a:r>
            <a:r>
              <a:rPr lang="en-US" altLang="zh-CN" sz="1000" i="1" dirty="0" err="1">
                <a:latin typeface="Palatino Linotype" panose="02040502050505030304" pitchFamily="18" charset="0"/>
              </a:rPr>
              <a:t>Nicotiana</a:t>
            </a:r>
            <a:r>
              <a:rPr lang="en-US" altLang="zh-CN" sz="1000" i="1" dirty="0">
                <a:latin typeface="Palatino Linotype" panose="02040502050505030304" pitchFamily="18" charset="0"/>
              </a:rPr>
              <a:t> </a:t>
            </a:r>
            <a:r>
              <a:rPr lang="en-US" altLang="zh-CN" sz="1000" i="1" dirty="0" err="1">
                <a:latin typeface="Palatino Linotype" panose="02040502050505030304" pitchFamily="18" charset="0"/>
              </a:rPr>
              <a:t>benthamiana</a:t>
            </a:r>
            <a:r>
              <a:rPr lang="en-US" altLang="zh-CN" sz="1000" dirty="0">
                <a:latin typeface="Palatino Linotype" panose="02040502050505030304" pitchFamily="18" charset="0"/>
              </a:rPr>
              <a:t> plants infected by </a:t>
            </a:r>
            <a:r>
              <a:rPr lang="en-US" altLang="zh-CN" sz="1000" dirty="0" err="1">
                <a:latin typeface="Palatino Linotype" panose="02040502050505030304" pitchFamily="18" charset="0"/>
              </a:rPr>
              <a:t>ToMV</a:t>
            </a:r>
            <a:r>
              <a:rPr lang="en-US" altLang="zh-CN" sz="1000" dirty="0">
                <a:latin typeface="Palatino Linotype" panose="02040502050505030304" pitchFamily="18" charset="0"/>
              </a:rPr>
              <a:t> N5 and S1 strains. Agrobacterium cells harboring 35S:N5 or 35S:S1 were infiltrated into the fifth leaves of </a:t>
            </a:r>
            <a:r>
              <a:rPr lang="en-US" altLang="zh-CN" sz="1000" i="1" dirty="0">
                <a:latin typeface="Palatino Linotype" panose="02040502050505030304" pitchFamily="18" charset="0"/>
              </a:rPr>
              <a:t>N. </a:t>
            </a:r>
            <a:r>
              <a:rPr lang="en-US" altLang="zh-CN" sz="1000" i="1" dirty="0" err="1">
                <a:latin typeface="Palatino Linotype" panose="02040502050505030304" pitchFamily="18" charset="0"/>
              </a:rPr>
              <a:t>benthamiana</a:t>
            </a:r>
            <a:r>
              <a:rPr lang="en-US" altLang="zh-CN" sz="1000" i="1" dirty="0">
                <a:latin typeface="Palatino Linotype" panose="02040502050505030304" pitchFamily="18" charset="0"/>
              </a:rPr>
              <a:t> plants. </a:t>
            </a:r>
            <a:r>
              <a:rPr lang="en-US" altLang="zh-CN" sz="1000" dirty="0">
                <a:latin typeface="Palatino Linotype" panose="02040502050505030304" pitchFamily="18" charset="0"/>
              </a:rPr>
              <a:t>Viral symptoms were photographed at 7 dpi. </a:t>
            </a:r>
            <a:endParaRPr lang="zh-CN" altLang="zh-CN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4334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>
            <a:extLst>
              <a:ext uri="{FF2B5EF4-FFF2-40B4-BE49-F238E27FC236}">
                <a16:creationId xmlns:a16="http://schemas.microsoft.com/office/drawing/2014/main" xmlns="" id="{9ADA26AD-BD70-BC39-3BCC-1743A49C6BE7}"/>
              </a:ext>
            </a:extLst>
          </p:cNvPr>
          <p:cNvGrpSpPr/>
          <p:nvPr/>
        </p:nvGrpSpPr>
        <p:grpSpPr>
          <a:xfrm>
            <a:off x="477079" y="1322485"/>
            <a:ext cx="5495392" cy="4395219"/>
            <a:chOff x="477079" y="428405"/>
            <a:chExt cx="5495392" cy="4395219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8846471F-740C-200A-B4A1-0458221438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625"/>
            <a:stretch/>
          </p:blipFill>
          <p:spPr>
            <a:xfrm>
              <a:off x="477079" y="428405"/>
              <a:ext cx="5495392" cy="663895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91264423-CEF8-59AE-7184-114297F767A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3"/>
            <a:stretch/>
          </p:blipFill>
          <p:spPr>
            <a:xfrm>
              <a:off x="1119938" y="1342580"/>
              <a:ext cx="4852533" cy="663895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B993CED9-1B20-BBC8-B5B2-0A163902DD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t="965" r="280"/>
            <a:stretch/>
          </p:blipFill>
          <p:spPr>
            <a:xfrm>
              <a:off x="1119938" y="2279475"/>
              <a:ext cx="4852533" cy="663895"/>
            </a:xfrm>
            <a:prstGeom prst="rect">
              <a:avLst/>
            </a:prstGeom>
          </p:spPr>
        </p:pic>
        <p:pic>
          <p:nvPicPr>
            <p:cNvPr id="19" name="图片 18">
              <a:extLst>
                <a:ext uri="{FF2B5EF4-FFF2-40B4-BE49-F238E27FC236}">
                  <a16:creationId xmlns:a16="http://schemas.microsoft.com/office/drawing/2014/main" xmlns="" id="{B853E534-F9DC-CA77-20E5-4BF81CAA381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965"/>
            <a:stretch/>
          </p:blipFill>
          <p:spPr>
            <a:xfrm>
              <a:off x="1119938" y="3213921"/>
              <a:ext cx="4852533" cy="663895"/>
            </a:xfrm>
            <a:prstGeom prst="rect">
              <a:avLst/>
            </a:prstGeom>
          </p:spPr>
        </p:pic>
        <p:pic>
          <p:nvPicPr>
            <p:cNvPr id="21" name="图片 20">
              <a:extLst>
                <a:ext uri="{FF2B5EF4-FFF2-40B4-BE49-F238E27FC236}">
                  <a16:creationId xmlns:a16="http://schemas.microsoft.com/office/drawing/2014/main" xmlns="" id="{7A675297-B893-8992-5532-D01257E2633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119938" y="4159728"/>
              <a:ext cx="2087562" cy="663896"/>
            </a:xfrm>
            <a:prstGeom prst="rect">
              <a:avLst/>
            </a:prstGeom>
          </p:spPr>
        </p:pic>
        <p:sp>
          <p:nvSpPr>
            <p:cNvPr id="22" name="矩形 21">
              <a:extLst>
                <a:ext uri="{FF2B5EF4-FFF2-40B4-BE49-F238E27FC236}">
                  <a16:creationId xmlns:a16="http://schemas.microsoft.com/office/drawing/2014/main" xmlns="" id="{AD5BEAF4-B7D8-004C-6839-F59F386FF7DE}"/>
                </a:ext>
              </a:extLst>
            </p:cNvPr>
            <p:cNvSpPr/>
            <p:nvPr/>
          </p:nvSpPr>
          <p:spPr>
            <a:xfrm>
              <a:off x="3533360" y="1347550"/>
              <a:ext cx="90000" cy="648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>
              <a:extLst>
                <a:ext uri="{FF2B5EF4-FFF2-40B4-BE49-F238E27FC236}">
                  <a16:creationId xmlns:a16="http://schemas.microsoft.com/office/drawing/2014/main" xmlns="" id="{DB3E1484-1F19-12AE-137F-17A029A93052}"/>
                </a:ext>
              </a:extLst>
            </p:cNvPr>
            <p:cNvSpPr/>
            <p:nvPr/>
          </p:nvSpPr>
          <p:spPr>
            <a:xfrm>
              <a:off x="4992756" y="2286966"/>
              <a:ext cx="90000" cy="648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>
              <a:extLst>
                <a:ext uri="{FF2B5EF4-FFF2-40B4-BE49-F238E27FC236}">
                  <a16:creationId xmlns:a16="http://schemas.microsoft.com/office/drawing/2014/main" xmlns="" id="{15696AA0-C720-D290-54F1-D7A106277CDB}"/>
                </a:ext>
              </a:extLst>
            </p:cNvPr>
            <p:cNvSpPr/>
            <p:nvPr/>
          </p:nvSpPr>
          <p:spPr>
            <a:xfrm>
              <a:off x="5801139" y="3219876"/>
              <a:ext cx="90000" cy="648000"/>
            </a:xfrm>
            <a:prstGeom prst="rect">
              <a:avLst/>
            </a:prstGeom>
            <a:noFill/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Rectangle 10"/>
          <p:cNvSpPr/>
          <p:nvPr/>
        </p:nvSpPr>
        <p:spPr>
          <a:xfrm>
            <a:off x="193040" y="5807839"/>
            <a:ext cx="64820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0" b="1" dirty="0">
                <a:latin typeface="Palatino Linotype" panose="02040502050505030304" pitchFamily="18" charset="0"/>
              </a:rPr>
              <a:t>Figure </a:t>
            </a:r>
            <a:r>
              <a:rPr lang="en-US" altLang="zh-CN" sz="1000" b="1" dirty="0" smtClean="0">
                <a:latin typeface="Palatino Linotype" panose="02040502050505030304" pitchFamily="18" charset="0"/>
              </a:rPr>
              <a:t>S2. </a:t>
            </a:r>
            <a:r>
              <a:rPr lang="en-US" altLang="zh-CN" sz="1000" dirty="0" smtClean="0">
                <a:latin typeface="Palatino Linotype" panose="02040502050505030304" pitchFamily="18" charset="0"/>
              </a:rPr>
              <a:t> Alignment of amino acids sequences  of N5 and S1 MPs using </a:t>
            </a:r>
            <a:r>
              <a:rPr lang="en-US" altLang="zh-CN" sz="1000" dirty="0" err="1" smtClean="0">
                <a:latin typeface="Palatino Linotype" panose="02040502050505030304" pitchFamily="18" charset="0"/>
              </a:rPr>
              <a:t>Lasergene</a:t>
            </a:r>
            <a:r>
              <a:rPr lang="en-US" altLang="zh-CN" sz="1000" dirty="0" smtClean="0">
                <a:latin typeface="Palatino Linotype" panose="02040502050505030304" pitchFamily="18" charset="0"/>
              </a:rPr>
              <a:t>.  Three differential residues at positions 92, 170, and 240  are  indicated by  blue rectangles.</a:t>
            </a:r>
            <a:endParaRPr lang="zh-CN" altLang="zh-CN" sz="10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3810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77</Words>
  <Application>Microsoft Office PowerPoint</Application>
  <PresentationFormat>A4 Paper (210x297 mm)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主题​​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lm</dc:creator>
  <cp:lastModifiedBy>pc</cp:lastModifiedBy>
  <cp:revision>4</cp:revision>
  <dcterms:created xsi:type="dcterms:W3CDTF">2022-12-02T06:49:39Z</dcterms:created>
  <dcterms:modified xsi:type="dcterms:W3CDTF">2022-12-02T11:20:19Z</dcterms:modified>
</cp:coreProperties>
</file>