
<file path=[Content_Types].xml><?xml version="1.0" encoding="utf-8"?>
<Types xmlns="http://schemas.openxmlformats.org/package/2006/content-types">
  <Default Extension="bin" ContentType="application/vnd.openxmlformats-officedocument.oleObject"/>
  <Default Extension="docx" ContentType="application/vnd.openxmlformats-officedocument.wordprocessingml.documen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58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88" d="100"/>
          <a:sy n="88" d="100"/>
        </p:scale>
        <p:origin x="485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4CB034-A721-FEA9-B684-467033ACCD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AE5C4AD-D9F7-44B0-8A09-6290C3ADE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EC41948-3FB1-C655-A1C8-619D04E6E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D22B-FE09-4F28-A0B5-A53712FDFEED}" type="datetimeFigureOut">
              <a:rPr lang="de-DE" smtClean="0"/>
              <a:t>07.01.2023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09C8FAA-73AA-638F-F1CE-60F7ED375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35A3843-5A24-CA8D-29F4-C83B1C141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B9678-44AD-4BB8-B7C8-0BF339F73A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9885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58A279-C6C9-69DC-5CD0-CC0C495FF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6AD5E7D-2CF2-F4CD-325B-B274A93BAE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4B5D41E-881C-F98E-D751-11B3EAB18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D22B-FE09-4F28-A0B5-A53712FDFEED}" type="datetimeFigureOut">
              <a:rPr lang="de-DE" smtClean="0"/>
              <a:t>07.01.2023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E81CE0E-2832-9982-D674-341A1496B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EA3C675-D6E3-A204-8387-DF98DC60E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B9678-44AD-4BB8-B7C8-0BF339F73A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9327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891600E-A07B-D6C9-4FE9-232FF39FC0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FB8E0C1-4728-0D2E-DCC6-2657B34947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DD6B465-430E-BB3B-2A95-3D15816D1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D22B-FE09-4F28-A0B5-A53712FDFEED}" type="datetimeFigureOut">
              <a:rPr lang="de-DE" smtClean="0"/>
              <a:t>07.01.2023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73199B-F1E4-CCA0-5040-E897C43C6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B3A3B6-C047-461E-F6E5-4E0397C39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B9678-44AD-4BB8-B7C8-0BF339F73A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364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69FEFC-B228-0795-6E15-26F4E44CB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55F6996-3B38-0B84-20AA-26FCB08458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A846947-CAEA-4490-EB6E-3313F738B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D22B-FE09-4F28-A0B5-A53712FDFEED}" type="datetimeFigureOut">
              <a:rPr lang="de-DE" smtClean="0"/>
              <a:t>07.01.2023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45BDD08-11EB-9FA2-4D20-D31442639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DE7A250-C81D-A75C-5AB0-70BF78819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B9678-44AD-4BB8-B7C8-0BF339F73A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9592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75FFA8-3D97-A804-812D-80C3BD878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50DFC82-516A-13B0-FE38-38AEACCF0A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20C075D-3A38-2C7B-51EA-86AA9D730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D22B-FE09-4F28-A0B5-A53712FDFEED}" type="datetimeFigureOut">
              <a:rPr lang="de-DE" smtClean="0"/>
              <a:t>07.01.2023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54C0DF5-6269-6A5A-3676-83164A17D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44C6DBD-1782-8F1B-2932-A422A5DC6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B9678-44AD-4BB8-B7C8-0BF339F73A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1784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242B8E-9756-2F04-A656-82114D094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823FF79-CE44-2D5B-29F8-33A8286568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7B89879-D8C6-9C71-C687-918A3F22E4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D95ED5B-C5B4-7E87-415B-46CF8E7AD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D22B-FE09-4F28-A0B5-A53712FDFEED}" type="datetimeFigureOut">
              <a:rPr lang="de-DE" smtClean="0"/>
              <a:t>07.01.2023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EA31ABB-FF93-9834-9B81-5CE501540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AF28219-FC56-FEA5-37F7-AD3C68CDB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B9678-44AD-4BB8-B7C8-0BF339F73A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5795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70C70A-FD2F-2C3A-F5AB-53FB9116D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9D2CD0C-1FC2-9188-A1A5-6FE12900E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02490E6-F8D7-C0BE-6D03-253637BDDF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7F5CE60-2F42-9524-A514-8CBA5E1028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32E4A81-5AB3-5094-0A66-B7E5A72F62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B6F1FBE-D6F9-C49B-8A19-EAFFA1CB0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D22B-FE09-4F28-A0B5-A53712FDFEED}" type="datetimeFigureOut">
              <a:rPr lang="de-DE" smtClean="0"/>
              <a:t>07.01.2023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0BEBD56-2A3A-B883-B069-B244E4CAB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674CDED-A15B-E372-0258-52F3BEB12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B9678-44AD-4BB8-B7C8-0BF339F73A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1533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B8204B-9C94-D60C-76B8-55497B8DF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B46D775-BACB-2800-43C1-91B232923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D22B-FE09-4F28-A0B5-A53712FDFEED}" type="datetimeFigureOut">
              <a:rPr lang="de-DE" smtClean="0"/>
              <a:t>07.01.2023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2A2857A-2606-75A4-03CB-7E370572F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BA6BB21-8ADB-D521-BE1C-CEBD06F3F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B9678-44AD-4BB8-B7C8-0BF339F73A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7981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DA3CC7C-D11D-D698-7BFD-D06F80DAE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D22B-FE09-4F28-A0B5-A53712FDFEED}" type="datetimeFigureOut">
              <a:rPr lang="de-DE" smtClean="0"/>
              <a:t>07.01.2023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BB9AF9C-5314-714A-55AA-895C8D6B3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7CEED03-5FA5-8773-EC4F-4F079E497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B9678-44AD-4BB8-B7C8-0BF339F73A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4872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05DE7B-8C89-786D-5F54-D936DBE8C8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2E3BDF1-9155-3B7B-8AB0-CE8C0CBDD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DF850F2-EBB8-B87E-C783-343C472073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FD2D0E3-D6AB-C115-786F-B4FEF3818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D22B-FE09-4F28-A0B5-A53712FDFEED}" type="datetimeFigureOut">
              <a:rPr lang="de-DE" smtClean="0"/>
              <a:t>07.01.2023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B7A7EBE-8638-4886-E45B-E1E64831D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9797270-813D-62A3-114A-F574FC80B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B9678-44AD-4BB8-B7C8-0BF339F73A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2607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DD931E-7191-D4C1-EAE5-C87533703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C8BA4463-7F97-0FD1-F91A-C054A3BDA3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0CA705C-F58A-0AA6-4435-7326ADBC18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50277B2-4DD6-5323-0749-07BDC834D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D22B-FE09-4F28-A0B5-A53712FDFEED}" type="datetimeFigureOut">
              <a:rPr lang="de-DE" smtClean="0"/>
              <a:t>07.01.2023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D0A3712-D4C2-C17A-7DAB-63A4A4B25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0C073F7-AE96-EE40-A374-A6E7B9FE6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B9678-44AD-4BB8-B7C8-0BF339F73A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1953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3CCD86AE-7C75-6049-5636-43BD7B31E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67A75CC-4F60-518F-8EA6-FD3CA403B2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C5EFCA8-FE09-8808-B212-46EBF6AF54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8D22B-FE09-4F28-A0B5-A53712FDFEED}" type="datetimeFigureOut">
              <a:rPr lang="de-DE" smtClean="0"/>
              <a:t>07.01.2023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5A0B905-98FC-7F43-FA10-8808506A91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9A44389-5FD4-A8E4-999E-EA1C0C7F07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B9678-44AD-4BB8-B7C8-0BF339F73A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3126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7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6.emf"/><Relationship Id="rId4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package" Target="../embeddings/Microsoft_Word_Document1.docx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>
            <a:extLst>
              <a:ext uri="{FF2B5EF4-FFF2-40B4-BE49-F238E27FC236}">
                <a16:creationId xmlns:a16="http://schemas.microsoft.com/office/drawing/2014/main" id="{63E0FD4C-5C5E-806A-3510-5626192727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172428"/>
              </p:ext>
            </p:extLst>
          </p:nvPr>
        </p:nvGraphicFramePr>
        <p:xfrm>
          <a:off x="1001713" y="1779588"/>
          <a:ext cx="9450387" cy="267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2" imgW="9450600" imgH="2669835" progId="Prism9.Document">
                  <p:embed/>
                </p:oleObj>
              </mc:Choice>
              <mc:Fallback>
                <p:oleObj name="Prism 9" r:id="rId2" imgW="9450600" imgH="2669835" progId="Prism9.Document">
                  <p:embed/>
                  <p:pic>
                    <p:nvPicPr>
                      <p:cNvPr id="2" name="Objekt 1">
                        <a:extLst>
                          <a:ext uri="{FF2B5EF4-FFF2-40B4-BE49-F238E27FC236}">
                            <a16:creationId xmlns:a16="http://schemas.microsoft.com/office/drawing/2014/main" id="{0262FA23-EFB9-BCCE-7D8B-E3A0472621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01713" y="1779588"/>
                        <a:ext cx="9450387" cy="2670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feld 5">
            <a:extLst>
              <a:ext uri="{FF2B5EF4-FFF2-40B4-BE49-F238E27FC236}">
                <a16:creationId xmlns:a16="http://schemas.microsoft.com/office/drawing/2014/main" id="{13EECAFB-BE2C-58EC-C0BF-44C9DA7392FB}"/>
              </a:ext>
            </a:extLst>
          </p:cNvPr>
          <p:cNvSpPr txBox="1"/>
          <p:nvPr/>
        </p:nvSpPr>
        <p:spPr>
          <a:xfrm>
            <a:off x="407362" y="241297"/>
            <a:ext cx="659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Figure S1: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Reproducibility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reactive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BoDV-1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screening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ELISA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09AFCF3-0339-7263-3308-0B9005B91909}"/>
              </a:ext>
            </a:extLst>
          </p:cNvPr>
          <p:cNvSpPr txBox="1"/>
          <p:nvPr/>
        </p:nvSpPr>
        <p:spPr>
          <a:xfrm>
            <a:off x="668022" y="4663029"/>
            <a:ext cx="106428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Reproducibility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reactive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BoDV-1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screening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ELISA.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Samples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initially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reactive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BoDV-1 ELISA (≥ 1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antigen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repeated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twice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Samples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reactive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test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both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repetitions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assigned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a y-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value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1,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samples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reactive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in &lt; 2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repetitions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assigned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a y-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value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0. Signal-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cut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-off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ratios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(S/CO)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inital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ELISA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blotted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on x-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axis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A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logistic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regression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was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performed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Dotted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lines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represent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95%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confidence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interval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A929774-6A99-8498-3A3F-20CA1C7F3E86}"/>
              </a:ext>
            </a:extLst>
          </p:cNvPr>
          <p:cNvSpPr/>
          <p:nvPr/>
        </p:nvSpPr>
        <p:spPr>
          <a:xfrm>
            <a:off x="710718" y="4663029"/>
            <a:ext cx="10642804" cy="10053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2514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B557000B-B74B-87B7-1F90-4A0594DE998A}"/>
              </a:ext>
            </a:extLst>
          </p:cNvPr>
          <p:cNvSpPr txBox="1"/>
          <p:nvPr/>
        </p:nvSpPr>
        <p:spPr>
          <a:xfrm>
            <a:off x="299022" y="301220"/>
            <a:ext cx="8263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Figure S2: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Logistic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regression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age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/GFR and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reactive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BoDV-1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screening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ELISA</a:t>
            </a:r>
          </a:p>
        </p:txBody>
      </p:sp>
      <p:graphicFrame>
        <p:nvGraphicFramePr>
          <p:cNvPr id="5" name="Objekt 4">
            <a:extLst>
              <a:ext uri="{FF2B5EF4-FFF2-40B4-BE49-F238E27FC236}">
                <a16:creationId xmlns:a16="http://schemas.microsoft.com/office/drawing/2014/main" id="{EECB85F4-E76E-295D-71C7-EEA4BF4A93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12760"/>
              </p:ext>
            </p:extLst>
          </p:nvPr>
        </p:nvGraphicFramePr>
        <p:xfrm>
          <a:off x="849313" y="827088"/>
          <a:ext cx="9166225" cy="252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2" imgW="9165876" imgH="2523331" progId="Prism9.Document">
                  <p:embed/>
                </p:oleObj>
              </mc:Choice>
              <mc:Fallback>
                <p:oleObj name="Prism 9" r:id="rId2" imgW="9165876" imgH="2523331" progId="Prism9.Document">
                  <p:embed/>
                  <p:pic>
                    <p:nvPicPr>
                      <p:cNvPr id="2" name="Objekt 1">
                        <a:extLst>
                          <a:ext uri="{FF2B5EF4-FFF2-40B4-BE49-F238E27FC236}">
                            <a16:creationId xmlns:a16="http://schemas.microsoft.com/office/drawing/2014/main" id="{6D73A2FA-59D1-5A9B-6F3B-635115A30C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49313" y="827088"/>
                        <a:ext cx="9166225" cy="2522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>
            <a:extLst>
              <a:ext uri="{FF2B5EF4-FFF2-40B4-BE49-F238E27FC236}">
                <a16:creationId xmlns:a16="http://schemas.microsoft.com/office/drawing/2014/main" id="{E0DC4FB8-5826-6D6F-3479-62968104C5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139415"/>
              </p:ext>
            </p:extLst>
          </p:nvPr>
        </p:nvGraphicFramePr>
        <p:xfrm>
          <a:off x="868363" y="3476625"/>
          <a:ext cx="3937000" cy="300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4" imgW="3937540" imgH="3004960" progId="Prism9.Document">
                  <p:embed/>
                </p:oleObj>
              </mc:Choice>
              <mc:Fallback>
                <p:oleObj name="Prism 9" r:id="rId4" imgW="3937540" imgH="3004960" progId="Prism9.Document">
                  <p:embed/>
                  <p:pic>
                    <p:nvPicPr>
                      <p:cNvPr id="2" name="Objekt 1">
                        <a:extLst>
                          <a:ext uri="{FF2B5EF4-FFF2-40B4-BE49-F238E27FC236}">
                            <a16:creationId xmlns:a16="http://schemas.microsoft.com/office/drawing/2014/main" id="{974CC489-FD84-8C78-603A-9B45F72BCC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8363" y="3476625"/>
                        <a:ext cx="3937000" cy="300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feld 7">
            <a:extLst>
              <a:ext uri="{FF2B5EF4-FFF2-40B4-BE49-F238E27FC236}">
                <a16:creationId xmlns:a16="http://schemas.microsoft.com/office/drawing/2014/main" id="{38652DF5-3C3B-CBCF-1803-D176A8985DE9}"/>
              </a:ext>
            </a:extLst>
          </p:cNvPr>
          <p:cNvSpPr txBox="1"/>
          <p:nvPr/>
        </p:nvSpPr>
        <p:spPr>
          <a:xfrm>
            <a:off x="430323" y="90865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03354B95-8EBC-5605-0AA9-2E42F96F747C}"/>
              </a:ext>
            </a:extLst>
          </p:cNvPr>
          <p:cNvSpPr txBox="1"/>
          <p:nvPr/>
        </p:nvSpPr>
        <p:spPr>
          <a:xfrm>
            <a:off x="430323" y="335037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A402F4F7-3AAC-47E4-0E62-4632B3B3F54D}"/>
              </a:ext>
            </a:extLst>
          </p:cNvPr>
          <p:cNvSpPr txBox="1"/>
          <p:nvPr/>
        </p:nvSpPr>
        <p:spPr>
          <a:xfrm>
            <a:off x="5152709" y="4042081"/>
            <a:ext cx="643113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Logistic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regression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age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(A) and GFR (B)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reactive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BoDV-1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screening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ELISA (≥ 1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antigen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Samples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reactive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screening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ELISA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assigned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a y-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value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1,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samples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negative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screening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ELISA a y-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value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0. X-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axis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represents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age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[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years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] (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) and GFR (CKD-EPI) [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mL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/min/1.73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US" sz="1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] (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D15B5D45-A1A5-2A6C-7FED-8A114D48D7A9}"/>
              </a:ext>
            </a:extLst>
          </p:cNvPr>
          <p:cNvSpPr/>
          <p:nvPr/>
        </p:nvSpPr>
        <p:spPr>
          <a:xfrm>
            <a:off x="5114924" y="4005263"/>
            <a:ext cx="6538914" cy="13287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8982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0A0C5A8D-9D54-320F-1893-E3BE7DEBB534}"/>
              </a:ext>
            </a:extLst>
          </p:cNvPr>
          <p:cNvSpPr txBox="1"/>
          <p:nvPr/>
        </p:nvSpPr>
        <p:spPr>
          <a:xfrm>
            <a:off x="202576" y="90726"/>
            <a:ext cx="6720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Figure S3: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Linear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epitope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mapping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N, X and P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membranes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Objekt 4">
            <a:extLst>
              <a:ext uri="{FF2B5EF4-FFF2-40B4-BE49-F238E27FC236}">
                <a16:creationId xmlns:a16="http://schemas.microsoft.com/office/drawing/2014/main" id="{B4ACE368-0DE4-5BB8-8FC0-4C85C0C513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367330"/>
              </p:ext>
            </p:extLst>
          </p:nvPr>
        </p:nvGraphicFramePr>
        <p:xfrm>
          <a:off x="811213" y="461963"/>
          <a:ext cx="10190162" cy="524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10402288" imgH="5356272" progId="Word.Document.12">
                  <p:embed/>
                </p:oleObj>
              </mc:Choice>
              <mc:Fallback>
                <p:oleObj name="Document" r:id="rId2" imgW="10402288" imgH="5356272" progId="Word.Document.12">
                  <p:embed/>
                  <p:pic>
                    <p:nvPicPr>
                      <p:cNvPr id="2" name="Objekt 1">
                        <a:extLst>
                          <a:ext uri="{FF2B5EF4-FFF2-40B4-BE49-F238E27FC236}">
                            <a16:creationId xmlns:a16="http://schemas.microsoft.com/office/drawing/2014/main" id="{8A452537-324F-2DE8-57A5-420C3CD833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11213" y="461963"/>
                        <a:ext cx="10190162" cy="5243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feld 5">
            <a:extLst>
              <a:ext uri="{FF2B5EF4-FFF2-40B4-BE49-F238E27FC236}">
                <a16:creationId xmlns:a16="http://schemas.microsoft.com/office/drawing/2014/main" id="{1F1D8DD4-125E-D6FF-9D3E-89E65BD77D65}"/>
              </a:ext>
            </a:extLst>
          </p:cNvPr>
          <p:cNvSpPr txBox="1"/>
          <p:nvPr/>
        </p:nvSpPr>
        <p:spPr>
          <a:xfrm>
            <a:off x="496678" y="5605464"/>
            <a:ext cx="11513276" cy="99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Serological epitope mapping.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cellulose membrane-based peptide array covering whole N, X and P protein by 11 amino acids overlapping 15-mer peptides was performed for samples of a negative control (brain biopsy negative in BoDV-1 RT-qPCR, serum/plasma negative for BoDV-1 IgG 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 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ELISA and </a:t>
            </a:r>
            <a:r>
              <a:rPr lang="en-US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iIFA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), samples of patients with a confirmed BoDV-1 infection and selected samples with false-reactive ELISA results from the cohorts of healthy blood donors and transplant patients. Shown are representative membranes with spot array analysis depicted below.</a:t>
            </a:r>
            <a:endParaRPr lang="de-DE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5CFE73B-1DD7-4A8A-3A58-E79145C39BEC}"/>
              </a:ext>
            </a:extLst>
          </p:cNvPr>
          <p:cNvSpPr/>
          <p:nvPr/>
        </p:nvSpPr>
        <p:spPr>
          <a:xfrm>
            <a:off x="400204" y="5605464"/>
            <a:ext cx="11706225" cy="9976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6173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67F548FB-9724-B79C-95B4-FCE11D0F2D2D}"/>
              </a:ext>
            </a:extLst>
          </p:cNvPr>
          <p:cNvSpPr/>
          <p:nvPr/>
        </p:nvSpPr>
        <p:spPr>
          <a:xfrm>
            <a:off x="7242277" y="2411177"/>
            <a:ext cx="4521097" cy="28931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4" name="Objekt 3">
            <a:extLst>
              <a:ext uri="{FF2B5EF4-FFF2-40B4-BE49-F238E27FC236}">
                <a16:creationId xmlns:a16="http://schemas.microsoft.com/office/drawing/2014/main" id="{43562864-2E10-6291-6194-0F192DB386D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70185" y="2214615"/>
          <a:ext cx="4191056" cy="2428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2" imgW="4656729" imgH="2698632" progId="Prism9.Document">
                  <p:embed/>
                </p:oleObj>
              </mc:Choice>
              <mc:Fallback>
                <p:oleObj name="Prism 9" r:id="rId2" imgW="4656729" imgH="2698632" progId="Prism9.Document">
                  <p:embed/>
                  <p:pic>
                    <p:nvPicPr>
                      <p:cNvPr id="4" name="Objekt 3">
                        <a:extLst>
                          <a:ext uri="{FF2B5EF4-FFF2-40B4-BE49-F238E27FC236}">
                            <a16:creationId xmlns:a16="http://schemas.microsoft.com/office/drawing/2014/main" id="{43562864-2E10-6291-6194-0F192DB386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70185" y="2214615"/>
                        <a:ext cx="4191056" cy="24287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>
            <a:extLst>
              <a:ext uri="{FF2B5EF4-FFF2-40B4-BE49-F238E27FC236}">
                <a16:creationId xmlns:a16="http://schemas.microsoft.com/office/drawing/2014/main" id="{7D345AE2-8773-C355-90F6-7BB90EDAB8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66977" y="-58735"/>
          <a:ext cx="7354838" cy="24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4" imgW="8172042" imgH="2744347" progId="Prism9.Document">
                  <p:embed/>
                </p:oleObj>
              </mc:Choice>
              <mc:Fallback>
                <p:oleObj name="Prism 9" r:id="rId4" imgW="8172042" imgH="2744347" progId="Prism9.Document">
                  <p:embed/>
                  <p:pic>
                    <p:nvPicPr>
                      <p:cNvPr id="5" name="Objekt 4">
                        <a:extLst>
                          <a:ext uri="{FF2B5EF4-FFF2-40B4-BE49-F238E27FC236}">
                            <a16:creationId xmlns:a16="http://schemas.microsoft.com/office/drawing/2014/main" id="{7D345AE2-8773-C355-90F6-7BB90EDAB8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66977" y="-58735"/>
                        <a:ext cx="7354838" cy="2469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>
            <a:extLst>
              <a:ext uri="{FF2B5EF4-FFF2-40B4-BE49-F238E27FC236}">
                <a16:creationId xmlns:a16="http://schemas.microsoft.com/office/drawing/2014/main" id="{20D6461E-C190-B7EA-4C28-C3635710509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67748" y="4487965"/>
          <a:ext cx="7354838" cy="2428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6" imgW="8172042" imgH="2698632" progId="Prism9.Document">
                  <p:embed/>
                </p:oleObj>
              </mc:Choice>
              <mc:Fallback>
                <p:oleObj name="Prism 9" r:id="rId6" imgW="8172042" imgH="2698632" progId="Prism9.Document">
                  <p:embed/>
                  <p:pic>
                    <p:nvPicPr>
                      <p:cNvPr id="6" name="Objekt 5">
                        <a:extLst>
                          <a:ext uri="{FF2B5EF4-FFF2-40B4-BE49-F238E27FC236}">
                            <a16:creationId xmlns:a16="http://schemas.microsoft.com/office/drawing/2014/main" id="{20D6461E-C190-B7EA-4C28-C363571050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67748" y="4487965"/>
                        <a:ext cx="7354838" cy="24287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feld 6">
            <a:extLst>
              <a:ext uri="{FF2B5EF4-FFF2-40B4-BE49-F238E27FC236}">
                <a16:creationId xmlns:a16="http://schemas.microsoft.com/office/drawing/2014/main" id="{30ADCD6A-D1A5-1E2D-02C5-8CB518FEA145}"/>
              </a:ext>
            </a:extLst>
          </p:cNvPr>
          <p:cNvSpPr txBox="1"/>
          <p:nvPr/>
        </p:nvSpPr>
        <p:spPr>
          <a:xfrm>
            <a:off x="183200" y="104776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Figure S4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407A946-4A1A-EF92-E5DB-1325B83AAEF6}"/>
              </a:ext>
            </a:extLst>
          </p:cNvPr>
          <p:cNvSpPr txBox="1"/>
          <p:nvPr/>
        </p:nvSpPr>
        <p:spPr>
          <a:xfrm>
            <a:off x="7279536" y="2411177"/>
            <a:ext cx="444657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Analysis of epitope mapping membranes by number of positive samples.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Schematic N (top), X (middle) and P (bottom) membranes are depicted. X-axis represents the numbered 15-mer peptides (11aa overlap) from N- to C-terminus. The number of samples binding to a specific peptide is represented on the y-axis for the different cohorts of negative controls (n = 5; green), BoDV-1 patients (n = 9; red) as well as patients after solid-organ transplantation (n = 9/10, blue) or healthy blood donors (n = 3, purple) with false-reactive ELISA screening. Samples of healthy blood donors with negative ELISA screening (n = 3) are shown in turquoise.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218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1F405ED5-C13C-DB6D-8F4E-A4F7814D18B7}"/>
              </a:ext>
            </a:extLst>
          </p:cNvPr>
          <p:cNvSpPr txBox="1"/>
          <p:nvPr/>
        </p:nvSpPr>
        <p:spPr>
          <a:xfrm>
            <a:off x="299022" y="301220"/>
            <a:ext cx="4544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Figure S5: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Immunoblots BoDV-1 X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protein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889792F-17F7-9457-C70C-378FB56EAA70}"/>
              </a:ext>
            </a:extLst>
          </p:cNvPr>
          <p:cNvSpPr txBox="1"/>
          <p:nvPr/>
        </p:nvSpPr>
        <p:spPr>
          <a:xfrm>
            <a:off x="917902" y="4389744"/>
            <a:ext cx="100799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BoDV-1 X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protein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immunoblots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Four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samples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false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reactivity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in anti-BoDV-1-X-IgG ELISA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re-tested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immunoblot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GST-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tagged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protein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(10kDa+26kDa,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left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lane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well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GST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(26kDa,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right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lane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blotted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All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samples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showed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positive bands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against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GST-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tagged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protein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, but not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against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GST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Thus, GST-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directed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cross-reactivity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exluded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underlying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mechanism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false-reactive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ELISA and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immunoblot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de-D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360CC9F9-6D67-70F7-2F88-7A8B5107982A}"/>
              </a:ext>
            </a:extLst>
          </p:cNvPr>
          <p:cNvSpPr/>
          <p:nvPr/>
        </p:nvSpPr>
        <p:spPr>
          <a:xfrm>
            <a:off x="833438" y="4243555"/>
            <a:ext cx="10248900" cy="13287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7" name="Objekt 6">
            <a:extLst>
              <a:ext uri="{FF2B5EF4-FFF2-40B4-BE49-F238E27FC236}">
                <a16:creationId xmlns:a16="http://schemas.microsoft.com/office/drawing/2014/main" id="{88216DAB-9258-F160-BAEC-41BEDB04BA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897243"/>
              </p:ext>
            </p:extLst>
          </p:nvPr>
        </p:nvGraphicFramePr>
        <p:xfrm>
          <a:off x="658060" y="1132903"/>
          <a:ext cx="10772775" cy="322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9072686" imgH="2717843" progId="Word.Document.12">
                  <p:embed/>
                </p:oleObj>
              </mc:Choice>
              <mc:Fallback>
                <p:oleObj name="Document" r:id="rId2" imgW="9072686" imgH="27178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58060" y="1132903"/>
                        <a:ext cx="10772775" cy="3224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46823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496</Words>
  <Application>Microsoft Office PowerPoint</Application>
  <PresentationFormat>Breitbild</PresentationFormat>
  <Paragraphs>12</Paragraphs>
  <Slides>5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Office</vt:lpstr>
      <vt:lpstr>Prism 9</vt:lpstr>
      <vt:lpstr>Document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 B</dc:creator>
  <cp:lastModifiedBy>M B</cp:lastModifiedBy>
  <cp:revision>40</cp:revision>
  <dcterms:created xsi:type="dcterms:W3CDTF">2022-11-07T13:29:01Z</dcterms:created>
  <dcterms:modified xsi:type="dcterms:W3CDTF">2023-01-07T07:34:31Z</dcterms:modified>
</cp:coreProperties>
</file>