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88" d="100"/>
          <a:sy n="88" d="100"/>
        </p:scale>
        <p:origin x="485" y="-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BD27CB-D4C8-AEE9-3CFB-A2EB4D78F8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277A175E-3923-0940-30DB-BD1A8AEFF5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0D00712-92FE-CC2E-5298-4B1B2FF70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F4D50-E68C-4151-928A-DD2D02BDCCA8}" type="datetimeFigureOut">
              <a:rPr lang="de-DE" smtClean="0"/>
              <a:t>08.01.2023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FCB9F89-3FAA-2C69-E98F-66A872814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32DD16D-0B23-0D6E-9EAA-7DF17FFE9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2E435-5F39-419C-ADDB-D1F00CF07E7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2222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08F9E0-DC6F-32EA-CAFA-61044D4D7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50BC818D-B032-AF5A-46FD-75C54B023A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266CB7A-36F9-F50A-91BA-67C612880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F4D50-E68C-4151-928A-DD2D02BDCCA8}" type="datetimeFigureOut">
              <a:rPr lang="de-DE" smtClean="0"/>
              <a:t>08.01.2023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C66EF0A-1FCC-55AD-A7A6-9A01F252E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0C580B3-7C1D-227B-AD10-0CD9B3AE2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2E435-5F39-419C-ADDB-D1F00CF07E7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7438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D3A31F41-DF3D-685F-A069-FA969C83C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3CBABA9-DF8B-0B08-F0BD-DFAE7BBC62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75AF5AA-3541-7E72-1AE4-9D67738FC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F4D50-E68C-4151-928A-DD2D02BDCCA8}" type="datetimeFigureOut">
              <a:rPr lang="de-DE" smtClean="0"/>
              <a:t>08.01.2023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FBEADBD-B627-08CE-B624-32A0F84D4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68D1957-B310-B5A8-C657-A651061FA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2E435-5F39-419C-ADDB-D1F00CF07E7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9077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0D6F49-691C-AB72-CBF9-082925496C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6DA0846-5525-59ED-EEA1-550CD50E3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EF9CBF0-8770-F5EB-07F5-D446A3518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F4D50-E68C-4151-928A-DD2D02BDCCA8}" type="datetimeFigureOut">
              <a:rPr lang="de-DE" smtClean="0"/>
              <a:t>08.01.2023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03E414C-83BE-02EA-CD4D-21F1C2651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BE4A025-8650-13E3-BD03-B94941D55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2E435-5F39-419C-ADDB-D1F00CF07E7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9779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1BA7DE-E21E-2BDA-3A6D-5CDC8EF5B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CABDB70-9EBB-4EAA-4C69-426C0A2E73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92B20AC-7681-EA2C-6CEF-717D83ED44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F4D50-E68C-4151-928A-DD2D02BDCCA8}" type="datetimeFigureOut">
              <a:rPr lang="de-DE" smtClean="0"/>
              <a:t>08.01.2023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0548293-0338-5E83-D40F-64113B58D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E752406-6F45-6E03-1754-2B5AB21D6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2E435-5F39-419C-ADDB-D1F00CF07E7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9784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DEB140-8A0B-EE70-35D2-F59E2E50B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8B826B6-1AA0-11A3-B489-6843704E18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281D5DC-F4A3-FF3E-ECD9-24B197ABC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3ED707D-5943-4E2A-5D1C-1986ED228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F4D50-E68C-4151-928A-DD2D02BDCCA8}" type="datetimeFigureOut">
              <a:rPr lang="de-DE" smtClean="0"/>
              <a:t>08.01.2023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0934B77-5872-A40A-2E72-7F4812145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D226341-DFB9-4AE2-7090-075024219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2E435-5F39-419C-ADDB-D1F00CF07E7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7668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62F1D7-4F4D-2F42-D432-2C7D714570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A6F612F-DDEF-D66B-5F1C-CE62AD915E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1D87BDC-2054-5074-2CF2-F205F7CB48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995CF2E-28F2-B357-F582-11F7BDFF10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BEFECA9-F8B6-A941-5D1E-D3879ECC3C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8C7C4EA2-075A-431C-59EB-73A9523A6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F4D50-E68C-4151-928A-DD2D02BDCCA8}" type="datetimeFigureOut">
              <a:rPr lang="de-DE" smtClean="0"/>
              <a:t>08.01.2023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277518-38D4-84C4-57DB-41A23ED21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5E264498-D833-5A48-F961-1AA324C83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2E435-5F39-419C-ADDB-D1F00CF07E7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2441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ACAA5C-F6AD-33AA-7352-C3A77CD8F2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77BB4E6-5C5A-61DA-7A50-E898D00D4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F4D50-E68C-4151-928A-DD2D02BDCCA8}" type="datetimeFigureOut">
              <a:rPr lang="de-DE" smtClean="0"/>
              <a:t>08.01.2023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DB29A3A-C85E-07C8-152A-2AC6F023D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1961D92-5701-DF6C-E210-0FFE3A5D1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2E435-5F39-419C-ADDB-D1F00CF07E7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391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4EFA946-B4F2-5438-5C0B-85922416C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F4D50-E68C-4151-928A-DD2D02BDCCA8}" type="datetimeFigureOut">
              <a:rPr lang="de-DE" smtClean="0"/>
              <a:t>08.01.2023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938D048-2FDA-2F65-6B4B-270C5AF75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1CABC42-C2B1-4E52-3CBE-4E0F918B1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2E435-5F39-419C-ADDB-D1F00CF07E7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8834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7C37D4-1342-8EE6-2DDA-8EF6C66E7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F94E7AF-60A1-B52D-D7D4-17EE8D9C07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8CCA278-ED24-4E86-4B00-855D153D72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8A01C42-3E69-6520-7A69-7B67A88B1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F4D50-E68C-4151-928A-DD2D02BDCCA8}" type="datetimeFigureOut">
              <a:rPr lang="de-DE" smtClean="0"/>
              <a:t>08.01.2023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5CCA89B-2B24-123B-41D0-3B0B0FD6A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AEFDECC-9AA0-66F8-AFEA-BA6CFE2A7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2E435-5F39-419C-ADDB-D1F00CF07E7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3448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55DC77-E365-82AD-4594-5976A7F6F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7ACE967C-9167-5701-937A-4BAF0520BA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8692414-BF05-9429-1EA0-7C5076F8D0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62A9966-9204-C43E-1BC1-836789BB75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F4D50-E68C-4151-928A-DD2D02BDCCA8}" type="datetimeFigureOut">
              <a:rPr lang="de-DE" smtClean="0"/>
              <a:t>08.01.2023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11A5A15-70E3-8492-86F6-26147611D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B72500F-B3AB-A446-BBB6-B3808C1C6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2E435-5F39-419C-ADDB-D1F00CF07E7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1525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393ACB49-965D-B61C-77BE-D4424C61A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9131102-5069-85D0-482E-25FDCCBCF8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95CE2AA-315C-9948-C1BF-45FAF06B9F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8F4D50-E68C-4151-928A-DD2D02BDCCA8}" type="datetimeFigureOut">
              <a:rPr lang="de-DE" smtClean="0"/>
              <a:t>08.01.2023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31C1861-44C3-6469-32D5-C67291B1E3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B40FA50-9CAF-8316-035B-1ABFB18C3C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2E435-5F39-419C-ADDB-D1F00CF07E7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6373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C3667965-EA70-4C1D-ABF5-D12B40FEA8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107" y="1646504"/>
            <a:ext cx="2248400" cy="1172972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63017991-D4F9-4368-89D9-C01224214F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2176" y="778358"/>
            <a:ext cx="2450804" cy="2041118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C140BBCE-1941-43CD-9708-8CB9EA87CD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9012" y="778358"/>
            <a:ext cx="2450804" cy="2041118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2B2E4BAA-A29C-42B0-98E4-D4D3C7AD64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161" y="3498976"/>
            <a:ext cx="2345944" cy="195088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E5D912A8-07B4-4927-9960-4F9228B97F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31865" y="3321038"/>
            <a:ext cx="2345944" cy="217524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7F76B371-CDFC-4835-93A1-8E8B1CE0F05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80563" y="4408659"/>
            <a:ext cx="2249253" cy="110652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C8C04E48-78A2-4189-BF2C-4F50ADF130F6}"/>
              </a:ext>
            </a:extLst>
          </p:cNvPr>
          <p:cNvSpPr txBox="1"/>
          <p:nvPr/>
        </p:nvSpPr>
        <p:spPr>
          <a:xfrm>
            <a:off x="405356" y="1277020"/>
            <a:ext cx="2523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pre-coated</a:t>
            </a:r>
            <a:r>
              <a:rPr lang="de-DE" dirty="0"/>
              <a:t> anti-IFN-</a:t>
            </a:r>
            <a:r>
              <a:rPr lang="el-GR" dirty="0"/>
              <a:t>γ</a:t>
            </a:r>
            <a:r>
              <a:rPr lang="de-DE" dirty="0"/>
              <a:t>-AK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50BFC6FE-0558-4C3C-B3AC-75B8B5AADD55}"/>
              </a:ext>
            </a:extLst>
          </p:cNvPr>
          <p:cNvSpPr txBox="1"/>
          <p:nvPr/>
        </p:nvSpPr>
        <p:spPr>
          <a:xfrm>
            <a:off x="10553996" y="1318020"/>
            <a:ext cx="1567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secreted</a:t>
            </a:r>
            <a:r>
              <a:rPr lang="de-DE" dirty="0"/>
              <a:t> IFN-</a:t>
            </a:r>
            <a:r>
              <a:rPr lang="el-GR" dirty="0"/>
              <a:t>γ</a:t>
            </a:r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C107DD67-D186-451B-9791-18809A87DEDF}"/>
              </a:ext>
            </a:extLst>
          </p:cNvPr>
          <p:cNvSpPr txBox="1"/>
          <p:nvPr/>
        </p:nvSpPr>
        <p:spPr>
          <a:xfrm>
            <a:off x="6260139" y="1212339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PBMC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D5E0CF4F-1035-4D0E-88AB-563FE9574636}"/>
              </a:ext>
            </a:extLst>
          </p:cNvPr>
          <p:cNvSpPr txBox="1"/>
          <p:nvPr/>
        </p:nvSpPr>
        <p:spPr>
          <a:xfrm>
            <a:off x="3202136" y="-14522"/>
            <a:ext cx="43533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BoDV-1 </a:t>
            </a:r>
            <a:r>
              <a:rPr lang="de-DE" dirty="0" err="1"/>
              <a:t>peptide</a:t>
            </a:r>
            <a:r>
              <a:rPr lang="de-DE" dirty="0"/>
              <a:t> </a:t>
            </a:r>
            <a:r>
              <a:rPr lang="de-DE" dirty="0" err="1"/>
              <a:t>pools</a:t>
            </a:r>
            <a:endParaRPr lang="de-DE" dirty="0"/>
          </a:p>
          <a:p>
            <a:pPr algn="ctr"/>
            <a:r>
              <a:rPr lang="de-DE" dirty="0"/>
              <a:t>(</a:t>
            </a:r>
            <a:r>
              <a:rPr lang="de-DE" dirty="0" err="1"/>
              <a:t>whole</a:t>
            </a:r>
            <a:r>
              <a:rPr lang="de-DE" dirty="0"/>
              <a:t> </a:t>
            </a:r>
            <a:r>
              <a:rPr lang="de-DE" dirty="0" err="1"/>
              <a:t>protein</a:t>
            </a:r>
            <a:r>
              <a:rPr lang="de-DE" dirty="0"/>
              <a:t> </a:t>
            </a:r>
            <a:r>
              <a:rPr lang="de-DE" dirty="0" err="1"/>
              <a:t>spanning</a:t>
            </a:r>
            <a:r>
              <a:rPr lang="de-DE" dirty="0"/>
              <a:t>, 15aa, 11 </a:t>
            </a:r>
            <a:r>
              <a:rPr lang="de-DE" dirty="0" err="1"/>
              <a:t>overlap</a:t>
            </a:r>
            <a:r>
              <a:rPr lang="de-DE" dirty="0"/>
              <a:t>)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B3574357-3EB2-428B-A440-E999F125F36E}"/>
              </a:ext>
            </a:extLst>
          </p:cNvPr>
          <p:cNvSpPr txBox="1"/>
          <p:nvPr/>
        </p:nvSpPr>
        <p:spPr>
          <a:xfrm>
            <a:off x="4279771" y="518127"/>
            <a:ext cx="219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N</a:t>
            </a:r>
            <a:r>
              <a:rPr lang="de-DE" dirty="0"/>
              <a:t>      </a:t>
            </a:r>
            <a:r>
              <a:rPr lang="de-DE" i="1" dirty="0" err="1"/>
              <a:t>or</a:t>
            </a:r>
            <a:r>
              <a:rPr lang="de-DE" dirty="0"/>
              <a:t>      </a:t>
            </a:r>
            <a:r>
              <a:rPr lang="de-DE" b="1" dirty="0"/>
              <a:t>X</a:t>
            </a:r>
            <a:r>
              <a:rPr lang="de-DE" dirty="0"/>
              <a:t>   </a:t>
            </a:r>
            <a:r>
              <a:rPr lang="de-DE" i="1" dirty="0" err="1"/>
              <a:t>or</a:t>
            </a:r>
            <a:r>
              <a:rPr lang="de-DE" dirty="0"/>
              <a:t>        </a:t>
            </a:r>
            <a:r>
              <a:rPr lang="de-DE" b="1" dirty="0"/>
              <a:t>P</a:t>
            </a:r>
          </a:p>
        </p:txBody>
      </p:sp>
      <p:sp>
        <p:nvSpPr>
          <p:cNvPr id="3" name="Flussdiagramm: Verbinder 2">
            <a:extLst>
              <a:ext uri="{FF2B5EF4-FFF2-40B4-BE49-F238E27FC236}">
                <a16:creationId xmlns:a16="http://schemas.microsoft.com/office/drawing/2014/main" id="{13746992-5ED3-4B03-A920-6D2B2A378C35}"/>
              </a:ext>
            </a:extLst>
          </p:cNvPr>
          <p:cNvSpPr>
            <a:spLocks noChangeAspect="1"/>
          </p:cNvSpPr>
          <p:nvPr/>
        </p:nvSpPr>
        <p:spPr>
          <a:xfrm>
            <a:off x="293627" y="967373"/>
            <a:ext cx="331962" cy="331962"/>
          </a:xfrm>
          <a:prstGeom prst="flowChartConnector">
            <a:avLst/>
          </a:prstGeom>
          <a:noFill/>
          <a:ln>
            <a:solidFill>
              <a:srgbClr val="E94C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C87BCBE0-3A6D-4C53-9FE8-24CFC1F4EB7B}"/>
              </a:ext>
            </a:extLst>
          </p:cNvPr>
          <p:cNvSpPr txBox="1"/>
          <p:nvPr/>
        </p:nvSpPr>
        <p:spPr>
          <a:xfrm>
            <a:off x="301160" y="93510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1</a:t>
            </a:r>
          </a:p>
        </p:txBody>
      </p:sp>
      <p:sp>
        <p:nvSpPr>
          <p:cNvPr id="16" name="Flussdiagramm: Verbinder 15">
            <a:extLst>
              <a:ext uri="{FF2B5EF4-FFF2-40B4-BE49-F238E27FC236}">
                <a16:creationId xmlns:a16="http://schemas.microsoft.com/office/drawing/2014/main" id="{AF6C388E-33C1-478B-BA3D-896E13D60892}"/>
              </a:ext>
            </a:extLst>
          </p:cNvPr>
          <p:cNvSpPr>
            <a:spLocks noChangeAspect="1"/>
          </p:cNvSpPr>
          <p:nvPr/>
        </p:nvSpPr>
        <p:spPr>
          <a:xfrm>
            <a:off x="3503646" y="935107"/>
            <a:ext cx="331962" cy="331962"/>
          </a:xfrm>
          <a:prstGeom prst="flowChartConnector">
            <a:avLst/>
          </a:prstGeom>
          <a:noFill/>
          <a:ln>
            <a:solidFill>
              <a:srgbClr val="E94C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CEE2868D-4852-44DE-B5FF-B9862456DFFB}"/>
              </a:ext>
            </a:extLst>
          </p:cNvPr>
          <p:cNvSpPr txBox="1"/>
          <p:nvPr/>
        </p:nvSpPr>
        <p:spPr>
          <a:xfrm>
            <a:off x="3518784" y="91642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2</a:t>
            </a:r>
          </a:p>
        </p:txBody>
      </p:sp>
      <p:sp>
        <p:nvSpPr>
          <p:cNvPr id="18" name="Flussdiagramm: Verbinder 17">
            <a:extLst>
              <a:ext uri="{FF2B5EF4-FFF2-40B4-BE49-F238E27FC236}">
                <a16:creationId xmlns:a16="http://schemas.microsoft.com/office/drawing/2014/main" id="{BBCBDD4F-868C-4C37-9076-9C530619BAD4}"/>
              </a:ext>
            </a:extLst>
          </p:cNvPr>
          <p:cNvSpPr>
            <a:spLocks noChangeAspect="1"/>
          </p:cNvSpPr>
          <p:nvPr/>
        </p:nvSpPr>
        <p:spPr>
          <a:xfrm>
            <a:off x="7742854" y="915649"/>
            <a:ext cx="331962" cy="331962"/>
          </a:xfrm>
          <a:prstGeom prst="flowChartConnector">
            <a:avLst/>
          </a:prstGeom>
          <a:noFill/>
          <a:ln>
            <a:solidFill>
              <a:srgbClr val="E94C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E9919B8E-1197-40BF-B529-134C21D37E50}"/>
              </a:ext>
            </a:extLst>
          </p:cNvPr>
          <p:cNvSpPr txBox="1"/>
          <p:nvPr/>
        </p:nvSpPr>
        <p:spPr>
          <a:xfrm>
            <a:off x="7758846" y="90137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3</a:t>
            </a:r>
          </a:p>
        </p:txBody>
      </p:sp>
      <p:sp>
        <p:nvSpPr>
          <p:cNvPr id="20" name="Flussdiagramm: Verbinder 19">
            <a:extLst>
              <a:ext uri="{FF2B5EF4-FFF2-40B4-BE49-F238E27FC236}">
                <a16:creationId xmlns:a16="http://schemas.microsoft.com/office/drawing/2014/main" id="{4CD67716-67FD-44C2-AB08-FD940E3AFC16}"/>
              </a:ext>
            </a:extLst>
          </p:cNvPr>
          <p:cNvSpPr>
            <a:spLocks noChangeAspect="1"/>
          </p:cNvSpPr>
          <p:nvPr/>
        </p:nvSpPr>
        <p:spPr>
          <a:xfrm>
            <a:off x="253482" y="3582202"/>
            <a:ext cx="331962" cy="331962"/>
          </a:xfrm>
          <a:prstGeom prst="flowChartConnector">
            <a:avLst/>
          </a:prstGeom>
          <a:noFill/>
          <a:ln>
            <a:solidFill>
              <a:srgbClr val="E94C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2927E4D7-D63D-4AF2-AD21-511F412FD308}"/>
              </a:ext>
            </a:extLst>
          </p:cNvPr>
          <p:cNvSpPr txBox="1"/>
          <p:nvPr/>
        </p:nvSpPr>
        <p:spPr>
          <a:xfrm>
            <a:off x="254513" y="356784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4</a:t>
            </a:r>
          </a:p>
        </p:txBody>
      </p:sp>
      <p:sp>
        <p:nvSpPr>
          <p:cNvPr id="22" name="Flussdiagramm: Verbinder 21">
            <a:extLst>
              <a:ext uri="{FF2B5EF4-FFF2-40B4-BE49-F238E27FC236}">
                <a16:creationId xmlns:a16="http://schemas.microsoft.com/office/drawing/2014/main" id="{25D075E5-04E2-4CD4-B299-218CB45291C0}"/>
              </a:ext>
            </a:extLst>
          </p:cNvPr>
          <p:cNvSpPr>
            <a:spLocks noChangeAspect="1"/>
          </p:cNvSpPr>
          <p:nvPr/>
        </p:nvSpPr>
        <p:spPr>
          <a:xfrm>
            <a:off x="3606282" y="3536346"/>
            <a:ext cx="331962" cy="331962"/>
          </a:xfrm>
          <a:prstGeom prst="flowChartConnector">
            <a:avLst/>
          </a:prstGeom>
          <a:noFill/>
          <a:ln>
            <a:solidFill>
              <a:srgbClr val="E94C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F84FBBB8-ADC7-4E64-8872-29B68084E458}"/>
              </a:ext>
            </a:extLst>
          </p:cNvPr>
          <p:cNvSpPr txBox="1"/>
          <p:nvPr/>
        </p:nvSpPr>
        <p:spPr>
          <a:xfrm>
            <a:off x="3606282" y="353558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5</a:t>
            </a:r>
          </a:p>
        </p:txBody>
      </p:sp>
      <p:sp>
        <p:nvSpPr>
          <p:cNvPr id="24" name="Flussdiagramm: Verbinder 23">
            <a:extLst>
              <a:ext uri="{FF2B5EF4-FFF2-40B4-BE49-F238E27FC236}">
                <a16:creationId xmlns:a16="http://schemas.microsoft.com/office/drawing/2014/main" id="{628713CD-A5ED-474B-B947-D0DD32FF51ED}"/>
              </a:ext>
            </a:extLst>
          </p:cNvPr>
          <p:cNvSpPr>
            <a:spLocks noChangeAspect="1"/>
          </p:cNvSpPr>
          <p:nvPr/>
        </p:nvSpPr>
        <p:spPr>
          <a:xfrm>
            <a:off x="7728570" y="3567848"/>
            <a:ext cx="331962" cy="331962"/>
          </a:xfrm>
          <a:prstGeom prst="flowChartConnector">
            <a:avLst/>
          </a:prstGeom>
          <a:noFill/>
          <a:ln>
            <a:solidFill>
              <a:srgbClr val="E94C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6F94E9C1-E9F1-496B-AD77-AC0D79678992}"/>
              </a:ext>
            </a:extLst>
          </p:cNvPr>
          <p:cNvSpPr txBox="1"/>
          <p:nvPr/>
        </p:nvSpPr>
        <p:spPr>
          <a:xfrm>
            <a:off x="7728570" y="354993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6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747E287E-0ED1-4265-86BE-04B2AB3B0F49}"/>
              </a:ext>
            </a:extLst>
          </p:cNvPr>
          <p:cNvSpPr txBox="1"/>
          <p:nvPr/>
        </p:nvSpPr>
        <p:spPr>
          <a:xfrm>
            <a:off x="405356" y="2917807"/>
            <a:ext cx="25745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/>
              <a:t>secondary</a:t>
            </a:r>
            <a:r>
              <a:rPr lang="de-DE" dirty="0"/>
              <a:t> anti-IFN-</a:t>
            </a:r>
            <a:r>
              <a:rPr lang="el-GR" dirty="0"/>
              <a:t>γ</a:t>
            </a:r>
            <a:r>
              <a:rPr lang="de-DE" dirty="0"/>
              <a:t>-AK, AP-</a:t>
            </a:r>
            <a:r>
              <a:rPr lang="de-DE" dirty="0" err="1"/>
              <a:t>conjugated</a:t>
            </a:r>
            <a:endParaRPr lang="de-DE" dirty="0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8689BFC1-A14C-40AF-862E-9ABC4F68DFB2}"/>
              </a:ext>
            </a:extLst>
          </p:cNvPr>
          <p:cNvSpPr txBox="1"/>
          <p:nvPr/>
        </p:nvSpPr>
        <p:spPr>
          <a:xfrm>
            <a:off x="3442654" y="2913290"/>
            <a:ext cx="24111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/>
              <a:t>chromogenic</a:t>
            </a:r>
            <a:r>
              <a:rPr lang="de-DE" dirty="0"/>
              <a:t> </a:t>
            </a:r>
            <a:r>
              <a:rPr lang="de-DE" dirty="0" err="1"/>
              <a:t>substrate</a:t>
            </a:r>
            <a:endParaRPr lang="de-DE" dirty="0"/>
          </a:p>
          <a:p>
            <a:pPr algn="ctr"/>
            <a:r>
              <a:rPr lang="de-DE" dirty="0"/>
              <a:t>(NBT/BCIP) 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435D872C-1179-4A57-9062-CE1C529D9B16}"/>
              </a:ext>
            </a:extLst>
          </p:cNvPr>
          <p:cNvSpPr txBox="1"/>
          <p:nvPr/>
        </p:nvSpPr>
        <p:spPr>
          <a:xfrm>
            <a:off x="9877569" y="4731912"/>
            <a:ext cx="604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spot</a:t>
            </a:r>
            <a:endParaRPr lang="de-DE" dirty="0"/>
          </a:p>
        </p:txBody>
      </p:sp>
      <p:sp>
        <p:nvSpPr>
          <p:cNvPr id="33" name="Flussdiagramm: Verbinder 32">
            <a:extLst>
              <a:ext uri="{FF2B5EF4-FFF2-40B4-BE49-F238E27FC236}">
                <a16:creationId xmlns:a16="http://schemas.microsoft.com/office/drawing/2014/main" id="{9B56F1F9-1CE6-4A9C-A7A0-FCDF26EF032D}"/>
              </a:ext>
            </a:extLst>
          </p:cNvPr>
          <p:cNvSpPr/>
          <p:nvPr/>
        </p:nvSpPr>
        <p:spPr>
          <a:xfrm>
            <a:off x="7224854" y="1893229"/>
            <a:ext cx="597159" cy="592494"/>
          </a:xfrm>
          <a:prstGeom prst="flowChartConnector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5" name="Gerader Verbinder 34">
            <a:extLst>
              <a:ext uri="{FF2B5EF4-FFF2-40B4-BE49-F238E27FC236}">
                <a16:creationId xmlns:a16="http://schemas.microsoft.com/office/drawing/2014/main" id="{CF0CEAAC-FE2B-4664-9052-10E3C9A643EB}"/>
              </a:ext>
            </a:extLst>
          </p:cNvPr>
          <p:cNvCxnSpPr>
            <a:cxnSpLocks/>
          </p:cNvCxnSpPr>
          <p:nvPr/>
        </p:nvCxnSpPr>
        <p:spPr>
          <a:xfrm flipH="1">
            <a:off x="7523433" y="2007713"/>
            <a:ext cx="1" cy="18176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8E3C7674-D1A5-4587-9F35-BB098EE64F04}"/>
              </a:ext>
            </a:extLst>
          </p:cNvPr>
          <p:cNvCxnSpPr>
            <a:cxnSpLocks/>
          </p:cNvCxnSpPr>
          <p:nvPr/>
        </p:nvCxnSpPr>
        <p:spPr>
          <a:xfrm>
            <a:off x="7516428" y="2191809"/>
            <a:ext cx="104197" cy="105332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feld 46">
            <a:extLst>
              <a:ext uri="{FF2B5EF4-FFF2-40B4-BE49-F238E27FC236}">
                <a16:creationId xmlns:a16="http://schemas.microsoft.com/office/drawing/2014/main" id="{1060544E-9C7E-4FFB-ABC5-C5059D129A41}"/>
              </a:ext>
            </a:extLst>
          </p:cNvPr>
          <p:cNvSpPr txBox="1"/>
          <p:nvPr/>
        </p:nvSpPr>
        <p:spPr>
          <a:xfrm>
            <a:off x="7096097" y="1489091"/>
            <a:ext cx="898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17-20 h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D1C04B15-F3D6-08B0-E375-AF3F53FF97E5}"/>
              </a:ext>
            </a:extLst>
          </p:cNvPr>
          <p:cNvSpPr txBox="1"/>
          <p:nvPr/>
        </p:nvSpPr>
        <p:spPr>
          <a:xfrm>
            <a:off x="253482" y="70082"/>
            <a:ext cx="104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Figure S1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8E1F71BE-C3DC-4FAD-C3AD-339F8B07D43E}"/>
              </a:ext>
            </a:extLst>
          </p:cNvPr>
          <p:cNvSpPr txBox="1"/>
          <p:nvPr/>
        </p:nvSpPr>
        <p:spPr>
          <a:xfrm>
            <a:off x="345083" y="5514191"/>
            <a:ext cx="1142023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e-DE" sz="1400" b="1" dirty="0"/>
              <a:t>Flowchart </a:t>
            </a:r>
            <a:r>
              <a:rPr lang="de-DE" sz="1400" b="1" dirty="0" err="1"/>
              <a:t>for</a:t>
            </a:r>
            <a:r>
              <a:rPr lang="de-DE" sz="1400" b="1" dirty="0"/>
              <a:t> Borna </a:t>
            </a:r>
            <a:r>
              <a:rPr lang="de-DE" sz="1400" b="1" dirty="0" err="1"/>
              <a:t>disease</a:t>
            </a:r>
            <a:r>
              <a:rPr lang="de-DE" sz="1400" b="1" dirty="0"/>
              <a:t> </a:t>
            </a:r>
            <a:r>
              <a:rPr lang="de-DE" sz="1400" b="1" dirty="0" err="1"/>
              <a:t>virus</a:t>
            </a:r>
            <a:r>
              <a:rPr lang="de-DE" sz="1400" b="1" dirty="0"/>
              <a:t> 1 (BoDV-1)-</a:t>
            </a:r>
            <a:r>
              <a:rPr lang="de-DE" sz="1400" b="1" dirty="0" err="1"/>
              <a:t>specific</a:t>
            </a:r>
            <a:r>
              <a:rPr lang="de-DE" sz="1400" b="1" dirty="0"/>
              <a:t> </a:t>
            </a:r>
            <a:r>
              <a:rPr lang="de-DE" sz="1400" b="1" dirty="0" err="1"/>
              <a:t>interferon</a:t>
            </a:r>
            <a:r>
              <a:rPr lang="de-DE" sz="1400" b="1" dirty="0"/>
              <a:t> (IFN)-</a:t>
            </a:r>
            <a:r>
              <a:rPr lang="el-GR" sz="1400" b="1" dirty="0"/>
              <a:t>γ</a:t>
            </a:r>
            <a:r>
              <a:rPr lang="de-DE" sz="1400" b="1" dirty="0"/>
              <a:t> </a:t>
            </a:r>
            <a:r>
              <a:rPr lang="de-DE" sz="1400" b="1" dirty="0" err="1"/>
              <a:t>ELISpot</a:t>
            </a:r>
            <a:r>
              <a:rPr lang="de-DE" sz="1400" b="1" dirty="0"/>
              <a:t> </a:t>
            </a:r>
            <a:r>
              <a:rPr lang="de-DE" sz="1400" b="1" dirty="0" err="1"/>
              <a:t>assay</a:t>
            </a:r>
            <a:r>
              <a:rPr lang="de-DE" sz="1400" b="1" dirty="0"/>
              <a:t>. </a:t>
            </a:r>
            <a:r>
              <a:rPr lang="en-US" sz="1400" dirty="0"/>
              <a:t>Wells precoated with antibodies to human IFN-γ (</a:t>
            </a:r>
            <a:r>
              <a:rPr lang="en-US" sz="1400" dirty="0" err="1"/>
              <a:t>Mabtech</a:t>
            </a:r>
            <a:r>
              <a:rPr lang="en-US" sz="1400" dirty="0"/>
              <a:t>, Nacka Strand, Sweden) were seeded with 250,000 peripheral blood mononuclear cells (PBMC) and stimulated with BoDV-1-derived 11aa-overlapping 15-mer peptide pools spanning full-length viral nucleoprotein (N), accessory X protein and phosphoprotein (P) (</a:t>
            </a:r>
            <a:r>
              <a:rPr lang="en-US" sz="1400" dirty="0" err="1"/>
              <a:t>peptides&amp;elephants</a:t>
            </a:r>
            <a:r>
              <a:rPr lang="en-US" sz="1400" dirty="0"/>
              <a:t>, </a:t>
            </a:r>
            <a:r>
              <a:rPr lang="en-US" sz="1400" dirty="0" err="1"/>
              <a:t>Hennigsdorf</a:t>
            </a:r>
            <a:r>
              <a:rPr lang="en-US" sz="1400" dirty="0"/>
              <a:t>, Germany) or phytohemagglutinin (PHA) as positive control. After incubation for 17-20 hours (h), wells were stained with alkaline phosphatase (AP)-conjugated anti-human-</a:t>
            </a:r>
            <a:r>
              <a:rPr lang="en-US" sz="1400" dirty="0" err="1"/>
              <a:t>IFNγ</a:t>
            </a:r>
            <a:r>
              <a:rPr lang="en-US" sz="1400" dirty="0"/>
              <a:t> and developed with NBT/BCIP substrate </a:t>
            </a:r>
            <a:r>
              <a:rPr lang="en-US" sz="1400"/>
              <a:t>solution (all </a:t>
            </a:r>
            <a:r>
              <a:rPr lang="en-US" sz="1400" dirty="0"/>
              <a:t>T-SPOT.TB kit, Oxford </a:t>
            </a:r>
            <a:r>
              <a:rPr lang="en-US" sz="1400" dirty="0" err="1"/>
              <a:t>Immunotec</a:t>
            </a:r>
            <a:r>
              <a:rPr lang="en-US" sz="1400" dirty="0"/>
              <a:t>, Abingdon, UK). Spot forming units (SFU) were analyzed by an AID </a:t>
            </a:r>
            <a:r>
              <a:rPr lang="en-US" sz="1400" dirty="0" err="1"/>
              <a:t>iSpot</a:t>
            </a:r>
            <a:r>
              <a:rPr lang="en-US" sz="1400" dirty="0"/>
              <a:t> Robot (AID </a:t>
            </a:r>
            <a:r>
              <a:rPr lang="en-US" sz="1400" dirty="0" err="1"/>
              <a:t>Autoimmun</a:t>
            </a:r>
            <a:r>
              <a:rPr lang="en-US" sz="1400" dirty="0"/>
              <a:t> </a:t>
            </a:r>
            <a:r>
              <a:rPr lang="en-US" sz="1400" dirty="0" err="1"/>
              <a:t>Diagnostika</a:t>
            </a:r>
            <a:r>
              <a:rPr lang="en-US" sz="1400" dirty="0"/>
              <a:t>, </a:t>
            </a:r>
            <a:r>
              <a:rPr lang="en-US" sz="1400" dirty="0" err="1"/>
              <a:t>Straßberg</a:t>
            </a:r>
            <a:r>
              <a:rPr lang="en-US" sz="1400" dirty="0"/>
              <a:t>, Germany).</a:t>
            </a:r>
            <a:r>
              <a:rPr lang="de-DE" sz="14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548287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</Words>
  <Application>Microsoft Office PowerPoint</Application>
  <PresentationFormat>Breitbild</PresentationFormat>
  <Paragraphs>19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 B</dc:creator>
  <cp:lastModifiedBy>M B</cp:lastModifiedBy>
  <cp:revision>15</cp:revision>
  <dcterms:created xsi:type="dcterms:W3CDTF">2022-12-27T18:26:28Z</dcterms:created>
  <dcterms:modified xsi:type="dcterms:W3CDTF">2023-01-08T13:14:46Z</dcterms:modified>
</cp:coreProperties>
</file>