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58" y="-1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K\Paper\rSS-protein\realtime%20RT-PCR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K\Paper\rSS-protein\realtime%20RT-PCR%20da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K\Paper\rSS-protein\realtime%20RT-PCR%20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K\Paper\rSS-protein\realtime%20RT-PCR%20dat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K\Paper\rSS-protein\realtime%20RT-PCR%20dat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K\Paper\rSS-protein\realtime%20RT-PCR%20dat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K\Paper\rSS-protein\realtime%20RT-PCR%20dat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RUSES-satRNA%20rRE\RT-qPCR%20dat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RUSES-satRNA%20rRE\RT-qPCR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004073516270989"/>
          <c:y val="4.9473704734289831E-2"/>
          <c:w val="0.4694400354427169"/>
          <c:h val="0.5076688141853216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Sheet1!$G$2:$G$3</c:f>
                <c:numCache>
                  <c:formatCode>General</c:formatCode>
                  <c:ptCount val="2"/>
                  <c:pt idx="0">
                    <c:v>5.0000000000000044E-2</c:v>
                  </c:pt>
                  <c:pt idx="1">
                    <c:v>8.6216781042517079E-2</c:v>
                  </c:pt>
                </c:numCache>
              </c:numRef>
            </c:plus>
            <c:minus>
              <c:numRef>
                <c:f>Sheet1!$G$2:$G$3</c:f>
                <c:numCache>
                  <c:formatCode>General</c:formatCode>
                  <c:ptCount val="2"/>
                  <c:pt idx="0">
                    <c:v>5.0000000000000044E-2</c:v>
                  </c:pt>
                  <c:pt idx="1">
                    <c:v>8.6216781042517079E-2</c:v>
                  </c:pt>
                </c:numCache>
              </c:numRef>
            </c:minus>
          </c:errBars>
          <c:cat>
            <c:strRef>
              <c:f>Sheet1!$B$2:$B$3</c:f>
              <c:strCache>
                <c:ptCount val="2"/>
                <c:pt idx="0">
                  <c:v>TRV-mCherry</c:v>
                </c:pt>
                <c:pt idx="1">
                  <c:v>TRV-NbPDR9</c:v>
                </c:pt>
              </c:strCache>
            </c:strRef>
          </c:cat>
          <c:val>
            <c:numRef>
              <c:f>Sheet1!$F$2:$F$3</c:f>
              <c:numCache>
                <c:formatCode>0.00_ </c:formatCode>
                <c:ptCount val="2"/>
                <c:pt idx="0">
                  <c:v>1</c:v>
                </c:pt>
                <c:pt idx="1">
                  <c:v>0.22666666666666666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1955376"/>
        <c:axId val="701952656"/>
      </c:barChart>
      <c:catAx>
        <c:axId val="701955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701952656"/>
        <c:crosses val="autoZero"/>
        <c:auto val="1"/>
        <c:lblAlgn val="ctr"/>
        <c:lblOffset val="100"/>
        <c:noMultiLvlLbl val="0"/>
      </c:catAx>
      <c:valAx>
        <c:axId val="701952656"/>
        <c:scaling>
          <c:orientation val="minMax"/>
        </c:scaling>
        <c:delete val="0"/>
        <c:axPos val="l"/>
        <c:majorGridlines/>
        <c:numFmt formatCode="0.00_ " sourceLinked="1"/>
        <c:majorTickMark val="out"/>
        <c:minorTickMark val="none"/>
        <c:tickLblPos val="nextTo"/>
        <c:crossAx val="701955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004073516270989"/>
          <c:y val="4.9473704734289831E-2"/>
          <c:w val="0.4694400354427169"/>
          <c:h val="0.5076688141853216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Sheet1!$G$8:$G$9</c:f>
                <c:numCache>
                  <c:formatCode>General</c:formatCode>
                  <c:ptCount val="2"/>
                  <c:pt idx="0">
                    <c:v>0.18357559750685837</c:v>
                  </c:pt>
                  <c:pt idx="1">
                    <c:v>4.0414518843273635E-2</c:v>
                  </c:pt>
                </c:numCache>
              </c:numRef>
            </c:plus>
            <c:minus>
              <c:numRef>
                <c:f>Sheet1!$G$8:$G$9</c:f>
                <c:numCache>
                  <c:formatCode>General</c:formatCode>
                  <c:ptCount val="2"/>
                  <c:pt idx="0">
                    <c:v>0.18357559750685837</c:v>
                  </c:pt>
                  <c:pt idx="1">
                    <c:v>4.0414518843273635E-2</c:v>
                  </c:pt>
                </c:numCache>
              </c:numRef>
            </c:minus>
          </c:errBars>
          <c:cat>
            <c:strRef>
              <c:f>Sheet1!$B$8:$B$9</c:f>
              <c:strCache>
                <c:ptCount val="2"/>
                <c:pt idx="0">
                  <c:v>TRV-mCherry</c:v>
                </c:pt>
                <c:pt idx="1">
                  <c:v>TRV-NbH3</c:v>
                </c:pt>
              </c:strCache>
            </c:strRef>
          </c:cat>
          <c:val>
            <c:numRef>
              <c:f>Sheet1!$F$8:$F$9</c:f>
              <c:numCache>
                <c:formatCode>0.00_ </c:formatCode>
                <c:ptCount val="2"/>
                <c:pt idx="0">
                  <c:v>1</c:v>
                </c:pt>
                <c:pt idx="1">
                  <c:v>0.18666666666666668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1957552"/>
        <c:axId val="701945584"/>
      </c:barChart>
      <c:catAx>
        <c:axId val="701957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701945584"/>
        <c:crosses val="autoZero"/>
        <c:auto val="1"/>
        <c:lblAlgn val="ctr"/>
        <c:lblOffset val="100"/>
        <c:noMultiLvlLbl val="0"/>
      </c:catAx>
      <c:valAx>
        <c:axId val="701945584"/>
        <c:scaling>
          <c:orientation val="minMax"/>
        </c:scaling>
        <c:delete val="0"/>
        <c:axPos val="l"/>
        <c:majorGridlines/>
        <c:numFmt formatCode="0.00_ " sourceLinked="1"/>
        <c:majorTickMark val="out"/>
        <c:minorTickMark val="none"/>
        <c:tickLblPos val="nextTo"/>
        <c:crossAx val="701957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004073516270989"/>
          <c:y val="4.9473704734289831E-2"/>
          <c:w val="0.4694400354427169"/>
          <c:h val="0.5076688141853216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Sheet1!$G$11:$G$12</c:f>
                <c:numCache>
                  <c:formatCode>General</c:formatCode>
                  <c:ptCount val="2"/>
                  <c:pt idx="0">
                    <c:v>0.15132745950421456</c:v>
                  </c:pt>
                  <c:pt idx="1">
                    <c:v>7.0000000000000007E-2</c:v>
                  </c:pt>
                </c:numCache>
              </c:numRef>
            </c:plus>
            <c:minus>
              <c:numRef>
                <c:f>Sheet1!$G$11:$G$12</c:f>
                <c:numCache>
                  <c:formatCode>General</c:formatCode>
                  <c:ptCount val="2"/>
                  <c:pt idx="0">
                    <c:v>0.15132745950421456</c:v>
                  </c:pt>
                  <c:pt idx="1">
                    <c:v>7.0000000000000007E-2</c:v>
                  </c:pt>
                </c:numCache>
              </c:numRef>
            </c:minus>
          </c:errBars>
          <c:cat>
            <c:strRef>
              <c:f>Sheet1!$B$11:$B$12</c:f>
              <c:strCache>
                <c:ptCount val="2"/>
                <c:pt idx="0">
                  <c:v>TRV-mCherry</c:v>
                </c:pt>
                <c:pt idx="1">
                  <c:v>TRV-NbH2b</c:v>
                </c:pt>
              </c:strCache>
            </c:strRef>
          </c:cat>
          <c:val>
            <c:numRef>
              <c:f>Sheet1!$F$11:$F$12</c:f>
              <c:numCache>
                <c:formatCode>0.00_ </c:formatCode>
                <c:ptCount val="2"/>
                <c:pt idx="0">
                  <c:v>1.01</c:v>
                </c:pt>
                <c:pt idx="1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1943408"/>
        <c:axId val="701944496"/>
      </c:barChart>
      <c:catAx>
        <c:axId val="701943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701944496"/>
        <c:crosses val="autoZero"/>
        <c:auto val="1"/>
        <c:lblAlgn val="ctr"/>
        <c:lblOffset val="100"/>
        <c:noMultiLvlLbl val="0"/>
      </c:catAx>
      <c:valAx>
        <c:axId val="701944496"/>
        <c:scaling>
          <c:orientation val="minMax"/>
        </c:scaling>
        <c:delete val="0"/>
        <c:axPos val="l"/>
        <c:majorGridlines/>
        <c:numFmt formatCode="0.00_ " sourceLinked="1"/>
        <c:majorTickMark val="out"/>
        <c:minorTickMark val="none"/>
        <c:tickLblPos val="nextTo"/>
        <c:crossAx val="7019434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004073516270989"/>
          <c:y val="4.9473704734289831E-2"/>
          <c:w val="0.4694400354427169"/>
          <c:h val="0.5076688141853216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Sheet1!$O$2:$O$3</c:f>
                <c:numCache>
                  <c:formatCode>General</c:formatCode>
                  <c:ptCount val="2"/>
                  <c:pt idx="0">
                    <c:v>0.15099668870541477</c:v>
                  </c:pt>
                  <c:pt idx="1">
                    <c:v>4.932882862316243E-2</c:v>
                  </c:pt>
                </c:numCache>
              </c:numRef>
            </c:plus>
            <c:minus>
              <c:numRef>
                <c:f>Sheet1!$O$2:$O$3</c:f>
                <c:numCache>
                  <c:formatCode>General</c:formatCode>
                  <c:ptCount val="2"/>
                  <c:pt idx="0">
                    <c:v>0.15099668870541477</c:v>
                  </c:pt>
                  <c:pt idx="1">
                    <c:v>4.932882862316243E-2</c:v>
                  </c:pt>
                </c:numCache>
              </c:numRef>
            </c:minus>
          </c:errBars>
          <c:cat>
            <c:strRef>
              <c:f>Sheet1!$I$2:$I$3</c:f>
              <c:strCache>
                <c:ptCount val="2"/>
                <c:pt idx="0">
                  <c:v>TRV-mCherry</c:v>
                </c:pt>
                <c:pt idx="1">
                  <c:v>TRV-NbPAP2</c:v>
                </c:pt>
              </c:strCache>
            </c:strRef>
          </c:cat>
          <c:val>
            <c:numRef>
              <c:f>Sheet1!$N$2:$N$3</c:f>
              <c:numCache>
                <c:formatCode>0.00_ </c:formatCode>
                <c:ptCount val="2"/>
                <c:pt idx="0">
                  <c:v>1.01</c:v>
                </c:pt>
                <c:pt idx="1">
                  <c:v>0.28333333333333338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1949936"/>
        <c:axId val="701950480"/>
      </c:barChart>
      <c:catAx>
        <c:axId val="701949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701950480"/>
        <c:crosses val="autoZero"/>
        <c:auto val="1"/>
        <c:lblAlgn val="ctr"/>
        <c:lblOffset val="100"/>
        <c:noMultiLvlLbl val="0"/>
      </c:catAx>
      <c:valAx>
        <c:axId val="701950480"/>
        <c:scaling>
          <c:orientation val="minMax"/>
        </c:scaling>
        <c:delete val="0"/>
        <c:axPos val="l"/>
        <c:majorGridlines/>
        <c:numFmt formatCode="0.00_ " sourceLinked="1"/>
        <c:majorTickMark val="out"/>
        <c:minorTickMark val="none"/>
        <c:tickLblPos val="nextTo"/>
        <c:crossAx val="7019499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004073516270989"/>
          <c:y val="4.9473704734289831E-2"/>
          <c:w val="0.4694400354427169"/>
          <c:h val="0.5076688141853216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Sheet1!$O$5:$O$6</c:f>
                <c:numCache>
                  <c:formatCode>General</c:formatCode>
                  <c:ptCount val="2"/>
                  <c:pt idx="0">
                    <c:v>0.29461839725312466</c:v>
                  </c:pt>
                  <c:pt idx="1">
                    <c:v>5.5677643628300397E-2</c:v>
                  </c:pt>
                </c:numCache>
              </c:numRef>
            </c:plus>
            <c:minus>
              <c:numRef>
                <c:f>Sheet1!$O$5:$O$6</c:f>
                <c:numCache>
                  <c:formatCode>General</c:formatCode>
                  <c:ptCount val="2"/>
                  <c:pt idx="0">
                    <c:v>0.29461839725312466</c:v>
                  </c:pt>
                  <c:pt idx="1">
                    <c:v>5.5677643628300397E-2</c:v>
                  </c:pt>
                </c:numCache>
              </c:numRef>
            </c:minus>
          </c:errBars>
          <c:cat>
            <c:strRef>
              <c:f>Sheet1!$I$5:$I$6</c:f>
              <c:strCache>
                <c:ptCount val="2"/>
                <c:pt idx="0">
                  <c:v>TRV-mCherry</c:v>
                </c:pt>
                <c:pt idx="1">
                  <c:v>TRV-NbPZAR1</c:v>
                </c:pt>
              </c:strCache>
            </c:strRef>
          </c:cat>
          <c:val>
            <c:numRef>
              <c:f>Sheet1!$N$5:$N$6</c:f>
              <c:numCache>
                <c:formatCode>0.00_ </c:formatCode>
                <c:ptCount val="2"/>
                <c:pt idx="0">
                  <c:v>1.01</c:v>
                </c:pt>
                <c:pt idx="1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4911856"/>
        <c:axId val="694904240"/>
      </c:barChart>
      <c:catAx>
        <c:axId val="6949118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694904240"/>
        <c:crosses val="autoZero"/>
        <c:auto val="1"/>
        <c:lblAlgn val="ctr"/>
        <c:lblOffset val="100"/>
        <c:noMultiLvlLbl val="0"/>
      </c:catAx>
      <c:valAx>
        <c:axId val="694904240"/>
        <c:scaling>
          <c:orientation val="minMax"/>
        </c:scaling>
        <c:delete val="0"/>
        <c:axPos val="l"/>
        <c:majorGridlines/>
        <c:numFmt formatCode="0.00_ " sourceLinked="1"/>
        <c:majorTickMark val="out"/>
        <c:minorTickMark val="none"/>
        <c:tickLblPos val="nextTo"/>
        <c:crossAx val="6949118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004073516270989"/>
          <c:y val="4.9473704734289831E-2"/>
          <c:w val="0.4694400354427169"/>
          <c:h val="0.5076688141853216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Sheet1!$O$8:$O$9</c:f>
                <c:numCache>
                  <c:formatCode>General</c:formatCode>
                  <c:ptCount val="2"/>
                  <c:pt idx="0">
                    <c:v>0.16258331197676257</c:v>
                  </c:pt>
                  <c:pt idx="1">
                    <c:v>4.0414518843274155E-2</c:v>
                  </c:pt>
                </c:numCache>
              </c:numRef>
            </c:plus>
            <c:minus>
              <c:numRef>
                <c:f>Sheet1!$O$8:$O$9</c:f>
                <c:numCache>
                  <c:formatCode>General</c:formatCode>
                  <c:ptCount val="2"/>
                  <c:pt idx="0">
                    <c:v>0.16258331197676257</c:v>
                  </c:pt>
                  <c:pt idx="1">
                    <c:v>4.0414518843274155E-2</c:v>
                  </c:pt>
                </c:numCache>
              </c:numRef>
            </c:minus>
          </c:errBars>
          <c:cat>
            <c:strRef>
              <c:f>Sheet1!$I$8:$I$9</c:f>
              <c:strCache>
                <c:ptCount val="2"/>
                <c:pt idx="0">
                  <c:v>TRV-mCherry</c:v>
                </c:pt>
                <c:pt idx="1">
                  <c:v>TRV-NbRan3</c:v>
                </c:pt>
              </c:strCache>
            </c:strRef>
          </c:cat>
          <c:val>
            <c:numRef>
              <c:f>Sheet1!$N$8:$N$9</c:f>
              <c:numCache>
                <c:formatCode>0.00_ </c:formatCode>
                <c:ptCount val="2"/>
                <c:pt idx="0">
                  <c:v>0.99333333333333329</c:v>
                </c:pt>
                <c:pt idx="1">
                  <c:v>0.21666666666666665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4898800"/>
        <c:axId val="694911312"/>
      </c:barChart>
      <c:catAx>
        <c:axId val="694898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694911312"/>
        <c:crosses val="autoZero"/>
        <c:auto val="1"/>
        <c:lblAlgn val="ctr"/>
        <c:lblOffset val="100"/>
        <c:noMultiLvlLbl val="0"/>
      </c:catAx>
      <c:valAx>
        <c:axId val="694911312"/>
        <c:scaling>
          <c:orientation val="minMax"/>
        </c:scaling>
        <c:delete val="0"/>
        <c:axPos val="l"/>
        <c:majorGridlines/>
        <c:numFmt formatCode="0.00_ " sourceLinked="1"/>
        <c:majorTickMark val="out"/>
        <c:minorTickMark val="none"/>
        <c:tickLblPos val="nextTo"/>
        <c:crossAx val="694898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004073516270989"/>
          <c:y val="4.9473704734289831E-2"/>
          <c:w val="0.4694400354427169"/>
          <c:h val="0.5076688141853216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Sheet1!$O$11:$O$12</c:f>
                <c:numCache>
                  <c:formatCode>General</c:formatCode>
                  <c:ptCount val="2"/>
                  <c:pt idx="0">
                    <c:v>0.14011899704655584</c:v>
                  </c:pt>
                  <c:pt idx="1">
                    <c:v>0.10016652800877822</c:v>
                  </c:pt>
                </c:numCache>
              </c:numRef>
            </c:plus>
            <c:minus>
              <c:numRef>
                <c:f>Sheet1!$O$11:$O$12</c:f>
                <c:numCache>
                  <c:formatCode>General</c:formatCode>
                  <c:ptCount val="2"/>
                  <c:pt idx="0">
                    <c:v>0.14011899704655584</c:v>
                  </c:pt>
                  <c:pt idx="1">
                    <c:v>0.10016652800877822</c:v>
                  </c:pt>
                </c:numCache>
              </c:numRef>
            </c:minus>
          </c:errBars>
          <c:cat>
            <c:strRef>
              <c:f>Sheet1!$I$11:$I$12</c:f>
              <c:strCache>
                <c:ptCount val="2"/>
                <c:pt idx="0">
                  <c:v>TRV-mCherry</c:v>
                </c:pt>
                <c:pt idx="1">
                  <c:v>TRV-NbEF4A</c:v>
                </c:pt>
              </c:strCache>
            </c:strRef>
          </c:cat>
          <c:val>
            <c:numRef>
              <c:f>Sheet1!$N$11:$N$12</c:f>
              <c:numCache>
                <c:formatCode>0.00_ </c:formatCode>
                <c:ptCount val="2"/>
                <c:pt idx="0">
                  <c:v>1.0066666666666668</c:v>
                </c:pt>
                <c:pt idx="1">
                  <c:v>0.23333333333333331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4904784"/>
        <c:axId val="694905328"/>
      </c:barChart>
      <c:catAx>
        <c:axId val="6949047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694905328"/>
        <c:crosses val="autoZero"/>
        <c:auto val="1"/>
        <c:lblAlgn val="ctr"/>
        <c:lblOffset val="100"/>
        <c:noMultiLvlLbl val="0"/>
      </c:catAx>
      <c:valAx>
        <c:axId val="694905328"/>
        <c:scaling>
          <c:orientation val="minMax"/>
        </c:scaling>
        <c:delete val="0"/>
        <c:axPos val="l"/>
        <c:majorGridlines/>
        <c:numFmt formatCode="0.00_ " sourceLinked="1"/>
        <c:majorTickMark val="out"/>
        <c:minorTickMark val="none"/>
        <c:tickLblPos val="nextTo"/>
        <c:crossAx val="694904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004073516270989"/>
          <c:y val="4.9473704734289831E-2"/>
          <c:w val="0.4694400354427169"/>
          <c:h val="0.5076688141853216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Sheet1!$G$5:$G$6</c:f>
                <c:numCache>
                  <c:formatCode>General</c:formatCode>
                  <c:ptCount val="2"/>
                  <c:pt idx="0">
                    <c:v>0.15099668870541549</c:v>
                  </c:pt>
                  <c:pt idx="1">
                    <c:v>5.6862407030773068E-2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Sheet1!$B$5:$B$6</c:f>
              <c:strCache>
                <c:ptCount val="2"/>
                <c:pt idx="0">
                  <c:v>TRV-mCherry</c:v>
                </c:pt>
                <c:pt idx="1">
                  <c:v>TRV-NbGAPDH2</c:v>
                </c:pt>
              </c:strCache>
            </c:strRef>
          </c:cat>
          <c:val>
            <c:numRef>
              <c:f>Sheet1!$F$5:$F$6</c:f>
              <c:numCache>
                <c:formatCode>0.00_ </c:formatCode>
                <c:ptCount val="2"/>
                <c:pt idx="0">
                  <c:v>0.98999999999999988</c:v>
                </c:pt>
                <c:pt idx="1">
                  <c:v>0.30333333333333334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4189088"/>
        <c:axId val="704182560"/>
      </c:barChart>
      <c:catAx>
        <c:axId val="704189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704182560"/>
        <c:crosses val="autoZero"/>
        <c:auto val="1"/>
        <c:lblAlgn val="ctr"/>
        <c:lblOffset val="100"/>
        <c:noMultiLvlLbl val="0"/>
      </c:catAx>
      <c:valAx>
        <c:axId val="704182560"/>
        <c:scaling>
          <c:orientation val="minMax"/>
        </c:scaling>
        <c:delete val="0"/>
        <c:axPos val="l"/>
        <c:majorGridlines/>
        <c:numFmt formatCode="0.00_ " sourceLinked="1"/>
        <c:majorTickMark val="out"/>
        <c:minorTickMark val="none"/>
        <c:tickLblPos val="nextTo"/>
        <c:crossAx val="7041890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004073516270989"/>
          <c:y val="4.9473704734289831E-2"/>
          <c:w val="0.4694400354427169"/>
          <c:h val="0.5076688141853216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Sheet1!$G$14:$G$15</c:f>
                <c:numCache>
                  <c:formatCode>General</c:formatCode>
                  <c:ptCount val="2"/>
                  <c:pt idx="0">
                    <c:v>0.27465129406819422</c:v>
                  </c:pt>
                  <c:pt idx="1">
                    <c:v>4.1633319989322862E-2</c:v>
                  </c:pt>
                </c:numCache>
              </c:numRef>
            </c:plus>
            <c:minus>
              <c:numRef>
                <c:f>Sheet1!$G$14:$G$15</c:f>
                <c:numCache>
                  <c:formatCode>General</c:formatCode>
                  <c:ptCount val="2"/>
                  <c:pt idx="0">
                    <c:v>0.27465129406819422</c:v>
                  </c:pt>
                  <c:pt idx="1">
                    <c:v>4.1633319989322862E-2</c:v>
                  </c:pt>
                </c:numCache>
              </c:numRef>
            </c:minus>
          </c:errBars>
          <c:cat>
            <c:strRef>
              <c:f>Sheet1!$B$14:$B$15</c:f>
              <c:strCache>
                <c:ptCount val="2"/>
                <c:pt idx="0">
                  <c:v>TRV-mCherry</c:v>
                </c:pt>
                <c:pt idx="1">
                  <c:v>TRV-NbUb</c:v>
                </c:pt>
              </c:strCache>
            </c:strRef>
          </c:cat>
          <c:val>
            <c:numRef>
              <c:f>Sheet1!$F$14:$F$15</c:f>
              <c:numCache>
                <c:formatCode>0.00_ </c:formatCode>
                <c:ptCount val="2"/>
                <c:pt idx="0">
                  <c:v>1.0033333333333332</c:v>
                </c:pt>
                <c:pt idx="1">
                  <c:v>0.22666666666666666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4191808"/>
        <c:axId val="704192896"/>
      </c:barChart>
      <c:catAx>
        <c:axId val="704191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704192896"/>
        <c:crosses val="autoZero"/>
        <c:auto val="1"/>
        <c:lblAlgn val="ctr"/>
        <c:lblOffset val="100"/>
        <c:noMultiLvlLbl val="0"/>
      </c:catAx>
      <c:valAx>
        <c:axId val="704192896"/>
        <c:scaling>
          <c:orientation val="minMax"/>
        </c:scaling>
        <c:delete val="0"/>
        <c:axPos val="l"/>
        <c:majorGridlines/>
        <c:numFmt formatCode="0.00_ " sourceLinked="1"/>
        <c:majorTickMark val="out"/>
        <c:minorTickMark val="none"/>
        <c:tickLblPos val="nextTo"/>
        <c:crossAx val="704191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30E67-5973-477D-98BB-4365F3CC903A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D35B-6A62-44AE-95D4-FCA92BD5E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525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30E67-5973-477D-98BB-4365F3CC903A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D35B-6A62-44AE-95D4-FCA92BD5E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02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30E67-5973-477D-98BB-4365F3CC903A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D35B-6A62-44AE-95D4-FCA92BD5E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82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30E67-5973-477D-98BB-4365F3CC903A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D35B-6A62-44AE-95D4-FCA92BD5E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4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30E67-5973-477D-98BB-4365F3CC903A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D35B-6A62-44AE-95D4-FCA92BD5E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837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30E67-5973-477D-98BB-4365F3CC903A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D35B-6A62-44AE-95D4-FCA92BD5E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42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30E67-5973-477D-98BB-4365F3CC903A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D35B-6A62-44AE-95D4-FCA92BD5E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201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30E67-5973-477D-98BB-4365F3CC903A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D35B-6A62-44AE-95D4-FCA92BD5E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96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30E67-5973-477D-98BB-4365F3CC903A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D35B-6A62-44AE-95D4-FCA92BD5E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9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30E67-5973-477D-98BB-4365F3CC903A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D35B-6A62-44AE-95D4-FCA92BD5E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3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30E67-5973-477D-98BB-4365F3CC903A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D35B-6A62-44AE-95D4-FCA92BD5E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80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30E67-5973-477D-98BB-4365F3CC903A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2D35B-6A62-44AE-95D4-FCA92BD5E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01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chart" Target="../charts/chart5.xml"/><Relationship Id="rId3" Type="http://schemas.openxmlformats.org/officeDocument/2006/relationships/image" Target="../media/image2.jpeg"/><Relationship Id="rId21" Type="http://schemas.openxmlformats.org/officeDocument/2006/relationships/chart" Target="../charts/chart8.xml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chart" Target="../charts/chart4.xml"/><Relationship Id="rId2" Type="http://schemas.openxmlformats.org/officeDocument/2006/relationships/image" Target="../media/image1.jpeg"/><Relationship Id="rId16" Type="http://schemas.openxmlformats.org/officeDocument/2006/relationships/chart" Target="../charts/chart3.xml"/><Relationship Id="rId20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chart" Target="../charts/chart2.xml"/><Relationship Id="rId10" Type="http://schemas.openxmlformats.org/officeDocument/2006/relationships/image" Target="../media/image9.jpeg"/><Relationship Id="rId19" Type="http://schemas.openxmlformats.org/officeDocument/2006/relationships/chart" Target="../charts/chart6.xml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chart" Target="../charts/chart1.xml"/><Relationship Id="rId22" Type="http://schemas.openxmlformats.org/officeDocument/2006/relationships/chart" Target="../charts/char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793777" y="1448364"/>
            <a:ext cx="5434020" cy="2761286"/>
            <a:chOff x="793777" y="1448364"/>
            <a:chExt cx="5434020" cy="2761286"/>
          </a:xfrm>
        </p:grpSpPr>
        <p:pic>
          <p:nvPicPr>
            <p:cNvPr id="25" name="图片 28">
              <a:extLst>
                <a:ext uri="{FF2B5EF4-FFF2-40B4-BE49-F238E27FC236}">
                  <a16:creationId xmlns:a16="http://schemas.microsoft.com/office/drawing/2014/main" xmlns="" id="{2449EB34-F209-4D3A-A53B-E1D1147324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8053" y="3280291"/>
              <a:ext cx="1309291" cy="869370"/>
            </a:xfrm>
            <a:prstGeom prst="rect">
              <a:avLst/>
            </a:prstGeom>
          </p:spPr>
        </p:pic>
        <p:pic>
          <p:nvPicPr>
            <p:cNvPr id="26" name="图片 29">
              <a:extLst>
                <a:ext uri="{FF2B5EF4-FFF2-40B4-BE49-F238E27FC236}">
                  <a16:creationId xmlns:a16="http://schemas.microsoft.com/office/drawing/2014/main" xmlns="" id="{972D5F25-D9D6-49CE-9C31-6DDE3B104F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8503" y="3280291"/>
              <a:ext cx="1309292" cy="869370"/>
            </a:xfrm>
            <a:prstGeom prst="rect">
              <a:avLst/>
            </a:prstGeom>
          </p:spPr>
        </p:pic>
        <p:pic>
          <p:nvPicPr>
            <p:cNvPr id="27" name="图片 30">
              <a:extLst>
                <a:ext uri="{FF2B5EF4-FFF2-40B4-BE49-F238E27FC236}">
                  <a16:creationId xmlns:a16="http://schemas.microsoft.com/office/drawing/2014/main" xmlns="" id="{615B585E-17BD-4CE8-8380-08F348DEC7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686" y="3280291"/>
              <a:ext cx="1309292" cy="869370"/>
            </a:xfrm>
            <a:prstGeom prst="rect">
              <a:avLst/>
            </a:prstGeom>
          </p:spPr>
        </p:pic>
        <p:pic>
          <p:nvPicPr>
            <p:cNvPr id="28" name="图片 31">
              <a:extLst>
                <a:ext uri="{FF2B5EF4-FFF2-40B4-BE49-F238E27FC236}">
                  <a16:creationId xmlns:a16="http://schemas.microsoft.com/office/drawing/2014/main" xmlns="" id="{1E7DC1F3-6FEF-4C99-8D9C-8C08758BD6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777" y="3280291"/>
              <a:ext cx="1309292" cy="869370"/>
            </a:xfrm>
            <a:prstGeom prst="rect">
              <a:avLst/>
            </a:prstGeom>
          </p:spPr>
        </p:pic>
        <p:sp>
          <p:nvSpPr>
            <p:cNvPr id="29" name="文本框 27">
              <a:extLst>
                <a:ext uri="{FF2B5EF4-FFF2-40B4-BE49-F238E27FC236}">
                  <a16:creationId xmlns="" xmlns:a16="http://schemas.microsoft.com/office/drawing/2014/main" id="{0B88C890-04F0-4814-8EF8-4F7CF12CC86E}"/>
                </a:ext>
              </a:extLst>
            </p:cNvPr>
            <p:cNvSpPr txBox="1"/>
            <p:nvPr/>
          </p:nvSpPr>
          <p:spPr>
            <a:xfrm>
              <a:off x="975361" y="3978818"/>
              <a:ext cx="9421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TRV-</a:t>
              </a:r>
              <a:r>
                <a:rPr lang="en-US" altLang="zh-CN" sz="900" b="1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mCherry</a:t>
              </a:r>
              <a:endParaRPr lang="zh-CN" altLang="en-US" sz="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6078D5B8-E6E4-4749-B5B2-8FBF67E756D4}"/>
                </a:ext>
              </a:extLst>
            </p:cNvPr>
            <p:cNvSpPr txBox="1"/>
            <p:nvPr/>
          </p:nvSpPr>
          <p:spPr>
            <a:xfrm>
              <a:off x="2404942" y="3967734"/>
              <a:ext cx="916607" cy="199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TRV-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/>
                </a:rPr>
                <a:t>Nb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ZAR1</a:t>
              </a:r>
              <a:endParaRPr lang="zh-CN" altLang="en-US" sz="9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文本框 29">
              <a:extLst>
                <a:ext uri="{FF2B5EF4-FFF2-40B4-BE49-F238E27FC236}">
                  <a16:creationId xmlns="" xmlns:a16="http://schemas.microsoft.com/office/drawing/2014/main" id="{6078D5B8-E6E4-4749-B5B2-8FBF67E756D4}"/>
                </a:ext>
              </a:extLst>
            </p:cNvPr>
            <p:cNvSpPr txBox="1"/>
            <p:nvPr/>
          </p:nvSpPr>
          <p:spPr>
            <a:xfrm>
              <a:off x="3788326" y="3973275"/>
              <a:ext cx="911469" cy="199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TRV-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/>
                </a:rPr>
                <a:t>NbRan3 </a:t>
              </a:r>
              <a:endParaRPr lang="en-US" altLang="zh-CN" sz="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文本框 29">
              <a:extLst>
                <a:ext uri="{FF2B5EF4-FFF2-40B4-BE49-F238E27FC236}">
                  <a16:creationId xmlns="" xmlns:a16="http://schemas.microsoft.com/office/drawing/2014/main" id="{6078D5B8-E6E4-4749-B5B2-8FBF67E756D4}"/>
                </a:ext>
              </a:extLst>
            </p:cNvPr>
            <p:cNvSpPr txBox="1"/>
            <p:nvPr/>
          </p:nvSpPr>
          <p:spPr>
            <a:xfrm>
              <a:off x="5042857" y="3973276"/>
              <a:ext cx="106422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TRV-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/>
                </a:rPr>
                <a:t>Nb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EF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/>
                </a:rPr>
                <a:t>4A-14 </a:t>
              </a:r>
              <a:endParaRPr lang="en-US" altLang="zh-CN" sz="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9" name="图片 12">
              <a:extLst>
                <a:ext uri="{FF2B5EF4-FFF2-40B4-BE49-F238E27FC236}">
                  <a16:creationId xmlns="" xmlns:a16="http://schemas.microsoft.com/office/drawing/2014/main" id="{875AC98F-F9A1-4BFF-AFA4-2BF8E7063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777" y="2364971"/>
              <a:ext cx="1309292" cy="870540"/>
            </a:xfrm>
            <a:prstGeom prst="rect">
              <a:avLst/>
            </a:prstGeom>
          </p:spPr>
        </p:pic>
        <p:pic>
          <p:nvPicPr>
            <p:cNvPr id="10" name="图片 13">
              <a:extLst>
                <a:ext uri="{FF2B5EF4-FFF2-40B4-BE49-F238E27FC236}">
                  <a16:creationId xmlns="" xmlns:a16="http://schemas.microsoft.com/office/drawing/2014/main" id="{025A4B5F-A352-42C3-B65D-A7C330079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8505" y="1448364"/>
              <a:ext cx="1309292" cy="870541"/>
            </a:xfrm>
            <a:prstGeom prst="rect">
              <a:avLst/>
            </a:prstGeom>
          </p:spPr>
        </p:pic>
        <p:pic>
          <p:nvPicPr>
            <p:cNvPr id="11" name="图片 4">
              <a:extLst>
                <a:ext uri="{FF2B5EF4-FFF2-40B4-BE49-F238E27FC236}">
                  <a16:creationId xmlns="" xmlns:a16="http://schemas.microsoft.com/office/drawing/2014/main" id="{D29B0032-6E15-420C-A4D4-72368D9034F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3595" y="1448364"/>
              <a:ext cx="1309292" cy="870540"/>
            </a:xfrm>
            <a:prstGeom prst="rect">
              <a:avLst/>
            </a:prstGeom>
          </p:spPr>
        </p:pic>
        <p:pic>
          <p:nvPicPr>
            <p:cNvPr id="12" name="图片 5">
              <a:extLst>
                <a:ext uri="{FF2B5EF4-FFF2-40B4-BE49-F238E27FC236}">
                  <a16:creationId xmlns="" xmlns:a16="http://schemas.microsoft.com/office/drawing/2014/main" id="{4D98BFAB-509F-4B31-B36D-ADAD4503B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686" y="1448364"/>
              <a:ext cx="1309292" cy="870540"/>
            </a:xfrm>
            <a:prstGeom prst="rect">
              <a:avLst/>
            </a:prstGeom>
          </p:spPr>
        </p:pic>
        <p:pic>
          <p:nvPicPr>
            <p:cNvPr id="13" name="图片 6">
              <a:extLst>
                <a:ext uri="{FF2B5EF4-FFF2-40B4-BE49-F238E27FC236}">
                  <a16:creationId xmlns="" xmlns:a16="http://schemas.microsoft.com/office/drawing/2014/main" id="{1F1FA275-0E7C-4A53-94D7-65FF653AB1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8504" y="2364971"/>
              <a:ext cx="1309292" cy="870540"/>
            </a:xfrm>
            <a:prstGeom prst="rect">
              <a:avLst/>
            </a:prstGeom>
          </p:spPr>
        </p:pic>
        <p:pic>
          <p:nvPicPr>
            <p:cNvPr id="14" name="图片 7">
              <a:extLst>
                <a:ext uri="{FF2B5EF4-FFF2-40B4-BE49-F238E27FC236}">
                  <a16:creationId xmlns="" xmlns:a16="http://schemas.microsoft.com/office/drawing/2014/main" id="{B511C67D-C122-46D8-BA4A-E0752B3CD0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3595" y="2364971"/>
              <a:ext cx="1309292" cy="870540"/>
            </a:xfrm>
            <a:prstGeom prst="rect">
              <a:avLst/>
            </a:prstGeom>
          </p:spPr>
        </p:pic>
        <p:pic>
          <p:nvPicPr>
            <p:cNvPr id="15" name="图片 8">
              <a:extLst>
                <a:ext uri="{FF2B5EF4-FFF2-40B4-BE49-F238E27FC236}">
                  <a16:creationId xmlns="" xmlns:a16="http://schemas.microsoft.com/office/drawing/2014/main" id="{E7B2FCE4-CF91-4131-ABF1-B9A5D92FF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686" y="2364971"/>
              <a:ext cx="1309292" cy="870540"/>
            </a:xfrm>
            <a:prstGeom prst="rect">
              <a:avLst/>
            </a:prstGeom>
          </p:spPr>
        </p:pic>
        <p:sp>
          <p:nvSpPr>
            <p:cNvPr id="16" name="文本框 29">
              <a:extLst>
                <a:ext uri="{FF2B5EF4-FFF2-40B4-BE49-F238E27FC236}">
                  <a16:creationId xmlns="" xmlns:a16="http://schemas.microsoft.com/office/drawing/2014/main" id="{6078D5B8-E6E4-4749-B5B2-8FBF67E756D4}"/>
                </a:ext>
              </a:extLst>
            </p:cNvPr>
            <p:cNvSpPr txBox="1"/>
            <p:nvPr/>
          </p:nvSpPr>
          <p:spPr>
            <a:xfrm>
              <a:off x="3777242" y="2119177"/>
              <a:ext cx="1047549" cy="199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TRV-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/>
                </a:rPr>
                <a:t>NbPDR9</a:t>
              </a:r>
              <a:endParaRPr lang="zh-CN" altLang="en-US" sz="9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文本框 27">
              <a:extLst>
                <a:ext uri="{FF2B5EF4-FFF2-40B4-BE49-F238E27FC236}">
                  <a16:creationId xmlns="" xmlns:a16="http://schemas.microsoft.com/office/drawing/2014/main" id="{0B88C890-04F0-4814-8EF8-4F7CF12CC86E}"/>
                </a:ext>
              </a:extLst>
            </p:cNvPr>
            <p:cNvSpPr txBox="1"/>
            <p:nvPr/>
          </p:nvSpPr>
          <p:spPr>
            <a:xfrm>
              <a:off x="2371479" y="2124719"/>
              <a:ext cx="1113022" cy="199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TRV-</a:t>
              </a:r>
              <a:r>
                <a:rPr lang="en-US" altLang="zh-CN" sz="900" b="1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mCherry</a:t>
              </a:r>
              <a:endParaRPr lang="zh-CN" altLang="en-US" sz="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文本框 29">
              <a:extLst>
                <a:ext uri="{FF2B5EF4-FFF2-40B4-BE49-F238E27FC236}">
                  <a16:creationId xmlns="" xmlns:a16="http://schemas.microsoft.com/office/drawing/2014/main" id="{6078D5B8-E6E4-4749-B5B2-8FBF67E756D4}"/>
                </a:ext>
              </a:extLst>
            </p:cNvPr>
            <p:cNvSpPr txBox="1"/>
            <p:nvPr/>
          </p:nvSpPr>
          <p:spPr>
            <a:xfrm>
              <a:off x="5046768" y="2119177"/>
              <a:ext cx="113631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TRV-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/>
                </a:rPr>
                <a:t>NbGAPDH2</a:t>
              </a:r>
              <a:endParaRPr lang="zh-CN" altLang="en-US" sz="9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文本框 29">
              <a:extLst>
                <a:ext uri="{FF2B5EF4-FFF2-40B4-BE49-F238E27FC236}">
                  <a16:creationId xmlns="" xmlns:a16="http://schemas.microsoft.com/office/drawing/2014/main" id="{6078D5B8-E6E4-4749-B5B2-8FBF67E756D4}"/>
                </a:ext>
              </a:extLst>
            </p:cNvPr>
            <p:cNvSpPr txBox="1"/>
            <p:nvPr/>
          </p:nvSpPr>
          <p:spPr>
            <a:xfrm>
              <a:off x="1081448" y="3041326"/>
              <a:ext cx="851135" cy="199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TRV-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/>
                </a:rPr>
                <a:t>Nb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H2b</a:t>
              </a:r>
              <a:endParaRPr lang="zh-CN" altLang="en-US" sz="9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文本框 29">
              <a:extLst>
                <a:ext uri="{FF2B5EF4-FFF2-40B4-BE49-F238E27FC236}">
                  <a16:creationId xmlns="" xmlns:a16="http://schemas.microsoft.com/office/drawing/2014/main" id="{6078D5B8-E6E4-4749-B5B2-8FBF67E756D4}"/>
                </a:ext>
              </a:extLst>
            </p:cNvPr>
            <p:cNvSpPr txBox="1"/>
            <p:nvPr/>
          </p:nvSpPr>
          <p:spPr>
            <a:xfrm>
              <a:off x="2525233" y="3035785"/>
              <a:ext cx="835959" cy="199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TRV-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/>
                </a:rPr>
                <a:t>Nb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H3</a:t>
              </a:r>
              <a:endParaRPr lang="zh-CN" altLang="en-US" sz="9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文本框 29">
              <a:extLst>
                <a:ext uri="{FF2B5EF4-FFF2-40B4-BE49-F238E27FC236}">
                  <a16:creationId xmlns="" xmlns:a16="http://schemas.microsoft.com/office/drawing/2014/main" id="{6078D5B8-E6E4-4749-B5B2-8FBF67E756D4}"/>
                </a:ext>
              </a:extLst>
            </p:cNvPr>
            <p:cNvSpPr txBox="1"/>
            <p:nvPr/>
          </p:nvSpPr>
          <p:spPr>
            <a:xfrm>
              <a:off x="3779521" y="3057952"/>
              <a:ext cx="11319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TRV-</a:t>
              </a:r>
              <a:r>
                <a:rPr lang="en-US" altLang="zh-CN" sz="900" b="1" dirty="0" err="1" smtClean="0">
                  <a:solidFill>
                    <a:schemeClr val="bg1"/>
                  </a:solidFill>
                  <a:latin typeface="Times New Roman"/>
                </a:rPr>
                <a:t>Nb</a:t>
              </a:r>
              <a:r>
                <a:rPr lang="en-US" altLang="zh-CN" sz="900" b="1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Ub</a:t>
              </a:r>
              <a:endParaRPr lang="zh-CN" altLang="en-US" sz="9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文本框 29">
              <a:extLst>
                <a:ext uri="{FF2B5EF4-FFF2-40B4-BE49-F238E27FC236}">
                  <a16:creationId xmlns="" xmlns:a16="http://schemas.microsoft.com/office/drawing/2014/main" id="{6078D5B8-E6E4-4749-B5B2-8FBF67E756D4}"/>
                </a:ext>
              </a:extLst>
            </p:cNvPr>
            <p:cNvSpPr txBox="1"/>
            <p:nvPr/>
          </p:nvSpPr>
          <p:spPr>
            <a:xfrm>
              <a:off x="5115098" y="3057952"/>
              <a:ext cx="10363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TRV-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/>
                </a:rPr>
                <a:t>Nb</a:t>
              </a:r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PAP2</a:t>
              </a:r>
              <a:endParaRPr lang="zh-CN" altLang="en-US" sz="9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3" name="Picture 9" descr="D:\zxb\小论文\图片汇总\原图文件夹\cmv不同时间症状图\7 m.JPG"/>
            <p:cNvPicPr>
              <a:picLocks noChangeArrowheads="1"/>
            </p:cNvPicPr>
            <p:nvPr/>
          </p:nvPicPr>
          <p:blipFill>
            <a:blip r:embed="rId13" cstate="print">
              <a:lum/>
            </a:blip>
            <a:srcRect l="8142" t="17294" r="16344" b="8905"/>
            <a:stretch>
              <a:fillRect/>
            </a:stretch>
          </p:blipFill>
          <p:spPr bwMode="auto">
            <a:xfrm>
              <a:off x="793777" y="1448364"/>
              <a:ext cx="1309437" cy="870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文本框 27">
              <a:extLst>
                <a:ext uri="{FF2B5EF4-FFF2-40B4-BE49-F238E27FC236}">
                  <a16:creationId xmlns="" xmlns:a16="http://schemas.microsoft.com/office/drawing/2014/main" id="{0B88C890-04F0-4814-8EF8-4F7CF12CC86E}"/>
                </a:ext>
              </a:extLst>
            </p:cNvPr>
            <p:cNvSpPr txBox="1"/>
            <p:nvPr/>
          </p:nvSpPr>
          <p:spPr>
            <a:xfrm>
              <a:off x="1234814" y="2135803"/>
              <a:ext cx="720191" cy="199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Mock</a:t>
              </a:r>
              <a:endParaRPr lang="zh-CN" altLang="en-US" sz="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81932" y="7316192"/>
            <a:ext cx="6316988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Tobacco rattle virus (TRV)-mediated down-regulation of </a:t>
            </a:r>
            <a:r>
              <a:rPr lang="en-US" altLang="zh-CN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genes encoding </a:t>
            </a:r>
            <a:r>
              <a:rPr lang="en-US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γRE</a:t>
            </a:r>
            <a:r>
              <a:rPr lang="en-US" altLang="zh-CN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-interacting 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protein </a:t>
            </a:r>
            <a:r>
              <a:rPr lang="en-US" altLang="zh-CN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in </a:t>
            </a:r>
            <a:r>
              <a:rPr lang="en-US" altLang="zh-CN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Nicotiana</a:t>
            </a:r>
            <a:r>
              <a:rPr lang="en-US" altLang="zh-CN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benthamiana</a:t>
            </a:r>
            <a:r>
              <a:rPr lang="en-US" altLang="zh-CN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plants. (a) P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henotypic alteration of the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plants caused by down-regulation of these genes.  Plant at the stage of 5-6 leaves were infiltrated with agrobacterium cells, and Plants were photographed at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days post-infiltration.  (b)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RT-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qPCR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analyses of mRNA levels of these host proteins in TRV-treated plants. Total RNA was extracted from the upper, expanded leaves of the plants at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dpi, and subjected to digestion of genomic DNAs prior to real-time RT-PCR.  The relative mRNA levels of these genes were defined as 1.  *** was used as the reference gene in the RT-PCR assay. 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8" name="Chart 37"/>
          <p:cNvGraphicFramePr>
            <a:graphicFrameLocks/>
          </p:cNvGraphicFramePr>
          <p:nvPr>
            <p:extLst/>
          </p:nvPr>
        </p:nvGraphicFramePr>
        <p:xfrm>
          <a:off x="728042" y="4392530"/>
          <a:ext cx="1013543" cy="1488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40" name="Chart 39"/>
          <p:cNvGraphicFramePr>
            <a:graphicFrameLocks/>
          </p:cNvGraphicFramePr>
          <p:nvPr>
            <p:extLst/>
          </p:nvPr>
        </p:nvGraphicFramePr>
        <p:xfrm>
          <a:off x="4168140" y="4398484"/>
          <a:ext cx="1013543" cy="1488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41" name="Chart 40"/>
          <p:cNvGraphicFramePr>
            <a:graphicFrameLocks/>
          </p:cNvGraphicFramePr>
          <p:nvPr>
            <p:extLst/>
          </p:nvPr>
        </p:nvGraphicFramePr>
        <p:xfrm>
          <a:off x="3008756" y="4392530"/>
          <a:ext cx="1013543" cy="1488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43" name="Chart 42"/>
          <p:cNvGraphicFramePr>
            <a:graphicFrameLocks/>
          </p:cNvGraphicFramePr>
          <p:nvPr>
            <p:extLst/>
          </p:nvPr>
        </p:nvGraphicFramePr>
        <p:xfrm>
          <a:off x="750146" y="5918801"/>
          <a:ext cx="1013543" cy="1488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44" name="Chart 43"/>
          <p:cNvGraphicFramePr>
            <a:graphicFrameLocks/>
          </p:cNvGraphicFramePr>
          <p:nvPr>
            <p:extLst/>
          </p:nvPr>
        </p:nvGraphicFramePr>
        <p:xfrm>
          <a:off x="1899511" y="5918801"/>
          <a:ext cx="1013543" cy="1488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45" name="Chart 44"/>
          <p:cNvGraphicFramePr>
            <a:graphicFrameLocks/>
          </p:cNvGraphicFramePr>
          <p:nvPr>
            <p:extLst/>
          </p:nvPr>
        </p:nvGraphicFramePr>
        <p:xfrm>
          <a:off x="3048876" y="5918801"/>
          <a:ext cx="1013543" cy="1488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46" name="Chart 45"/>
          <p:cNvGraphicFramePr>
            <a:graphicFrameLocks/>
          </p:cNvGraphicFramePr>
          <p:nvPr>
            <p:extLst/>
          </p:nvPr>
        </p:nvGraphicFramePr>
        <p:xfrm>
          <a:off x="4198241" y="5918801"/>
          <a:ext cx="1013543" cy="1488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sp>
        <p:nvSpPr>
          <p:cNvPr id="2" name="TextBox 1"/>
          <p:cNvSpPr txBox="1"/>
          <p:nvPr/>
        </p:nvSpPr>
        <p:spPr>
          <a:xfrm rot="16200000">
            <a:off x="299079" y="4724399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Relative mRNA level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1470169" y="4724399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Relative mRNA level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3757541" y="4730353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Relative mRNA level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rot="16200000">
            <a:off x="2600069" y="4724399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Relative mRNA level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320847" y="6240781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Relative mRNA level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1491937" y="6240781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Relative mRNA level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2617650" y="6240781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Relative mRNA level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3788740" y="6240781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Relative mRNA level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4901261" y="4724399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Relative mRNA level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15169" y="4283040"/>
            <a:ext cx="5164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NbPDR9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236509" y="4291260"/>
            <a:ext cx="638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NbGAPDH2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605839" y="4288994"/>
            <a:ext cx="3994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NbH3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466817" y="4283040"/>
            <a:ext cx="4459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NbH2b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726595" y="4283040"/>
            <a:ext cx="3994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latin typeface="Arial Narrow" panose="020B0606020202030204" pitchFamily="34" charset="0"/>
              </a:rPr>
              <a:t>NbUb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61332" y="5807042"/>
            <a:ext cx="5068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NbPAP2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282672" y="5815262"/>
            <a:ext cx="5068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NbZAR1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504540" y="5807042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NbRan3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579780" y="5807042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Arial Narrow" panose="020B0606020202030204" pitchFamily="34" charset="0"/>
              </a:rPr>
              <a:t>NbEF4A</a:t>
            </a:r>
            <a:endParaRPr lang="zh-CN" altLang="en-US" sz="800" dirty="0">
              <a:latin typeface="Arial Narrow" panose="020B060602020203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89022" y="107903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489022" y="4098374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graphicFrame>
        <p:nvGraphicFramePr>
          <p:cNvPr id="66" name="Chart 6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2084335"/>
              </p:ext>
            </p:extLst>
          </p:nvPr>
        </p:nvGraphicFramePr>
        <p:xfrm>
          <a:off x="1893528" y="4402870"/>
          <a:ext cx="1057086" cy="1481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67" name="Chart 6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3263046"/>
              </p:ext>
            </p:extLst>
          </p:nvPr>
        </p:nvGraphicFramePr>
        <p:xfrm>
          <a:off x="5327972" y="4402871"/>
          <a:ext cx="1057085" cy="1481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</p:spTree>
    <p:extLst>
      <p:ext uri="{BB962C8B-B14F-4D97-AF65-F5344CB8AC3E}">
        <p14:creationId xmlns:p14="http://schemas.microsoft.com/office/powerpoint/2010/main" val="80016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/>
          <a:srcRect l="12180" t="15522" r="46353" b="7500"/>
          <a:stretch>
            <a:fillRect/>
          </a:stretch>
        </p:blipFill>
        <p:spPr bwMode="auto">
          <a:xfrm rot="5400000">
            <a:off x="2085612" y="1881155"/>
            <a:ext cx="1239516" cy="152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2" cstate="print"/>
          <a:srcRect l="53647" t="15522" r="3995" b="7500"/>
          <a:stretch>
            <a:fillRect/>
          </a:stretch>
        </p:blipFill>
        <p:spPr bwMode="auto">
          <a:xfrm rot="5400000">
            <a:off x="3767643" y="1891946"/>
            <a:ext cx="1237329" cy="149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27">
            <a:extLst>
              <a:ext uri="{FF2B5EF4-FFF2-40B4-BE49-F238E27FC236}">
                <a16:creationId xmlns="" xmlns:a16="http://schemas.microsoft.com/office/drawing/2014/main" id="{0B88C890-04F0-4814-8EF8-4F7CF12CC86E}"/>
              </a:ext>
            </a:extLst>
          </p:cNvPr>
          <p:cNvSpPr txBox="1"/>
          <p:nvPr/>
        </p:nvSpPr>
        <p:spPr>
          <a:xfrm>
            <a:off x="2244786" y="3055644"/>
            <a:ext cx="1113022" cy="199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TRV-</a:t>
            </a:r>
            <a:r>
              <a:rPr lang="en-US" altLang="zh-CN" sz="9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mCherry</a:t>
            </a:r>
            <a:endParaRPr lang="zh-CN" altLang="en-US" sz="9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本框 29">
            <a:extLst>
              <a:ext uri="{FF2B5EF4-FFF2-40B4-BE49-F238E27FC236}">
                <a16:creationId xmlns="" xmlns:a16="http://schemas.microsoft.com/office/drawing/2014/main" id="{6078D5B8-E6E4-4749-B5B2-8FBF67E756D4}"/>
              </a:ext>
            </a:extLst>
          </p:cNvPr>
          <p:cNvSpPr txBox="1"/>
          <p:nvPr/>
        </p:nvSpPr>
        <p:spPr>
          <a:xfrm>
            <a:off x="3906523" y="3055610"/>
            <a:ext cx="11825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TRV-</a:t>
            </a:r>
            <a:r>
              <a:rPr lang="en-US" altLang="zh-CN" sz="900" b="1" dirty="0" err="1" smtClean="0">
                <a:solidFill>
                  <a:schemeClr val="bg1"/>
                </a:solidFill>
                <a:latin typeface="Times New Roman"/>
              </a:rPr>
              <a:t>NbGAPDHs</a:t>
            </a:r>
            <a:endParaRPr lang="zh-CN" altLang="en-US" sz="900" b="1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4304" y="3322577"/>
            <a:ext cx="57222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</a:t>
            </a:r>
            <a:r>
              <a:rPr lang="en-US" altLang="zh-CN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Phenotype of </a:t>
            </a:r>
            <a:r>
              <a:rPr lang="en-US" altLang="zh-CN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Nicotiana</a:t>
            </a:r>
            <a:r>
              <a:rPr lang="en-US" altLang="zh-CN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benthamiana</a:t>
            </a:r>
            <a:r>
              <a:rPr lang="en-US" altLang="zh-CN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plants with infection of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Tobacco rattle virus (TRV)-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mcherry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(left) or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TRV-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NbGAPDHs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(right). The plants were photographed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days after infiltration. 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505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378</TotalTime>
  <Words>220</Words>
  <Application>Microsoft Office PowerPoint</Application>
  <PresentationFormat>A4 Paper (210x297 mm)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宋体</vt:lpstr>
      <vt:lpstr>Arial</vt:lpstr>
      <vt:lpstr>Arial Narrow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>Windows User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Zhiyou Du</dc:creator>
  <cp:lastModifiedBy>Zhiyou Du</cp:lastModifiedBy>
  <cp:revision>7</cp:revision>
  <dcterms:created xsi:type="dcterms:W3CDTF">2023-09-13T02:18:30Z</dcterms:created>
  <dcterms:modified xsi:type="dcterms:W3CDTF">2023-09-27T10:55:30Z</dcterms:modified>
</cp:coreProperties>
</file>