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0" autoAdjust="0"/>
    <p:restoredTop sz="94660"/>
  </p:normalViewPr>
  <p:slideViewPr>
    <p:cSldViewPr snapToGrid="0" showGuides="1">
      <p:cViewPr>
        <p:scale>
          <a:sx n="200" d="100"/>
          <a:sy n="200" d="100"/>
        </p:scale>
        <p:origin x="390" y="-5178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5" indent="0" algn="ctr">
              <a:buNone/>
              <a:defRPr sz="1500"/>
            </a:lvl2pPr>
            <a:lvl3pPr marL="685808" indent="0" algn="ctr">
              <a:buNone/>
              <a:defRPr sz="1350"/>
            </a:lvl3pPr>
            <a:lvl4pPr marL="1028713" indent="0" algn="ctr">
              <a:buNone/>
              <a:defRPr sz="1200"/>
            </a:lvl4pPr>
            <a:lvl5pPr marL="1371617" indent="0" algn="ctr">
              <a:buNone/>
              <a:defRPr sz="1200"/>
            </a:lvl5pPr>
            <a:lvl6pPr marL="1714521" indent="0" algn="ctr">
              <a:buNone/>
              <a:defRPr sz="1200"/>
            </a:lvl6pPr>
            <a:lvl7pPr marL="2057426" indent="0" algn="ctr">
              <a:buNone/>
              <a:defRPr sz="1200"/>
            </a:lvl7pPr>
            <a:lvl8pPr marL="2400330" indent="0" algn="ctr">
              <a:buNone/>
              <a:defRPr sz="1200"/>
            </a:lvl8pPr>
            <a:lvl9pPr marL="2743234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DF0D-D5D0-4FD7-BD1E-3FC798A0BEAF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4689-EFC4-4069-9550-D0B638E65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289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DF0D-D5D0-4FD7-BD1E-3FC798A0BEAF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4689-EFC4-4069-9550-D0B638E65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66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DF0D-D5D0-4FD7-BD1E-3FC798A0BEAF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4689-EFC4-4069-9550-D0B638E65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973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DF0D-D5D0-4FD7-BD1E-3FC798A0BEAF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4689-EFC4-4069-9550-D0B638E65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95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8159050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2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DF0D-D5D0-4FD7-BD1E-3FC798A0BEAF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4689-EFC4-4069-9550-D0B638E65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141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DF0D-D5D0-4FD7-BD1E-3FC798A0BEAF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4689-EFC4-4069-9550-D0B638E65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463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6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5" indent="0">
              <a:buNone/>
              <a:defRPr sz="1500" b="1"/>
            </a:lvl2pPr>
            <a:lvl3pPr marL="685808" indent="0">
              <a:buNone/>
              <a:defRPr sz="1350" b="1"/>
            </a:lvl3pPr>
            <a:lvl4pPr marL="1028713" indent="0">
              <a:buNone/>
              <a:defRPr sz="1200" b="1"/>
            </a:lvl4pPr>
            <a:lvl5pPr marL="1371617" indent="0">
              <a:buNone/>
              <a:defRPr sz="1200" b="1"/>
            </a:lvl5pPr>
            <a:lvl6pPr marL="1714521" indent="0">
              <a:buNone/>
              <a:defRPr sz="1200" b="1"/>
            </a:lvl6pPr>
            <a:lvl7pPr marL="2057426" indent="0">
              <a:buNone/>
              <a:defRPr sz="1200" b="1"/>
            </a:lvl7pPr>
            <a:lvl8pPr marL="2400330" indent="0">
              <a:buNone/>
              <a:defRPr sz="1200" b="1"/>
            </a:lvl8pPr>
            <a:lvl9pPr marL="2743234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8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5" indent="0">
              <a:buNone/>
              <a:defRPr sz="1500" b="1"/>
            </a:lvl2pPr>
            <a:lvl3pPr marL="685808" indent="0">
              <a:buNone/>
              <a:defRPr sz="1350" b="1"/>
            </a:lvl3pPr>
            <a:lvl4pPr marL="1028713" indent="0">
              <a:buNone/>
              <a:defRPr sz="1200" b="1"/>
            </a:lvl4pPr>
            <a:lvl5pPr marL="1371617" indent="0">
              <a:buNone/>
              <a:defRPr sz="1200" b="1"/>
            </a:lvl5pPr>
            <a:lvl6pPr marL="1714521" indent="0">
              <a:buNone/>
              <a:defRPr sz="1200" b="1"/>
            </a:lvl6pPr>
            <a:lvl7pPr marL="2057426" indent="0">
              <a:buNone/>
              <a:defRPr sz="1200" b="1"/>
            </a:lvl7pPr>
            <a:lvl8pPr marL="2400330" indent="0">
              <a:buNone/>
              <a:defRPr sz="1200" b="1"/>
            </a:lvl8pPr>
            <a:lvl9pPr marL="2743234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3468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DF0D-D5D0-4FD7-BD1E-3FC798A0BEAF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4689-EFC4-4069-9550-D0B638E65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12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DF0D-D5D0-4FD7-BD1E-3FC798A0BEAF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4689-EFC4-4069-9550-D0B638E65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93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DF0D-D5D0-4FD7-BD1E-3FC798A0BEAF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4689-EFC4-4069-9550-D0B638E65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015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755427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5" indent="0">
              <a:buNone/>
              <a:defRPr sz="1050"/>
            </a:lvl2pPr>
            <a:lvl3pPr marL="685808" indent="0">
              <a:buNone/>
              <a:defRPr sz="900"/>
            </a:lvl3pPr>
            <a:lvl4pPr marL="1028713" indent="0">
              <a:buNone/>
              <a:defRPr sz="750"/>
            </a:lvl4pPr>
            <a:lvl5pPr marL="1371617" indent="0">
              <a:buNone/>
              <a:defRPr sz="750"/>
            </a:lvl5pPr>
            <a:lvl6pPr marL="1714521" indent="0">
              <a:buNone/>
              <a:defRPr sz="750"/>
            </a:lvl6pPr>
            <a:lvl7pPr marL="2057426" indent="0">
              <a:buNone/>
              <a:defRPr sz="750"/>
            </a:lvl7pPr>
            <a:lvl8pPr marL="2400330" indent="0">
              <a:buNone/>
              <a:defRPr sz="750"/>
            </a:lvl8pPr>
            <a:lvl9pPr marL="2743234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DF0D-D5D0-4FD7-BD1E-3FC798A0BEAF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4689-EFC4-4069-9550-D0B638E65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829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755427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5" indent="0">
              <a:buNone/>
              <a:defRPr sz="2100"/>
            </a:lvl2pPr>
            <a:lvl3pPr marL="685808" indent="0">
              <a:buNone/>
              <a:defRPr sz="1800"/>
            </a:lvl3pPr>
            <a:lvl4pPr marL="1028713" indent="0">
              <a:buNone/>
              <a:defRPr sz="1500"/>
            </a:lvl4pPr>
            <a:lvl5pPr marL="1371617" indent="0">
              <a:buNone/>
              <a:defRPr sz="1500"/>
            </a:lvl5pPr>
            <a:lvl6pPr marL="1714521" indent="0">
              <a:buNone/>
              <a:defRPr sz="1500"/>
            </a:lvl6pPr>
            <a:lvl7pPr marL="2057426" indent="0">
              <a:buNone/>
              <a:defRPr sz="1500"/>
            </a:lvl7pPr>
            <a:lvl8pPr marL="2400330" indent="0">
              <a:buNone/>
              <a:defRPr sz="1500"/>
            </a:lvl8pPr>
            <a:lvl9pPr marL="2743234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5" indent="0">
              <a:buNone/>
              <a:defRPr sz="1050"/>
            </a:lvl2pPr>
            <a:lvl3pPr marL="685808" indent="0">
              <a:buNone/>
              <a:defRPr sz="900"/>
            </a:lvl3pPr>
            <a:lvl4pPr marL="1028713" indent="0">
              <a:buNone/>
              <a:defRPr sz="750"/>
            </a:lvl4pPr>
            <a:lvl5pPr marL="1371617" indent="0">
              <a:buNone/>
              <a:defRPr sz="750"/>
            </a:lvl5pPr>
            <a:lvl6pPr marL="1714521" indent="0">
              <a:buNone/>
              <a:defRPr sz="750"/>
            </a:lvl6pPr>
            <a:lvl7pPr marL="2057426" indent="0">
              <a:buNone/>
              <a:defRPr sz="750"/>
            </a:lvl7pPr>
            <a:lvl8pPr marL="2400330" indent="0">
              <a:buNone/>
              <a:defRPr sz="750"/>
            </a:lvl8pPr>
            <a:lvl9pPr marL="2743234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DF0D-D5D0-4FD7-BD1E-3FC798A0BEAF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4689-EFC4-4069-9550-D0B638E65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596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649116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6DF0D-D5D0-4FD7-BD1E-3FC798A0BEAF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11300182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D4689-EFC4-4069-9550-D0B638E65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3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8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2" indent="-171452" algn="l" defTabSz="685808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6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61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65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69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74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7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1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4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81" y="2414016"/>
            <a:ext cx="1522733" cy="14065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79" y="4383520"/>
            <a:ext cx="1569836" cy="14500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3015" y="4402336"/>
            <a:ext cx="1597584" cy="14756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2928" y="4402336"/>
            <a:ext cx="1573861" cy="14855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6788" y="4402336"/>
            <a:ext cx="1596127" cy="15065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0352" y="3989296"/>
            <a:ext cx="7495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11">
              <a:defRPr/>
            </a:pPr>
            <a:r>
              <a:rPr lang="en-GB" sz="1400" kern="0" dirty="0">
                <a:solidFill>
                  <a:srgbClr val="FF0000"/>
                </a:solidFill>
              </a:rPr>
              <a:t>C.B12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3014" y="2414016"/>
            <a:ext cx="1489989" cy="13762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20599" y="2414016"/>
            <a:ext cx="1525380" cy="14397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53575" y="2414016"/>
            <a:ext cx="1553061" cy="14659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0352" y="1953590"/>
            <a:ext cx="6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11">
              <a:defRPr/>
            </a:pPr>
            <a:r>
              <a:rPr lang="en-GB" sz="1400" kern="0" dirty="0">
                <a:solidFill>
                  <a:prstClr val="black"/>
                </a:solidFill>
              </a:rPr>
              <a:t>Line 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62904" y="6733504"/>
            <a:ext cx="596704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GB" sz="1100" b="1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</a:t>
            </a:r>
            <a:r>
              <a:rPr lang="en-GB" sz="1100" b="1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S1</a:t>
            </a:r>
            <a:r>
              <a:rPr lang="en-GB" sz="1100" b="1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Gating strategy for establishing CD45 positive cells. Flow </a:t>
            </a:r>
            <a:r>
              <a:rPr lang="en-GB" sz="1100" dirty="0" err="1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cytometric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analysis of cells isolated from the spleens of 4-week-old birds was performed. To allow comparison of cell populations between the chicken lines, cells were  gated on live, 10,000 single CD45</a:t>
            </a:r>
            <a:r>
              <a:rPr lang="en-GB" sz="1100" baseline="300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cells during acquisition. The data was then analysed using </a:t>
            </a:r>
            <a:r>
              <a:rPr lang="en-GB" sz="1100" dirty="0" err="1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Flowjo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software applying the gating strategy depicted. Examples of the </a:t>
            </a:r>
            <a:r>
              <a:rPr lang="en-GB" sz="1100" dirty="0" err="1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dotplots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are shown for a Line 0 bird and Line C.B12 samples, sequentially gating on singlets, live cells then CD45</a:t>
            </a:r>
            <a:r>
              <a:rPr lang="en-GB" sz="1100" baseline="300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GB" sz="11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cells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0331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101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Bryson</dc:creator>
  <cp:lastModifiedBy>MDPI</cp:lastModifiedBy>
  <cp:revision>2</cp:revision>
  <dcterms:created xsi:type="dcterms:W3CDTF">2022-12-12T19:24:53Z</dcterms:created>
  <dcterms:modified xsi:type="dcterms:W3CDTF">2023-02-21T07:13:18Z</dcterms:modified>
</cp:coreProperties>
</file>