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1470" y="-4698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3432-A4C8-4662-A54E-D0EEF6C767A3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8EB16-4F8B-451F-98FD-D50717921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862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3432-A4C8-4662-A54E-D0EEF6C767A3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8EB16-4F8B-451F-98FD-D50717921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62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3432-A4C8-4662-A54E-D0EEF6C767A3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8EB16-4F8B-451F-98FD-D50717921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297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3432-A4C8-4662-A54E-D0EEF6C767A3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8EB16-4F8B-451F-98FD-D50717921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04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3432-A4C8-4662-A54E-D0EEF6C767A3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8EB16-4F8B-451F-98FD-D50717921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257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3432-A4C8-4662-A54E-D0EEF6C767A3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8EB16-4F8B-451F-98FD-D50717921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593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3432-A4C8-4662-A54E-D0EEF6C767A3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8EB16-4F8B-451F-98FD-D50717921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079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3432-A4C8-4662-A54E-D0EEF6C767A3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8EB16-4F8B-451F-98FD-D50717921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188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3432-A4C8-4662-A54E-D0EEF6C767A3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8EB16-4F8B-451F-98FD-D50717921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74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3432-A4C8-4662-A54E-D0EEF6C767A3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8EB16-4F8B-451F-98FD-D50717921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52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3432-A4C8-4662-A54E-D0EEF6C767A3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8EB16-4F8B-451F-98FD-D50717921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537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33432-A4C8-4662-A54E-D0EEF6C767A3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8EB16-4F8B-451F-98FD-D50717921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822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761" y="856456"/>
            <a:ext cx="1821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(c)      TCR2 gating strategy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37952" y="1259277"/>
            <a:ext cx="5682335" cy="2933161"/>
            <a:chOff x="637952" y="1259277"/>
            <a:chExt cx="6049149" cy="302956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952" y="1259277"/>
              <a:ext cx="1460117" cy="143730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97855" y="2851535"/>
              <a:ext cx="1460118" cy="143730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26984" y="2851535"/>
              <a:ext cx="1460117" cy="143730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7952" y="2849912"/>
              <a:ext cx="1461766" cy="143892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97856" y="1259277"/>
              <a:ext cx="1461766" cy="143892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67080" y="2851537"/>
              <a:ext cx="1460117" cy="143730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167080" y="1259277"/>
              <a:ext cx="1461765" cy="1438926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>
              <a:off x="4743905" y="3164193"/>
              <a:ext cx="816634" cy="172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1897811" y="1570008"/>
              <a:ext cx="67348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1886309" y="1408981"/>
              <a:ext cx="2277374" cy="57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1582880" y="2044961"/>
              <a:ext cx="0" cy="9732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1582880" y="2034072"/>
              <a:ext cx="941784" cy="9219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1582880" y="2034072"/>
              <a:ext cx="2490326" cy="9602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5761" y="4433399"/>
            <a:ext cx="6381887" cy="4260416"/>
            <a:chOff x="-78035" y="4447835"/>
            <a:chExt cx="6707436" cy="4522269"/>
          </a:xfrm>
        </p:grpSpPr>
        <p:sp>
          <p:nvSpPr>
            <p:cNvPr id="27" name="TextBox 26"/>
            <p:cNvSpPr txBox="1"/>
            <p:nvPr/>
          </p:nvSpPr>
          <p:spPr>
            <a:xfrm>
              <a:off x="-78035" y="4447835"/>
              <a:ext cx="1287572" cy="294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(d)      TCR2 FMO</a:t>
              </a: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260591" y="4803812"/>
              <a:ext cx="6368810" cy="1236841"/>
              <a:chOff x="684173" y="4803812"/>
              <a:chExt cx="6368810" cy="1236841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84173" y="4803815"/>
                <a:ext cx="1256470" cy="123683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960815" y="4803812"/>
                <a:ext cx="1256473" cy="1236841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253137" y="4803812"/>
                <a:ext cx="1256473" cy="1236841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528840" y="4803813"/>
                <a:ext cx="1253396" cy="1233812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801467" y="4803813"/>
                <a:ext cx="1251516" cy="1231962"/>
              </a:xfrm>
              <a:prstGeom prst="rect">
                <a:avLst/>
              </a:prstGeom>
            </p:spPr>
          </p:pic>
        </p:grp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60591" y="6145688"/>
              <a:ext cx="1300105" cy="127979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560696" y="6145688"/>
              <a:ext cx="1300104" cy="127979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862253" y="6145688"/>
              <a:ext cx="1300105" cy="1279790"/>
            </a:xfrm>
            <a:prstGeom prst="rect">
              <a:avLst/>
            </a:prstGeom>
          </p:spPr>
        </p:pic>
        <p:cxnSp>
          <p:nvCxnSpPr>
            <p:cNvPr id="39" name="Straight Arrow Connector 38"/>
            <p:cNvCxnSpPr/>
            <p:nvPr/>
          </p:nvCxnSpPr>
          <p:spPr>
            <a:xfrm>
              <a:off x="1517061" y="6330462"/>
              <a:ext cx="4924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1517061" y="6210903"/>
              <a:ext cx="192887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260591" y="7608460"/>
              <a:ext cx="1302691" cy="1282336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4307088" y="7629454"/>
              <a:ext cx="1342624" cy="1321645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925532" y="7629454"/>
              <a:ext cx="1361930" cy="1340650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561582" y="7608460"/>
              <a:ext cx="1363950" cy="1342639"/>
            </a:xfrm>
            <a:prstGeom prst="rect">
              <a:avLst/>
            </a:prstGeom>
          </p:spPr>
        </p:pic>
      </p:grpSp>
      <p:sp>
        <p:nvSpPr>
          <p:cNvPr id="38" name="Rectangle 37"/>
          <p:cNvSpPr/>
          <p:nvPr/>
        </p:nvSpPr>
        <p:spPr>
          <a:xfrm>
            <a:off x="528783" y="8885981"/>
            <a:ext cx="5967046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GB" sz="1100" b="1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S2. 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Gating strategy for establishing T cell subsets. Flow </a:t>
            </a:r>
            <a:r>
              <a:rPr lang="en-GB" sz="1100" dirty="0" err="1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cytometric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analysis of cells isolated from the spleens of 4-week-old birds was performed. To allow comparison of cell populations between the chicken lines, cells were  gated on live, 10,000 single CD45</a:t>
            </a:r>
            <a:r>
              <a:rPr lang="en-GB" sz="1100" baseline="300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cells during acquisition. The data was then analysed using </a:t>
            </a:r>
            <a:r>
              <a:rPr lang="en-GB" sz="1100" dirty="0" err="1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Flowjo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software, applying the gating strategy depicted. Examples of the </a:t>
            </a:r>
            <a:r>
              <a:rPr lang="en-GB" sz="1100" dirty="0" err="1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dotplots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are shown for a 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 T cells (a and b) and </a:t>
            </a:r>
            <a:r>
              <a:rPr lang="en-GB" sz="1100" dirty="0">
                <a:latin typeface="Palatino Linotype" panose="02040502050505030304" pitchFamily="18" charset="0"/>
                <a:sym typeface="Symbol" panose="05050102010706020507" pitchFamily="18" charset="2"/>
              </a:rPr>
              <a:t></a:t>
            </a:r>
            <a:r>
              <a:rPr lang="en-GB" sz="1100" dirty="0">
                <a:latin typeface="Palatino Linotype" panose="02040502050505030304" pitchFamily="18" charset="0"/>
              </a:rPr>
              <a:t>V</a:t>
            </a:r>
            <a:r>
              <a:rPr lang="en-GB" sz="1100" dirty="0">
                <a:latin typeface="Palatino Linotype" panose="02040502050505030304" pitchFamily="18" charset="0"/>
                <a:sym typeface="Symbol" panose="05050102010706020507" pitchFamily="18" charset="2"/>
              </a:rPr>
              <a:t></a:t>
            </a:r>
            <a:r>
              <a:rPr lang="en-GB" sz="1100" dirty="0">
                <a:latin typeface="Palatino Linotype" panose="02040502050505030304" pitchFamily="18" charset="0"/>
              </a:rPr>
              <a:t>1 T cells (c and d).  The gating was defined with the use of the FMO staining controls (b and d).</a:t>
            </a:r>
            <a:endParaRPr lang="en-GB" sz="11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741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123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Bryson</dc:creator>
  <cp:lastModifiedBy>MDPI</cp:lastModifiedBy>
  <cp:revision>3</cp:revision>
  <dcterms:created xsi:type="dcterms:W3CDTF">2022-12-12T19:41:43Z</dcterms:created>
  <dcterms:modified xsi:type="dcterms:W3CDTF">2023-02-21T07:14:10Z</dcterms:modified>
</cp:coreProperties>
</file>