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2" r:id="rId5"/>
    <p:sldId id="263" r:id="rId6"/>
    <p:sldId id="260" r:id="rId7"/>
    <p:sldId id="264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39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27" indent="0" algn="ctr">
              <a:buNone/>
              <a:defRPr sz="2000"/>
            </a:lvl2pPr>
            <a:lvl3pPr marL="914454" indent="0" algn="ctr">
              <a:buNone/>
              <a:defRPr sz="1800"/>
            </a:lvl3pPr>
            <a:lvl4pPr marL="1371682" indent="0" algn="ctr">
              <a:buNone/>
              <a:defRPr sz="1600"/>
            </a:lvl4pPr>
            <a:lvl5pPr marL="1828909" indent="0" algn="ctr">
              <a:buNone/>
              <a:defRPr sz="1600"/>
            </a:lvl5pPr>
            <a:lvl6pPr marL="2286136" indent="0" algn="ctr">
              <a:buNone/>
              <a:defRPr sz="1600"/>
            </a:lvl6pPr>
            <a:lvl7pPr marL="2743363" indent="0" algn="ctr">
              <a:buNone/>
              <a:defRPr sz="1600"/>
            </a:lvl7pPr>
            <a:lvl8pPr marL="3200591" indent="0" algn="ctr">
              <a:buNone/>
              <a:defRPr sz="1600"/>
            </a:lvl8pPr>
            <a:lvl9pPr marL="365781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98EF6-2D87-412F-869F-134CE085F5DF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495-882C-4F40-8E96-BFB14D57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75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98EF6-2D87-412F-869F-134CE085F5DF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495-882C-4F40-8E96-BFB14D57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980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98EF6-2D87-412F-869F-134CE085F5DF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495-882C-4F40-8E96-BFB14D57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736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98EF6-2D87-412F-869F-134CE085F5DF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495-882C-4F40-8E96-BFB14D57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678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2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8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98EF6-2D87-412F-869F-134CE085F5DF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495-882C-4F40-8E96-BFB14D57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54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98EF6-2D87-412F-869F-134CE085F5DF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495-882C-4F40-8E96-BFB14D57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55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7" indent="0">
              <a:buNone/>
              <a:defRPr sz="2000" b="1"/>
            </a:lvl2pPr>
            <a:lvl3pPr marL="914454" indent="0">
              <a:buNone/>
              <a:defRPr sz="1800" b="1"/>
            </a:lvl3pPr>
            <a:lvl4pPr marL="1371682" indent="0">
              <a:buNone/>
              <a:defRPr sz="1600" b="1"/>
            </a:lvl4pPr>
            <a:lvl5pPr marL="1828909" indent="0">
              <a:buNone/>
              <a:defRPr sz="1600" b="1"/>
            </a:lvl5pPr>
            <a:lvl6pPr marL="2286136" indent="0">
              <a:buNone/>
              <a:defRPr sz="1600" b="1"/>
            </a:lvl6pPr>
            <a:lvl7pPr marL="2743363" indent="0">
              <a:buNone/>
              <a:defRPr sz="1600" b="1"/>
            </a:lvl7pPr>
            <a:lvl8pPr marL="3200591" indent="0">
              <a:buNone/>
              <a:defRPr sz="1600" b="1"/>
            </a:lvl8pPr>
            <a:lvl9pPr marL="36578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7" indent="0">
              <a:buNone/>
              <a:defRPr sz="2000" b="1"/>
            </a:lvl2pPr>
            <a:lvl3pPr marL="914454" indent="0">
              <a:buNone/>
              <a:defRPr sz="1800" b="1"/>
            </a:lvl3pPr>
            <a:lvl4pPr marL="1371682" indent="0">
              <a:buNone/>
              <a:defRPr sz="1600" b="1"/>
            </a:lvl4pPr>
            <a:lvl5pPr marL="1828909" indent="0">
              <a:buNone/>
              <a:defRPr sz="1600" b="1"/>
            </a:lvl5pPr>
            <a:lvl6pPr marL="2286136" indent="0">
              <a:buNone/>
              <a:defRPr sz="1600" b="1"/>
            </a:lvl6pPr>
            <a:lvl7pPr marL="2743363" indent="0">
              <a:buNone/>
              <a:defRPr sz="1600" b="1"/>
            </a:lvl7pPr>
            <a:lvl8pPr marL="3200591" indent="0">
              <a:buNone/>
              <a:defRPr sz="1600" b="1"/>
            </a:lvl8pPr>
            <a:lvl9pPr marL="36578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98EF6-2D87-412F-869F-134CE085F5DF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495-882C-4F40-8E96-BFB14D57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785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98EF6-2D87-412F-869F-134CE085F5DF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495-882C-4F40-8E96-BFB14D57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675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98EF6-2D87-412F-869F-134CE085F5DF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495-882C-4F40-8E96-BFB14D57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64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27" indent="0">
              <a:buNone/>
              <a:defRPr sz="1400"/>
            </a:lvl2pPr>
            <a:lvl3pPr marL="914454" indent="0">
              <a:buNone/>
              <a:defRPr sz="1200"/>
            </a:lvl3pPr>
            <a:lvl4pPr marL="1371682" indent="0">
              <a:buNone/>
              <a:defRPr sz="1000"/>
            </a:lvl4pPr>
            <a:lvl5pPr marL="1828909" indent="0">
              <a:buNone/>
              <a:defRPr sz="1000"/>
            </a:lvl5pPr>
            <a:lvl6pPr marL="2286136" indent="0">
              <a:buNone/>
              <a:defRPr sz="1000"/>
            </a:lvl6pPr>
            <a:lvl7pPr marL="2743363" indent="0">
              <a:buNone/>
              <a:defRPr sz="1000"/>
            </a:lvl7pPr>
            <a:lvl8pPr marL="3200591" indent="0">
              <a:buNone/>
              <a:defRPr sz="1000"/>
            </a:lvl8pPr>
            <a:lvl9pPr marL="365781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98EF6-2D87-412F-869F-134CE085F5DF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495-882C-4F40-8E96-BFB14D57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01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27" indent="0">
              <a:buNone/>
              <a:defRPr sz="2800"/>
            </a:lvl2pPr>
            <a:lvl3pPr marL="914454" indent="0">
              <a:buNone/>
              <a:defRPr sz="2400"/>
            </a:lvl3pPr>
            <a:lvl4pPr marL="1371682" indent="0">
              <a:buNone/>
              <a:defRPr sz="2000"/>
            </a:lvl4pPr>
            <a:lvl5pPr marL="1828909" indent="0">
              <a:buNone/>
              <a:defRPr sz="2000"/>
            </a:lvl5pPr>
            <a:lvl6pPr marL="2286136" indent="0">
              <a:buNone/>
              <a:defRPr sz="2000"/>
            </a:lvl6pPr>
            <a:lvl7pPr marL="2743363" indent="0">
              <a:buNone/>
              <a:defRPr sz="2000"/>
            </a:lvl7pPr>
            <a:lvl8pPr marL="3200591" indent="0">
              <a:buNone/>
              <a:defRPr sz="2000"/>
            </a:lvl8pPr>
            <a:lvl9pPr marL="3657818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27" indent="0">
              <a:buNone/>
              <a:defRPr sz="1400"/>
            </a:lvl2pPr>
            <a:lvl3pPr marL="914454" indent="0">
              <a:buNone/>
              <a:defRPr sz="1200"/>
            </a:lvl3pPr>
            <a:lvl4pPr marL="1371682" indent="0">
              <a:buNone/>
              <a:defRPr sz="1000"/>
            </a:lvl4pPr>
            <a:lvl5pPr marL="1828909" indent="0">
              <a:buNone/>
              <a:defRPr sz="1000"/>
            </a:lvl5pPr>
            <a:lvl6pPr marL="2286136" indent="0">
              <a:buNone/>
              <a:defRPr sz="1000"/>
            </a:lvl6pPr>
            <a:lvl7pPr marL="2743363" indent="0">
              <a:buNone/>
              <a:defRPr sz="1000"/>
            </a:lvl7pPr>
            <a:lvl8pPr marL="3200591" indent="0">
              <a:buNone/>
              <a:defRPr sz="1000"/>
            </a:lvl8pPr>
            <a:lvl9pPr marL="365781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98EF6-2D87-412F-869F-134CE085F5DF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495-882C-4F40-8E96-BFB14D57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222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98EF6-2D87-412F-869F-134CE085F5DF}" type="datetimeFigureOut">
              <a:rPr lang="en-US" smtClean="0"/>
              <a:t>3/16/2023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7A495-882C-4F40-8E96-BFB14D579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81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4" indent="-228614" algn="l" defTabSz="9144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41" indent="-228614" algn="l" defTabSz="9144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68" indent="-228614" algn="l" defTabSz="9144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95" indent="-228614" algn="l" defTabSz="9144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23" indent="-228614" algn="l" defTabSz="9144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50" indent="-228614" algn="l" defTabSz="9144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77" indent="-228614" algn="l" defTabSz="9144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04" indent="-228614" algn="l" defTabSz="9144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432" indent="-228614" algn="l" defTabSz="9144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7" algn="l" defTabSz="9144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54" algn="l" defTabSz="9144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82" algn="l" defTabSz="9144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09" algn="l" defTabSz="9144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36" algn="l" defTabSz="9144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63" algn="l" defTabSz="9144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91" algn="l" defTabSz="9144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818" algn="l" defTabSz="9144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6BE3215-5C98-2BF3-6096-E3B8DC97EF31}"/>
              </a:ext>
            </a:extLst>
          </p:cNvPr>
          <p:cNvSpPr txBox="1"/>
          <p:nvPr/>
        </p:nvSpPr>
        <p:spPr>
          <a:xfrm>
            <a:off x="20549" y="1435919"/>
            <a:ext cx="2522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A. Class I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Holin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ZCSE9_gp55)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CF13EA-9223-62B4-29DF-FE420E52CC00}"/>
              </a:ext>
            </a:extLst>
          </p:cNvPr>
          <p:cNvSpPr txBox="1"/>
          <p:nvPr/>
        </p:nvSpPr>
        <p:spPr>
          <a:xfrm>
            <a:off x="4582510" y="1430666"/>
            <a:ext cx="2627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B. Class II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Holin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ZCSE9_gp56)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6BFD9B-5E18-508B-09CA-B1E27D11A26D}"/>
              </a:ext>
            </a:extLst>
          </p:cNvPr>
          <p:cNvSpPr txBox="1"/>
          <p:nvPr/>
        </p:nvSpPr>
        <p:spPr>
          <a:xfrm>
            <a:off x="1868010" y="5422080"/>
            <a:ext cx="5865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Predicted class I and class II holins using DeepTMHMM.</a:t>
            </a:r>
          </a:p>
        </p:txBody>
      </p:sp>
      <p:pic>
        <p:nvPicPr>
          <p:cNvPr id="12" name="Picture 11" descr="Chart, bar chart&#10;&#10;Description automatically generated">
            <a:extLst>
              <a:ext uri="{FF2B5EF4-FFF2-40B4-BE49-F238E27FC236}">
                <a16:creationId xmlns:a16="http://schemas.microsoft.com/office/drawing/2014/main" id="{644F26D9-B338-58EE-6711-A417F3A4E5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" y="1797269"/>
            <a:ext cx="4603885" cy="3452914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85A8D4E8-2192-A8FE-B3A1-CFEF80A9AD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478" y="1801984"/>
            <a:ext cx="4603885" cy="345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778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45095D4-91E0-BC67-2365-FEC84FD316EC}"/>
              </a:ext>
            </a:extLst>
          </p:cNvPr>
          <p:cNvSpPr txBox="1"/>
          <p:nvPr/>
        </p:nvSpPr>
        <p:spPr>
          <a:xfrm>
            <a:off x="0" y="168633"/>
            <a:ext cx="69525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54" fontAlgn="ctr"/>
            <a:r>
              <a:rPr lang="en-US" sz="1600" b="1" dirty="0">
                <a:solidFill>
                  <a:schemeClr val="dk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Supplementary Table S1. 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Annotated CDS of phage ZCSE9</a:t>
            </a:r>
            <a:r>
              <a:rPr lang="en-US" sz="1600" b="1" dirty="0">
                <a:solidFill>
                  <a:schemeClr val="dk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7A8C47-FBE3-669D-E90D-A3C6BF72C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982"/>
            <a:ext cx="9144000" cy="58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7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1DECB15-85A2-8865-9E78-13C77974C95F}"/>
              </a:ext>
            </a:extLst>
          </p:cNvPr>
          <p:cNvSpPr txBox="1"/>
          <p:nvPr/>
        </p:nvSpPr>
        <p:spPr>
          <a:xfrm>
            <a:off x="0" y="168633"/>
            <a:ext cx="69525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54" fontAlgn="ctr"/>
            <a:r>
              <a:rPr lang="en-US" sz="1600" b="1" dirty="0">
                <a:solidFill>
                  <a:schemeClr val="dk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Supplementary Table S1. 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Annotated CDS of phage ZCSE9</a:t>
            </a:r>
            <a:r>
              <a:rPr lang="en-US" sz="1600" b="1" dirty="0">
                <a:solidFill>
                  <a:schemeClr val="dk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10DBCA-7421-2122-84BE-EBBA784FA9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550" y="647956"/>
            <a:ext cx="9196550" cy="604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159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1DECB15-85A2-8865-9E78-13C77974C95F}"/>
              </a:ext>
            </a:extLst>
          </p:cNvPr>
          <p:cNvSpPr txBox="1"/>
          <p:nvPr/>
        </p:nvSpPr>
        <p:spPr>
          <a:xfrm>
            <a:off x="0" y="168633"/>
            <a:ext cx="69525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54" fontAlgn="ctr"/>
            <a:r>
              <a:rPr lang="en-US" sz="1600" b="1" dirty="0">
                <a:solidFill>
                  <a:schemeClr val="dk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Supplementary Table S1. 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Annotated CDS of phage ZCSE9</a:t>
            </a:r>
            <a:r>
              <a:rPr lang="en-US" sz="1600" b="1" dirty="0">
                <a:solidFill>
                  <a:schemeClr val="dk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9FFDB3-C98D-9D2C-C5CE-934899298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7288"/>
            <a:ext cx="9144000" cy="6042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939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1DECB15-85A2-8865-9E78-13C77974C95F}"/>
              </a:ext>
            </a:extLst>
          </p:cNvPr>
          <p:cNvSpPr txBox="1"/>
          <p:nvPr/>
        </p:nvSpPr>
        <p:spPr>
          <a:xfrm>
            <a:off x="0" y="168633"/>
            <a:ext cx="69525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54" fontAlgn="ctr"/>
            <a:r>
              <a:rPr lang="en-US" sz="1600" b="1" dirty="0">
                <a:solidFill>
                  <a:schemeClr val="dk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Supplementary Table S1. 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Annotated CDS of phage ZCSE9</a:t>
            </a:r>
            <a:r>
              <a:rPr lang="en-US" sz="1600" b="1" dirty="0">
                <a:solidFill>
                  <a:schemeClr val="dk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4C286E-77B9-688C-22A0-A2A6FBCB81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7188"/>
            <a:ext cx="9144000" cy="315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59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A3AA6F4-8C07-E279-9A24-95464D36EE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907528"/>
              </p:ext>
            </p:extLst>
          </p:nvPr>
        </p:nvGraphicFramePr>
        <p:xfrm>
          <a:off x="207251" y="170947"/>
          <a:ext cx="8729498" cy="65142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5876">
                  <a:extLst>
                    <a:ext uri="{9D8B030D-6E8A-4147-A177-3AD203B41FA5}">
                      <a16:colId xmlns:a16="http://schemas.microsoft.com/office/drawing/2014/main" val="53308920"/>
                    </a:ext>
                  </a:extLst>
                </a:gridCol>
                <a:gridCol w="1305876">
                  <a:extLst>
                    <a:ext uri="{9D8B030D-6E8A-4147-A177-3AD203B41FA5}">
                      <a16:colId xmlns:a16="http://schemas.microsoft.com/office/drawing/2014/main" val="2370293361"/>
                    </a:ext>
                  </a:extLst>
                </a:gridCol>
                <a:gridCol w="440024">
                  <a:extLst>
                    <a:ext uri="{9D8B030D-6E8A-4147-A177-3AD203B41FA5}">
                      <a16:colId xmlns:a16="http://schemas.microsoft.com/office/drawing/2014/main" val="3577692515"/>
                    </a:ext>
                  </a:extLst>
                </a:gridCol>
                <a:gridCol w="1305876">
                  <a:extLst>
                    <a:ext uri="{9D8B030D-6E8A-4147-A177-3AD203B41FA5}">
                      <a16:colId xmlns:a16="http://schemas.microsoft.com/office/drawing/2014/main" val="2255359762"/>
                    </a:ext>
                  </a:extLst>
                </a:gridCol>
                <a:gridCol w="1305876">
                  <a:extLst>
                    <a:ext uri="{9D8B030D-6E8A-4147-A177-3AD203B41FA5}">
                      <a16:colId xmlns:a16="http://schemas.microsoft.com/office/drawing/2014/main" val="849807235"/>
                    </a:ext>
                  </a:extLst>
                </a:gridCol>
                <a:gridCol w="454218">
                  <a:extLst>
                    <a:ext uri="{9D8B030D-6E8A-4147-A177-3AD203B41FA5}">
                      <a16:colId xmlns:a16="http://schemas.microsoft.com/office/drawing/2014/main" val="3123159864"/>
                    </a:ext>
                  </a:extLst>
                </a:gridCol>
                <a:gridCol w="1305876">
                  <a:extLst>
                    <a:ext uri="{9D8B030D-6E8A-4147-A177-3AD203B41FA5}">
                      <a16:colId xmlns:a16="http://schemas.microsoft.com/office/drawing/2014/main" val="3366229864"/>
                    </a:ext>
                  </a:extLst>
                </a:gridCol>
                <a:gridCol w="1305876">
                  <a:extLst>
                    <a:ext uri="{9D8B030D-6E8A-4147-A177-3AD203B41FA5}">
                      <a16:colId xmlns:a16="http://schemas.microsoft.com/office/drawing/2014/main" val="4271026648"/>
                    </a:ext>
                  </a:extLst>
                </a:gridCol>
              </a:tblGrid>
              <a:tr h="627706">
                <a:tc gridSpan="5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9384712"/>
                  </a:ext>
                </a:extLst>
              </a:tr>
              <a:tr h="6493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ANN7185 DPO Prediction (%)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ID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ANN7185 DPO Prediction (%)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ID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ANN7185 DPO Prediction (%)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011020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048533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0343263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49008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423264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15059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054376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13837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045280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653063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9614741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28947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2438367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336600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0278717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6018714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ZCSE9_gp60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73779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ZCSE9_gp61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6350054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ZCSE9_gp62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19404"/>
                  </a:ext>
                </a:extLst>
              </a:tr>
              <a:tr h="303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ZCSE9_gp63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4441131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ZCSE9_gp64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3742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ZCSE9_gp65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663010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13843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E7191B5-997C-1482-5BEF-04AAEEB84B86}"/>
              </a:ext>
            </a:extLst>
          </p:cNvPr>
          <p:cNvSpPr txBox="1"/>
          <p:nvPr/>
        </p:nvSpPr>
        <p:spPr>
          <a:xfrm>
            <a:off x="197091" y="351661"/>
            <a:ext cx="68437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54" fontAlgn="ctr"/>
            <a:r>
              <a:rPr lang="en-US" sz="1600" b="1" dirty="0">
                <a:solidFill>
                  <a:schemeClr val="dk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Supplementary Table S2. </a:t>
            </a:r>
            <a:r>
              <a:rPr lang="en-US" sz="1600" dirty="0">
                <a:solidFill>
                  <a:schemeClr val="dk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Phage Depolymerase Finder Results [ANN model]</a:t>
            </a:r>
          </a:p>
        </p:txBody>
      </p:sp>
    </p:spTree>
    <p:extLst>
      <p:ext uri="{BB962C8B-B14F-4D97-AF65-F5344CB8AC3E}">
        <p14:creationId xmlns:p14="http://schemas.microsoft.com/office/powerpoint/2010/main" val="3437156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A3AA6F4-8C07-E279-9A24-95464D36EE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937174"/>
              </p:ext>
            </p:extLst>
          </p:nvPr>
        </p:nvGraphicFramePr>
        <p:xfrm>
          <a:off x="207251" y="170947"/>
          <a:ext cx="8729498" cy="64469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5876">
                  <a:extLst>
                    <a:ext uri="{9D8B030D-6E8A-4147-A177-3AD203B41FA5}">
                      <a16:colId xmlns:a16="http://schemas.microsoft.com/office/drawing/2014/main" val="53308920"/>
                    </a:ext>
                  </a:extLst>
                </a:gridCol>
                <a:gridCol w="1305876">
                  <a:extLst>
                    <a:ext uri="{9D8B030D-6E8A-4147-A177-3AD203B41FA5}">
                      <a16:colId xmlns:a16="http://schemas.microsoft.com/office/drawing/2014/main" val="2370293361"/>
                    </a:ext>
                  </a:extLst>
                </a:gridCol>
                <a:gridCol w="440024">
                  <a:extLst>
                    <a:ext uri="{9D8B030D-6E8A-4147-A177-3AD203B41FA5}">
                      <a16:colId xmlns:a16="http://schemas.microsoft.com/office/drawing/2014/main" val="3577692515"/>
                    </a:ext>
                  </a:extLst>
                </a:gridCol>
                <a:gridCol w="1305876">
                  <a:extLst>
                    <a:ext uri="{9D8B030D-6E8A-4147-A177-3AD203B41FA5}">
                      <a16:colId xmlns:a16="http://schemas.microsoft.com/office/drawing/2014/main" val="2255359762"/>
                    </a:ext>
                  </a:extLst>
                </a:gridCol>
                <a:gridCol w="1305876">
                  <a:extLst>
                    <a:ext uri="{9D8B030D-6E8A-4147-A177-3AD203B41FA5}">
                      <a16:colId xmlns:a16="http://schemas.microsoft.com/office/drawing/2014/main" val="849807235"/>
                    </a:ext>
                  </a:extLst>
                </a:gridCol>
                <a:gridCol w="454218">
                  <a:extLst>
                    <a:ext uri="{9D8B030D-6E8A-4147-A177-3AD203B41FA5}">
                      <a16:colId xmlns:a16="http://schemas.microsoft.com/office/drawing/2014/main" val="3123159864"/>
                    </a:ext>
                  </a:extLst>
                </a:gridCol>
                <a:gridCol w="1305876">
                  <a:extLst>
                    <a:ext uri="{9D8B030D-6E8A-4147-A177-3AD203B41FA5}">
                      <a16:colId xmlns:a16="http://schemas.microsoft.com/office/drawing/2014/main" val="3366229864"/>
                    </a:ext>
                  </a:extLst>
                </a:gridCol>
                <a:gridCol w="1305876">
                  <a:extLst>
                    <a:ext uri="{9D8B030D-6E8A-4147-A177-3AD203B41FA5}">
                      <a16:colId xmlns:a16="http://schemas.microsoft.com/office/drawing/2014/main" val="4271026648"/>
                    </a:ext>
                  </a:extLst>
                </a:gridCol>
              </a:tblGrid>
              <a:tr h="627706">
                <a:tc gridSpan="5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9384712"/>
                  </a:ext>
                </a:extLst>
              </a:tr>
              <a:tr h="6493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SVM4311 DPO Prediction (%)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SVM4311 DPO Prediction (%)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SVM4311 DPO Prediction (%)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011020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048533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0343263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49008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423264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15059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054376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13837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ZCSE9_gp64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045280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ZCSE9_gp65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653063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9614741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28947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2438367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336600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0278717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6018714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ZCSE9_gp60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73779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ZCSE9_gp61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6350054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ZCSE9_gp62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19404"/>
                  </a:ext>
                </a:extLst>
              </a:tr>
              <a:tr h="2364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ZCSE9_gp63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ZCSE9_gp40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4441131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3742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ZCSE9_gp57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663010"/>
                  </a:ext>
                </a:extLst>
              </a:tr>
              <a:tr h="234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ZCSE9_gp36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ZCSE9_gp23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09145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E7191B5-997C-1482-5BEF-04AAEEB84B86}"/>
              </a:ext>
            </a:extLst>
          </p:cNvPr>
          <p:cNvSpPr txBox="1"/>
          <p:nvPr/>
        </p:nvSpPr>
        <p:spPr>
          <a:xfrm>
            <a:off x="197091" y="351661"/>
            <a:ext cx="68437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54" fontAlgn="ctr"/>
            <a:r>
              <a:rPr lang="en-US" sz="1600" b="1" dirty="0">
                <a:solidFill>
                  <a:schemeClr val="dk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Supplementary Table S2. </a:t>
            </a:r>
            <a:r>
              <a:rPr lang="en-US" sz="1600" dirty="0">
                <a:solidFill>
                  <a:schemeClr val="dk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Phage Depolymerase Finder Results [SVM model]</a:t>
            </a:r>
          </a:p>
        </p:txBody>
      </p:sp>
    </p:spTree>
    <p:extLst>
      <p:ext uri="{BB962C8B-B14F-4D97-AF65-F5344CB8AC3E}">
        <p14:creationId xmlns:p14="http://schemas.microsoft.com/office/powerpoint/2010/main" val="2274907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A3AA6F4-8C07-E279-9A24-95464D36EE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49420"/>
              </p:ext>
            </p:extLst>
          </p:nvPr>
        </p:nvGraphicFramePr>
        <p:xfrm>
          <a:off x="405112" y="296556"/>
          <a:ext cx="7040880" cy="62648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5840">
                  <a:extLst>
                    <a:ext uri="{9D8B030D-6E8A-4147-A177-3AD203B41FA5}">
                      <a16:colId xmlns:a16="http://schemas.microsoft.com/office/drawing/2014/main" val="53308920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370293361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3577692515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311440425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1559575960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647933459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645401185"/>
                    </a:ext>
                  </a:extLst>
                </a:gridCol>
              </a:tblGrid>
              <a:tr h="708728"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Supplementary Table S3. </a:t>
                      </a:r>
                      <a:r>
                        <a:rPr lang="en-US" sz="1600" b="0" u="none" strike="noStrike" dirty="0"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VIRIDIC Clustering Results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9384712"/>
                  </a:ext>
                </a:extLst>
              </a:tr>
              <a:tr h="435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Genome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Species cluster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Genus cluster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15"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Genome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Species cluster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Genus cluster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01102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NC_021775.1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200" b="0" i="0" u="none" strike="noStrike" kern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NC_041991.1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62567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NC_026017.1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NC_009232.2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56821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NC_042065.1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OP793478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6848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NC_021777.1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NC_022752.1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20378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NC_041897.1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NC_022754.1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04853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GU196281.1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NC_023608.1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034326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NC_041898.1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NC_019539.1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4900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NC_027993.1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NC_024204.1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42326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NC_027994.1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NC_028698.1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15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NC_042084.1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NC_031021.1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05437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NC_048181.1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NC_031925.1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1383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NC_016763.1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04528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NC_006940.2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65306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54" rtl="0" eaLnBrk="1" fontAlgn="b" latinLnBrk="0" hangingPunct="1"/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NC_041992.1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9614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9317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3234</TotalTime>
  <Words>781</Words>
  <Application>Microsoft Office PowerPoint</Application>
  <PresentationFormat>On-screen Show (4:3)</PresentationFormat>
  <Paragraphs>363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Palatino Linotype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Zainab Kamel</dc:creator>
  <cp:lastModifiedBy>Zainab Kamel</cp:lastModifiedBy>
  <cp:revision>20</cp:revision>
  <dcterms:created xsi:type="dcterms:W3CDTF">2023-02-11T07:29:51Z</dcterms:created>
  <dcterms:modified xsi:type="dcterms:W3CDTF">2023-03-16T06:53:54Z</dcterms:modified>
</cp:coreProperties>
</file>