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7" r:id="rId3"/>
    <p:sldId id="283" r:id="rId4"/>
    <p:sldId id="275" r:id="rId5"/>
    <p:sldId id="295" r:id="rId6"/>
  </p:sldIdLst>
  <p:sldSz cx="6858000" cy="12192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  <p:cmAuthor id="2" name="少慧 柏" initials="少柏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3A1"/>
    <a:srgbClr val="A8BDE8"/>
    <a:srgbClr val="94E994"/>
    <a:srgbClr val="A0E0E7"/>
    <a:srgbClr val="D0B7D5"/>
    <a:srgbClr val="DFE4EF"/>
    <a:srgbClr val="F1EEDA"/>
    <a:srgbClr val="F0B8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461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18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561080" y="1143000"/>
            <a:ext cx="1735841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57250" y="1995508"/>
            <a:ext cx="5143500" cy="424504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57250" y="6404254"/>
            <a:ext cx="5143500" cy="294386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07756" y="649175"/>
            <a:ext cx="1478756" cy="1033317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71488" y="649175"/>
            <a:ext cx="4350544" cy="1033317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916" y="3039834"/>
            <a:ext cx="5915025" cy="50720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67916" y="8159849"/>
            <a:ext cx="5915025" cy="266726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71488" y="3245875"/>
            <a:ext cx="2914650" cy="773647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71863" y="3245875"/>
            <a:ext cx="2914650" cy="773647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649175"/>
            <a:ext cx="5915025" cy="235678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72381" y="2989029"/>
            <a:ext cx="2901255" cy="146487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2381" y="4453905"/>
            <a:ext cx="2901255" cy="655102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71863" y="2989029"/>
            <a:ext cx="2915543" cy="146487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71863" y="4453905"/>
            <a:ext cx="2915543" cy="655102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812880"/>
            <a:ext cx="2211883" cy="28450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15543" y="1755595"/>
            <a:ext cx="3471863" cy="866507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2381" y="3657960"/>
            <a:ext cx="2211883" cy="677682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2381" y="812880"/>
            <a:ext cx="2211883" cy="284508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915543" y="1755595"/>
            <a:ext cx="3471863" cy="866507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2381" y="3657960"/>
            <a:ext cx="2211883" cy="677682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71488" y="649175"/>
            <a:ext cx="5915025" cy="2356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71488" y="3245875"/>
            <a:ext cx="5915025" cy="7736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71488" y="11301291"/>
            <a:ext cx="1543050" cy="649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271713" y="11301291"/>
            <a:ext cx="2314575" cy="649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843463" y="11301291"/>
            <a:ext cx="1543050" cy="649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jpeg"/><Relationship Id="rId8" Type="http://schemas.openxmlformats.org/officeDocument/2006/relationships/image" Target="../media/image8.jpeg"/><Relationship Id="rId7" Type="http://schemas.openxmlformats.org/officeDocument/2006/relationships/image" Target="../media/image7.jpeg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image" Target="../media/image10.jpeg"/><Relationship Id="rId10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1.xml"/><Relationship Id="rId8" Type="http://schemas.openxmlformats.org/officeDocument/2006/relationships/tags" Target="../tags/tag10.xml"/><Relationship Id="rId7" Type="http://schemas.openxmlformats.org/officeDocument/2006/relationships/tags" Target="../tags/tag9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image" Target="../media/image11.png"/><Relationship Id="rId16" Type="http://schemas.openxmlformats.org/officeDocument/2006/relationships/slideLayout" Target="../slideLayouts/slideLayout1.xml"/><Relationship Id="rId15" Type="http://schemas.openxmlformats.org/officeDocument/2006/relationships/tags" Target="../tags/tag17.xml"/><Relationship Id="rId14" Type="http://schemas.openxmlformats.org/officeDocument/2006/relationships/tags" Target="../tags/tag16.xml"/><Relationship Id="rId13" Type="http://schemas.openxmlformats.org/officeDocument/2006/relationships/tags" Target="../tags/tag15.xml"/><Relationship Id="rId12" Type="http://schemas.openxmlformats.org/officeDocument/2006/relationships/tags" Target="../tags/tag14.xml"/><Relationship Id="rId11" Type="http://schemas.openxmlformats.org/officeDocument/2006/relationships/tags" Target="../tags/tag13.xml"/><Relationship Id="rId10" Type="http://schemas.openxmlformats.org/officeDocument/2006/relationships/tags" Target="../tags/tag12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MAPK signaling pathway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9430" y="1174115"/>
            <a:ext cx="1510665" cy="169862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13398" y="742950"/>
            <a:ext cx="1678940" cy="2298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900">
                <a:latin typeface="Arial" panose="020B0604020202020204" pitchFamily="34" charset="0"/>
                <a:cs typeface="Arial" panose="020B0604020202020204" pitchFamily="34" charset="0"/>
              </a:rPr>
              <a:t>MAPK signaling pathway</a:t>
            </a:r>
            <a:endParaRPr lang="zh-CN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图片 8" descr="apoptotic process"/>
          <p:cNvPicPr>
            <a:picLocks noChangeAspect="1"/>
          </p:cNvPicPr>
          <p:nvPr/>
        </p:nvPicPr>
        <p:blipFill>
          <a:blip r:embed="rId2"/>
          <a:srcRect r="580" b="49529"/>
          <a:stretch>
            <a:fillRect/>
          </a:stretch>
        </p:blipFill>
        <p:spPr>
          <a:xfrm>
            <a:off x="2790825" y="1317625"/>
            <a:ext cx="1325245" cy="144907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853531" y="742950"/>
            <a:ext cx="1191260" cy="2298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900">
                <a:latin typeface="Arial" panose="020B0604020202020204" pitchFamily="34" charset="0"/>
                <a:cs typeface="Arial" panose="020B0604020202020204" pitchFamily="34" charset="0"/>
              </a:rPr>
              <a:t>apoptotic process</a:t>
            </a:r>
            <a:endParaRPr lang="zh-CN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图片 10" descr="Leukocyte transendothelial migratio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165" y="1317625"/>
            <a:ext cx="1517650" cy="15748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731385" y="742950"/>
            <a:ext cx="2212340" cy="2298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900">
                <a:latin typeface="Arial" panose="020B0604020202020204" pitchFamily="34" charset="0"/>
                <a:cs typeface="Arial" panose="020B0604020202020204" pitchFamily="34" charset="0"/>
              </a:rPr>
              <a:t>Leukocyte transendothelial migration</a:t>
            </a:r>
            <a:endParaRPr lang="zh-CN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28283" y="3096260"/>
            <a:ext cx="2310130" cy="2298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900">
                <a:latin typeface="Arial" panose="020B0604020202020204" pitchFamily="34" charset="0"/>
                <a:cs typeface="Arial" panose="020B0604020202020204" pitchFamily="34" charset="0"/>
              </a:rPr>
              <a:t>negative regulation of apoptotic process</a:t>
            </a:r>
            <a:endParaRPr lang="zh-CN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图片 14" descr="negative regulation of apoptotic process"/>
          <p:cNvPicPr>
            <a:picLocks noChangeAspect="1"/>
          </p:cNvPicPr>
          <p:nvPr/>
        </p:nvPicPr>
        <p:blipFill>
          <a:blip r:embed="rId4"/>
          <a:srcRect r="-1825" b="47290"/>
          <a:stretch>
            <a:fillRect/>
          </a:stretch>
        </p:blipFill>
        <p:spPr>
          <a:xfrm>
            <a:off x="406768" y="3613028"/>
            <a:ext cx="1917065" cy="1648460"/>
          </a:xfrm>
          <a:prstGeom prst="rect">
            <a:avLst/>
          </a:prstGeom>
        </p:spPr>
      </p:pic>
      <p:pic>
        <p:nvPicPr>
          <p:cNvPr id="16" name="图片 15" descr="G protein-coupled receptor signaling pathway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1925" y="3501390"/>
            <a:ext cx="1553210" cy="1787525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432844" y="3096260"/>
            <a:ext cx="2577465" cy="2298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900">
                <a:latin typeface="Arial" panose="020B0604020202020204" pitchFamily="34" charset="0"/>
                <a:cs typeface="Arial" panose="020B0604020202020204" pitchFamily="34" charset="0"/>
              </a:rPr>
              <a:t>G protein-coupled receptor signaling pathway</a:t>
            </a:r>
            <a:endParaRPr lang="zh-CN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图片 17" descr="Chemokine signaling pathway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6165" y="3670935"/>
            <a:ext cx="1751965" cy="161544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940300" y="3096260"/>
            <a:ext cx="1795145" cy="2298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900">
                <a:latin typeface="Arial" panose="020B0604020202020204" pitchFamily="34" charset="0"/>
                <a:cs typeface="Arial" panose="020B0604020202020204" pitchFamily="34" charset="0"/>
              </a:rPr>
              <a:t>Chemokine signaling pathway</a:t>
            </a:r>
            <a:endParaRPr lang="zh-CN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图片 19" descr="Natural killer cell mediated cytotoxicity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7033" y="6288405"/>
            <a:ext cx="1563370" cy="164592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52730" y="6006465"/>
            <a:ext cx="2423795" cy="2298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900">
                <a:latin typeface="Arial" panose="020B0604020202020204" pitchFamily="34" charset="0"/>
                <a:cs typeface="Arial" panose="020B0604020202020204" pitchFamily="34" charset="0"/>
              </a:rPr>
              <a:t>Natural killer cell mediated cytotoxicity</a:t>
            </a:r>
            <a:endParaRPr lang="zh-CN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图片 23" descr="Viral protein interaction with cytokine and cytokine receptor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3109" y="8739273"/>
            <a:ext cx="1689735" cy="1529715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277494" y="8485824"/>
            <a:ext cx="4702493" cy="2298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Viral protein interaction with cytokine and cytokine receptor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 descr="1-UP-PI3k-akt"/>
          <p:cNvPicPr>
            <a:picLocks noChangeAspect="1"/>
          </p:cNvPicPr>
          <p:nvPr/>
        </p:nvPicPr>
        <p:blipFill>
          <a:blip r:embed="rId9"/>
          <a:srcRect r="-296" b="39000"/>
          <a:stretch>
            <a:fillRect/>
          </a:stretch>
        </p:blipFill>
        <p:spPr>
          <a:xfrm>
            <a:off x="2553335" y="6400165"/>
            <a:ext cx="1823720" cy="1715135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10"/>
            </p:custDataLst>
          </p:nvPr>
        </p:nvSpPr>
        <p:spPr>
          <a:xfrm>
            <a:off x="2614930" y="6004560"/>
            <a:ext cx="2212340" cy="2298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900">
                <a:latin typeface="Arial" panose="020B0604020202020204" pitchFamily="34" charset="0"/>
                <a:cs typeface="Arial" panose="020B0604020202020204" pitchFamily="34" charset="0"/>
              </a:rPr>
              <a:t>PI3K-Akt signaling pathway</a:t>
            </a:r>
            <a:endParaRPr lang="zh-CN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图片 6" descr="1-UP-in utero embryonic development"/>
          <p:cNvPicPr>
            <a:picLocks noChangeAspect="1"/>
          </p:cNvPicPr>
          <p:nvPr/>
        </p:nvPicPr>
        <p:blipFill>
          <a:blip r:embed="rId11"/>
          <a:srcRect r="49833" b="17"/>
          <a:stretch>
            <a:fillRect/>
          </a:stretch>
        </p:blipFill>
        <p:spPr>
          <a:xfrm>
            <a:off x="4850130" y="6290909"/>
            <a:ext cx="1543685" cy="1654810"/>
          </a:xfrm>
          <a:prstGeom prst="rect">
            <a:avLst/>
          </a:prstGeom>
        </p:spPr>
      </p:pic>
      <p:sp>
        <p:nvSpPr>
          <p:cNvPr id="26" name="文本框 25"/>
          <p:cNvSpPr txBox="1"/>
          <p:nvPr>
            <p:custDataLst>
              <p:tags r:id="rId12"/>
            </p:custDataLst>
          </p:nvPr>
        </p:nvSpPr>
        <p:spPr>
          <a:xfrm>
            <a:off x="4645660" y="6004560"/>
            <a:ext cx="2212340" cy="2298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in utero embryonic development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3"/>
            </p:custDataLst>
          </p:nvPr>
        </p:nvSpPr>
        <p:spPr>
          <a:xfrm>
            <a:off x="306705" y="266700"/>
            <a:ext cx="342900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Supplementary Figure S1</a:t>
            </a:r>
            <a:endParaRPr lang="en-US" altLang="zh-CN" sz="12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336256" y="9355208"/>
            <a:ext cx="1778635" cy="929020"/>
            <a:chOff x="3709965" y="9225497"/>
            <a:chExt cx="2618445" cy="1642314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3709965" y="9356302"/>
              <a:ext cx="360000" cy="0"/>
            </a:xfrm>
            <a:prstGeom prst="line">
              <a:avLst/>
            </a:prstGeom>
            <a:ln w="38100">
              <a:solidFill>
                <a:srgbClr val="F0B8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3709965" y="9606861"/>
              <a:ext cx="360000" cy="0"/>
            </a:xfrm>
            <a:prstGeom prst="line">
              <a:avLst/>
            </a:prstGeom>
            <a:ln w="38100">
              <a:solidFill>
                <a:srgbClr val="D0B7D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3709965" y="9857420"/>
              <a:ext cx="360000" cy="0"/>
            </a:xfrm>
            <a:prstGeom prst="line">
              <a:avLst/>
            </a:prstGeom>
            <a:ln w="38100">
              <a:solidFill>
                <a:srgbClr val="A0E0E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3709965" y="10107979"/>
              <a:ext cx="360000" cy="0"/>
            </a:xfrm>
            <a:prstGeom prst="line">
              <a:avLst/>
            </a:prstGeom>
            <a:ln w="38100">
              <a:solidFill>
                <a:srgbClr val="94E99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3709965" y="10358538"/>
              <a:ext cx="360000" cy="0"/>
            </a:xfrm>
            <a:prstGeom prst="line">
              <a:avLst/>
            </a:prstGeom>
            <a:ln w="38100">
              <a:solidFill>
                <a:srgbClr val="A8BD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3709965" y="10609098"/>
              <a:ext cx="360000" cy="0"/>
            </a:xfrm>
            <a:prstGeom prst="line">
              <a:avLst/>
            </a:prstGeom>
            <a:ln w="38100">
              <a:solidFill>
                <a:srgbClr val="D9D3A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/>
            <p:cNvSpPr txBox="1"/>
            <p:nvPr/>
          </p:nvSpPr>
          <p:spPr>
            <a:xfrm>
              <a:off x="4116070" y="9225497"/>
              <a:ext cx="2212340" cy="378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Physical Interactions</a:t>
              </a:r>
              <a:endParaRPr lang="en-US" altLang="zh-CN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4116070" y="9478300"/>
              <a:ext cx="2212340" cy="378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Co-expression</a:t>
              </a:r>
              <a:endParaRPr lang="en-US" altLang="zh-CN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116070" y="9731103"/>
              <a:ext cx="2212340" cy="378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Pathway</a:t>
              </a:r>
              <a:endParaRPr lang="en-US" altLang="zh-CN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116070" y="9983907"/>
              <a:ext cx="2212340" cy="378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Genetic Interactions</a:t>
              </a:r>
              <a:endParaRPr lang="en-US" altLang="zh-CN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116070" y="10236708"/>
              <a:ext cx="2212340" cy="378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Co-localization</a:t>
              </a:r>
              <a:endParaRPr lang="en-US" altLang="zh-CN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4116070" y="10489512"/>
              <a:ext cx="2212340" cy="3782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Shared protein domains</a:t>
              </a:r>
              <a:endParaRPr lang="en-US" altLang="zh-CN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996450" y="1239264"/>
            <a:ext cx="2477770" cy="2246630"/>
            <a:chOff x="12025" y="1007"/>
            <a:chExt cx="6158" cy="5330"/>
          </a:xfrm>
        </p:grpSpPr>
        <p:grpSp>
          <p:nvGrpSpPr>
            <p:cNvPr id="23" name="组合 22"/>
            <p:cNvGrpSpPr/>
            <p:nvPr/>
          </p:nvGrpSpPr>
          <p:grpSpPr>
            <a:xfrm>
              <a:off x="12025" y="1007"/>
              <a:ext cx="6158" cy="5330"/>
              <a:chOff x="12025" y="1007"/>
              <a:chExt cx="6158" cy="5330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12025" y="1007"/>
                <a:ext cx="6158" cy="5330"/>
                <a:chOff x="12025" y="1007"/>
                <a:chExt cx="6158" cy="5330"/>
              </a:xfrm>
            </p:grpSpPr>
            <p:pic>
              <p:nvPicPr>
                <p:cNvPr id="10" name="图片 9" descr="Venn"/>
                <p:cNvPicPr>
                  <a:picLocks noChangeAspect="1"/>
                </p:cNvPicPr>
                <p:nvPr>
                  <p:custDataLst>
                    <p:tags r:id="rId1"/>
                  </p:custDataLst>
                </p:nvPr>
              </p:nvPicPr>
              <p:blipFill>
                <a:blip r:embed="rId2"/>
                <a:srcRect t="13444"/>
                <a:stretch>
                  <a:fillRect/>
                </a:stretch>
              </p:blipFill>
              <p:spPr>
                <a:xfrm>
                  <a:off x="12025" y="1007"/>
                  <a:ext cx="6159" cy="5331"/>
                </a:xfrm>
                <a:prstGeom prst="rect">
                  <a:avLst/>
                </a:prstGeom>
              </p:spPr>
            </p:pic>
            <p:sp>
              <p:nvSpPr>
                <p:cNvPr id="11" name="矩形 10"/>
                <p:cNvSpPr/>
                <p:nvPr>
                  <p:custDataLst>
                    <p:tags r:id="rId3"/>
                  </p:custDataLst>
                </p:nvPr>
              </p:nvSpPr>
              <p:spPr>
                <a:xfrm>
                  <a:off x="12157" y="1684"/>
                  <a:ext cx="1078" cy="45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lumMod val="75000"/>
                  </a:schemeClr>
                </a:lnRef>
                <a:fillRef idx="1">
                  <a:schemeClr val="accent1"/>
                </a:fillRef>
                <a:effectRef idx="0">
                  <a:srgbClr val="FFFFFF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/>
                </a:p>
              </p:txBody>
            </p:sp>
          </p:grpSp>
          <p:sp>
            <p:nvSpPr>
              <p:cNvPr id="15" name="矩形 14"/>
              <p:cNvSpPr/>
              <p:nvPr>
                <p:custDataLst>
                  <p:tags r:id="rId4"/>
                </p:custDataLst>
              </p:nvPr>
            </p:nvSpPr>
            <p:spPr>
              <a:xfrm>
                <a:off x="13557" y="1007"/>
                <a:ext cx="1078" cy="4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22" name="矩形 21"/>
              <p:cNvSpPr/>
              <p:nvPr>
                <p:custDataLst>
                  <p:tags r:id="rId5"/>
                </p:custDataLst>
              </p:nvPr>
            </p:nvSpPr>
            <p:spPr>
              <a:xfrm>
                <a:off x="15594" y="1007"/>
                <a:ext cx="1078" cy="4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lumMod val="75000"/>
                </a:schemeClr>
              </a:lnRef>
              <a:fillRef idx="1">
                <a:schemeClr val="accent1"/>
              </a:fillRef>
              <a:effectRef idx="0">
                <a:srgbClr val="FFFFFF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</p:grpSp>
        <p:sp>
          <p:nvSpPr>
            <p:cNvPr id="24" name="矩形 23"/>
            <p:cNvSpPr/>
            <p:nvPr>
              <p:custDataLst>
                <p:tags r:id="rId6"/>
              </p:custDataLst>
            </p:nvPr>
          </p:nvSpPr>
          <p:spPr>
            <a:xfrm>
              <a:off x="17213" y="1684"/>
              <a:ext cx="971" cy="4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sp>
        <p:nvSpPr>
          <p:cNvPr id="25" name="文本框 24"/>
          <p:cNvSpPr txBox="1"/>
          <p:nvPr>
            <p:custDataLst>
              <p:tags r:id="rId7"/>
            </p:custDataLst>
          </p:nvPr>
        </p:nvSpPr>
        <p:spPr>
          <a:xfrm>
            <a:off x="1331605" y="1678049"/>
            <a:ext cx="2009775" cy="183515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r>
              <a:rPr lang="en-US" sz="6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up DEGs of PBS WT vs PBS </a:t>
            </a:r>
            <a:r>
              <a:rPr lang="en-US" altLang="zh-CN" sz="600" b="1" i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c-Flip</a:t>
            </a:r>
            <a:r>
              <a:rPr lang="en-US" altLang="zh-CN" sz="600" b="1" i="1" baseline="30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+/-</a:t>
            </a:r>
            <a:endParaRPr lang="en-US" altLang="zh-CN" sz="600" b="1" i="1" baseline="300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27" name="文本框 26"/>
          <p:cNvSpPr txBox="1"/>
          <p:nvPr>
            <p:custDataLst>
              <p:tags r:id="rId8"/>
            </p:custDataLst>
          </p:nvPr>
        </p:nvSpPr>
        <p:spPr>
          <a:xfrm>
            <a:off x="3828425" y="1660269"/>
            <a:ext cx="2198370" cy="183515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r>
              <a:rPr lang="en-US" sz="6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down DEGs of PBS WT vs PBS </a:t>
            </a:r>
            <a:r>
              <a:rPr lang="en-US" altLang="zh-CN" sz="600" b="1" i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c-Flip</a:t>
            </a:r>
            <a:r>
              <a:rPr lang="en-US" altLang="zh-CN" sz="600" b="1" i="1" baseline="30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+/-</a:t>
            </a:r>
            <a:endParaRPr lang="en-US" altLang="zh-CN" sz="600" b="1" i="1" baseline="300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28" name="文本框 27"/>
          <p:cNvSpPr txBox="1"/>
          <p:nvPr>
            <p:custDataLst>
              <p:tags r:id="rId9"/>
            </p:custDataLst>
          </p:nvPr>
        </p:nvSpPr>
        <p:spPr>
          <a:xfrm>
            <a:off x="1562745" y="1404364"/>
            <a:ext cx="2195195" cy="183515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r>
              <a:rPr lang="en-US" sz="6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up DEGs of ZIKV WT vs ZIKV </a:t>
            </a:r>
            <a:r>
              <a:rPr lang="en-US" altLang="zh-CN" sz="600" b="1" i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c-Flip</a:t>
            </a:r>
            <a:r>
              <a:rPr lang="en-US" altLang="zh-CN" sz="600" b="1" i="1" baseline="30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+/-</a:t>
            </a:r>
            <a:endParaRPr lang="en-US" altLang="zh-CN" sz="600" b="1" i="1" baseline="300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29" name="文本框 28"/>
          <p:cNvSpPr txBox="1"/>
          <p:nvPr>
            <p:custDataLst>
              <p:tags r:id="rId10"/>
            </p:custDataLst>
          </p:nvPr>
        </p:nvSpPr>
        <p:spPr>
          <a:xfrm>
            <a:off x="3296295" y="1356104"/>
            <a:ext cx="2463800" cy="183515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r>
              <a:rPr lang="en-US" sz="6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down DEGs of ZIKV WT vs ZIKV </a:t>
            </a:r>
            <a:r>
              <a:rPr lang="en-US" altLang="zh-CN" sz="600" b="1" i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c-Flip</a:t>
            </a:r>
            <a:r>
              <a:rPr lang="en-US" altLang="zh-CN" sz="600" b="1" i="1" baseline="30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+/-</a:t>
            </a:r>
            <a:endParaRPr lang="en-US" altLang="zh-CN" sz="600" b="1" i="1" baseline="300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30" name="文本框 29"/>
          <p:cNvSpPr txBox="1"/>
          <p:nvPr>
            <p:custDataLst>
              <p:tags r:id="rId11"/>
            </p:custDataLst>
          </p:nvPr>
        </p:nvSpPr>
        <p:spPr>
          <a:xfrm>
            <a:off x="3996055" y="2830830"/>
            <a:ext cx="1348105" cy="845185"/>
          </a:xfrm>
          <a:prstGeom prst="rect">
            <a:avLst/>
          </a:prstGeom>
          <a:noFill/>
          <a:ln>
            <a:solidFill>
              <a:schemeClr val="accent1"/>
            </a:solidFill>
            <a:prstDash val="sysDash"/>
          </a:ln>
        </p:spPr>
        <p:txBody>
          <a:bodyPr wrap="square" rtlCol="0" anchor="t">
            <a:spAutoFit/>
          </a:bodyPr>
          <a:lstStyle/>
          <a:p>
            <a:r>
              <a:rPr lang="zh-CN" altLang="en-US" sz="700" b="1">
                <a:latin typeface="Arial" panose="020B0604020202020204" pitchFamily="34" charset="0"/>
                <a:cs typeface="Arial" panose="020B0604020202020204" pitchFamily="34" charset="0"/>
              </a:rPr>
              <a:t>1700026J14Rik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700" b="1">
                <a:latin typeface="Arial" panose="020B0604020202020204" pitchFamily="34" charset="0"/>
                <a:cs typeface="Arial" panose="020B0604020202020204" pitchFamily="34" charset="0"/>
              </a:rPr>
              <a:t>Gm35438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700" b="1">
                <a:latin typeface="Arial" panose="020B0604020202020204" pitchFamily="34" charset="0"/>
                <a:cs typeface="Arial" panose="020B0604020202020204" pitchFamily="34" charset="0"/>
              </a:rPr>
              <a:t>Gm8860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700" b="1">
                <a:latin typeface="Arial" panose="020B0604020202020204" pitchFamily="34" charset="0"/>
                <a:cs typeface="Arial" panose="020B0604020202020204" pitchFamily="34" charset="0"/>
              </a:rPr>
              <a:t>ENSMUSG00000121139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700" b="1">
                <a:latin typeface="Arial" panose="020B0604020202020204" pitchFamily="34" charset="0"/>
                <a:cs typeface="Arial" panose="020B0604020202020204" pitchFamily="34" charset="0"/>
              </a:rPr>
              <a:t>H4c6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700" b="1">
                <a:latin typeface="Arial" panose="020B0604020202020204" pitchFamily="34" charset="0"/>
                <a:cs typeface="Arial" panose="020B0604020202020204" pitchFamily="34" charset="0"/>
              </a:rPr>
              <a:t>Gm36962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700" b="1">
                <a:latin typeface="Arial" panose="020B0604020202020204" pitchFamily="34" charset="0"/>
                <a:cs typeface="Arial" panose="020B0604020202020204" pitchFamily="34" charset="0"/>
              </a:rPr>
              <a:t>ENSMUSG00000120367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>
            <p:custDataLst>
              <p:tags r:id="rId12"/>
            </p:custDataLst>
          </p:nvPr>
        </p:nvSpPr>
        <p:spPr>
          <a:xfrm>
            <a:off x="4378970" y="1843784"/>
            <a:ext cx="768985" cy="737235"/>
          </a:xfrm>
          <a:prstGeom prst="rect">
            <a:avLst/>
          </a:prstGeom>
          <a:noFill/>
          <a:ln>
            <a:solidFill>
              <a:schemeClr val="accent1"/>
            </a:solidFill>
            <a:prstDash val="sysDash"/>
          </a:ln>
        </p:spPr>
        <p:txBody>
          <a:bodyPr wrap="square" rtlCol="0" anchor="t">
            <a:spAutoFit/>
          </a:bodyPr>
          <a:lstStyle/>
          <a:p>
            <a:r>
              <a:rPr lang="zh-CN" altLang="en-US" sz="700" b="1">
                <a:latin typeface="Arial" panose="020B0604020202020204" pitchFamily="34" charset="0"/>
                <a:cs typeface="Arial" panose="020B0604020202020204" pitchFamily="34" charset="0"/>
              </a:rPr>
              <a:t>Rpl35a-ps6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700" b="1">
                <a:latin typeface="Arial" panose="020B0604020202020204" pitchFamily="34" charset="0"/>
                <a:cs typeface="Arial" panose="020B0604020202020204" pitchFamily="34" charset="0"/>
              </a:rPr>
              <a:t>Calm4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700" b="1">
                <a:latin typeface="Arial" panose="020B0604020202020204" pitchFamily="34" charset="0"/>
                <a:cs typeface="Arial" panose="020B0604020202020204" pitchFamily="34" charset="0"/>
              </a:rPr>
              <a:t>Dnah3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700" b="1">
                <a:latin typeface="Arial" panose="020B0604020202020204" pitchFamily="34" charset="0"/>
                <a:cs typeface="Arial" panose="020B0604020202020204" pitchFamily="34" charset="0"/>
              </a:rPr>
              <a:t>Gm17383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700" b="1">
                <a:latin typeface="Arial" panose="020B0604020202020204" pitchFamily="34" charset="0"/>
                <a:cs typeface="Arial" panose="020B0604020202020204" pitchFamily="34" charset="0"/>
              </a:rPr>
              <a:t>Tcf23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700" b="1">
                <a:latin typeface="Arial" panose="020B0604020202020204" pitchFamily="34" charset="0"/>
                <a:cs typeface="Arial" panose="020B0604020202020204" pitchFamily="34" charset="0"/>
              </a:rPr>
              <a:t>Wdr95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>
            <p:custDataLst>
              <p:tags r:id="rId13"/>
            </p:custDataLst>
          </p:nvPr>
        </p:nvSpPr>
        <p:spPr>
          <a:xfrm>
            <a:off x="1672600" y="2988054"/>
            <a:ext cx="773430" cy="306705"/>
          </a:xfrm>
          <a:prstGeom prst="rect">
            <a:avLst/>
          </a:prstGeom>
          <a:noFill/>
          <a:ln>
            <a:solidFill>
              <a:schemeClr val="accent1"/>
            </a:solidFill>
            <a:prstDash val="sysDash"/>
          </a:ln>
        </p:spPr>
        <p:txBody>
          <a:bodyPr wrap="square" rtlCol="0" anchor="t">
            <a:spAutoFit/>
          </a:bodyPr>
          <a:lstStyle/>
          <a:p>
            <a:r>
              <a:rPr lang="zh-CN" altLang="en-US" sz="700" b="1">
                <a:latin typeface="Arial" panose="020B0604020202020204" pitchFamily="34" charset="0"/>
                <a:cs typeface="Arial" panose="020B0604020202020204" pitchFamily="34" charset="0"/>
              </a:rPr>
              <a:t>Gm49333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700" b="1">
                <a:latin typeface="Arial" panose="020B0604020202020204" pitchFamily="34" charset="0"/>
                <a:cs typeface="Arial" panose="020B0604020202020204" pitchFamily="34" charset="0"/>
              </a:rPr>
              <a:t>Gm48795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>
            <p:custDataLst>
              <p:tags r:id="rId14"/>
            </p:custDataLst>
          </p:nvPr>
        </p:nvSpPr>
        <p:spPr>
          <a:xfrm>
            <a:off x="1391930" y="1951734"/>
            <a:ext cx="627380" cy="521970"/>
          </a:xfrm>
          <a:prstGeom prst="rect">
            <a:avLst/>
          </a:prstGeom>
          <a:noFill/>
          <a:ln>
            <a:solidFill>
              <a:schemeClr val="accent1"/>
            </a:solidFill>
            <a:prstDash val="sysDash"/>
          </a:ln>
        </p:spPr>
        <p:txBody>
          <a:bodyPr wrap="square" rtlCol="0" anchor="t">
            <a:spAutoFit/>
          </a:bodyPr>
          <a:lstStyle/>
          <a:p>
            <a:r>
              <a:rPr lang="zh-CN" altLang="en-US" sz="700" b="1">
                <a:latin typeface="Arial" panose="020B0604020202020204" pitchFamily="34" charset="0"/>
                <a:cs typeface="Arial" panose="020B0604020202020204" pitchFamily="34" charset="0"/>
              </a:rPr>
              <a:t>Gnat3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700" b="1">
                <a:latin typeface="Arial" panose="020B0604020202020204" pitchFamily="34" charset="0"/>
                <a:cs typeface="Arial" panose="020B0604020202020204" pitchFamily="34" charset="0"/>
              </a:rPr>
              <a:t>Cd300ld3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700" b="1">
                <a:latin typeface="Arial" panose="020B0604020202020204" pitchFamily="34" charset="0"/>
                <a:cs typeface="Arial" panose="020B0604020202020204" pitchFamily="34" charset="0"/>
              </a:rPr>
              <a:t>Gm28784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zh-CN" altLang="en-US" sz="700" b="1">
                <a:latin typeface="Arial" panose="020B0604020202020204" pitchFamily="34" charset="0"/>
                <a:cs typeface="Arial" panose="020B0604020202020204" pitchFamily="34" charset="0"/>
              </a:rPr>
              <a:t>Fnd3c2</a:t>
            </a:r>
            <a:endParaRPr lang="zh-CN" altLang="en-US" sz="7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1155" y="406400"/>
            <a:ext cx="3429000" cy="275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200" b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Supplementary Figure S2</a:t>
            </a:r>
            <a:endParaRPr lang="en-US" altLang="zh-CN" sz="1200" b="1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76" name="文本框 75"/>
          <p:cNvSpPr txBox="1"/>
          <p:nvPr>
            <p:custDataLst>
              <p:tags r:id="rId15"/>
            </p:custDataLst>
          </p:nvPr>
        </p:nvSpPr>
        <p:spPr>
          <a:xfrm>
            <a:off x="848780" y="2583521"/>
            <a:ext cx="1518920" cy="2565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50000"/>
              </a:lnSpc>
            </a:pPr>
            <a:endParaRPr lang="zh-CN" altLang="en-US" sz="7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/>
          <p:nvPr/>
        </p:nvGraphicFramePr>
        <p:xfrm>
          <a:off x="448310" y="972035"/>
          <a:ext cx="6172200" cy="2288540"/>
        </p:xfrm>
        <a:graphic>
          <a:graphicData uri="http://schemas.openxmlformats.org/drawingml/2006/table">
            <a:tbl>
              <a:tblPr/>
              <a:tblGrid>
                <a:gridCol w="625475"/>
                <a:gridCol w="341630"/>
                <a:gridCol w="557530"/>
                <a:gridCol w="781685"/>
                <a:gridCol w="556895"/>
                <a:gridCol w="557530"/>
                <a:gridCol w="557530"/>
                <a:gridCol w="521970"/>
                <a:gridCol w="556895"/>
                <a:gridCol w="557530"/>
                <a:gridCol w="557530"/>
              </a:tblGrid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Summary statistics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Courier New" panose="02070309020205020404" charset="-122"/>
                        </a:rPr>
                        <a:t>Raw Data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Courier New" panose="020703090202050204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Courier New" panose="02070309020205020404" charset="-122"/>
                        </a:rPr>
                        <a:t>Valid Data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Courier New" panose="020703090202050204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Courier New" panose="02070309020205020404" charset="-122"/>
                        </a:rPr>
                        <a:t>Valid Data base(Gb)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Courier New" panose="020703090202050204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Total mapped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Read map to'+'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Read map to'-'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Multiply mapped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Uniquely mapped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Non-splice reads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Splicereads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PBS WT1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Courier New" panose="02070309020205020404" charset="-122"/>
                        </a:rPr>
                        <a:t>49994684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Courier New" panose="020703090202050204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48875882(97.76%)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7.33G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47547950(97.28%)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22793769(46.64%)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22819696(46.69%)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1934485(3.96%)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45613465(93.33%)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27837672(56.96%)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17775793(36.37%)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PBS WT2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Courier New" panose="02070309020205020404" charset="-122"/>
                        </a:rPr>
                        <a:t>49630404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Courier New" panose="020703090202050204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48563890(97.85%)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7.28G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47092753(96.97%)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22637591(46.61%)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22659324(46.66%)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1795838(3.70%)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45296915(93.27%)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27005261(55.61%)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18291654(37.67%)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PBS WT3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Courier New" panose="02070309020205020404" charset="-122"/>
                        </a:rPr>
                        <a:t>41191910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Courier New" panose="020703090202050204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40168350(97.52%)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6.03G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38699558(96.34%)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18555182(46.19%)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18576293(46.25%)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1568083(3.90%)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37131475(92.44%)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23022722(57.32%)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14108753(35.12%)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PBS WT4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Courier New" panose="02070309020205020404" charset="-122"/>
                        </a:rPr>
                        <a:t>46809404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Courier New" panose="020703090202050204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45766080(97.77%)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6.86G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44472791(97.17%)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21346053(46.64%)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21367535(46.69%)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1759203(3.84%)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42713588(93.33%)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26380967(57.64%)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16332621(35.69%)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PBS </a:t>
                      </a:r>
                      <a:r>
                        <a:rPr lang="en-US" sz="500" b="0" i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c-Flip</a:t>
                      </a:r>
                      <a:r>
                        <a:rPr lang="en-US" sz="500" b="0" i="1" baseline="30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+/-</a:t>
                      </a: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Courier New" panose="02070309020205020404" charset="-122"/>
                        </a:rPr>
                        <a:t>45791776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Courier New" panose="020703090202050204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44831052(97.90%)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6.72G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43301752(96.59%)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20842176(46.49%)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20863356(46.54%)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1596220(3.56%)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41705532(93.03%)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24924552(55.60%)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16780980(37.43%)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PBS </a:t>
                      </a:r>
                      <a:r>
                        <a:rPr lang="en-US" sz="500" b="0" i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c-Flip</a:t>
                      </a:r>
                      <a:r>
                        <a:rPr lang="en-US" sz="500" b="0" i="1" baseline="30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+/-</a:t>
                      </a: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Courier New" panose="02070309020205020404" charset="-122"/>
                        </a:rPr>
                        <a:t>53375430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Courier New" panose="020703090202050204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52202514(97.80%)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7.83G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50509509(96.76%)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24268468(46.49%)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24286858(46.52%)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1954183(3.74%)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48555326(93.01%)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29032695(55.62%)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19522631(37.40%)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PBS </a:t>
                      </a:r>
                      <a:r>
                        <a:rPr lang="en-US" sz="500" b="0" i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c-Flip</a:t>
                      </a:r>
                      <a:r>
                        <a:rPr lang="en-US" sz="500" b="0" i="1" baseline="30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+/-</a:t>
                      </a: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Courier New" panose="02070309020205020404" charset="-122"/>
                        </a:rPr>
                        <a:t>51951026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Courier New" panose="020703090202050204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50805150(97.79%)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7.62G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49557495(97.54%)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23817769(46.88%)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23837915(46.92%)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1901811(3.74%)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47655684(93.80%)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28903749(56.89%)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18751935(36.91%)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PBS </a:t>
                      </a:r>
                      <a:r>
                        <a:rPr lang="en-US" sz="500" b="0" i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c-Flip</a:t>
                      </a:r>
                      <a:r>
                        <a:rPr lang="en-US" sz="500" b="0" i="1" baseline="30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+/-</a:t>
                      </a: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Courier New" panose="02070309020205020404" charset="-122"/>
                        </a:rPr>
                        <a:t>54167074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Courier New" panose="020703090202050204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52921766(97.70%)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7.94G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51385088(97.10%)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24638742(46.56%)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24660647(46.60%)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2085699(3.94%)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49299389(93.16%)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30230578(57.12%)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19068811(36.03%)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ZIKV WT1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Courier New" panose="02070309020205020404" charset="-122"/>
                        </a:rPr>
                        <a:t>40058932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Courier New" panose="020703090202050204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39107274(97.85%)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5.87G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37638741(96.24%)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18090602(46.26%)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18116597(46.33%)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1431542(3.66%)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36207199(92.58%)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22181788(56.72%)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14025411(35.86%)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ZIKV WT2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Courier New" panose="02070309020205020404" charset="-122"/>
                        </a:rPr>
                        <a:t>37588124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Courier New" panose="020703090202050204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36750284(97.76%)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5.51G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35644327(96.99%)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17154492(46.68%)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17172675(46.73%)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1317160(3.58%)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34327167(93.41%)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20796234(56.59%)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13530933(36.82%)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ZIKV WT3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Courier New" panose="02070309020205020404" charset="-122"/>
                        </a:rPr>
                        <a:t>52771532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Courier New" panose="020703090202050204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51523848(97.62%)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7.73G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49930969(96.91%)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24026240(46.63%)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24055798(46.69%)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1848931(3.59%)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48082038(93.32%)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29602211(57.45%)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18479827(35.87%)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ZIKV WT4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Courier New" panose="02070309020205020404" charset="-122"/>
                        </a:rPr>
                        <a:t>33697350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Courier New" panose="020703090202050204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32888778(97.79%)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4.93G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31695028(96.37%)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15240290(46.34%)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15264327(46.41%)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1190411(3.62%)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30504617(92.75%)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18970508(57.68%)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11534109(35.07%)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ZIKV </a:t>
                      </a:r>
                      <a:r>
                        <a:rPr lang="en-US" sz="500" b="0" i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c-Flip</a:t>
                      </a:r>
                      <a:r>
                        <a:rPr lang="en-US" sz="500" b="0" i="1" baseline="30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+/-</a:t>
                      </a: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Courier New" panose="02070309020205020404" charset="-122"/>
                        </a:rPr>
                        <a:t>34868624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Courier New" panose="020703090202050204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34120596(97.62%)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5.12G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32735111(95.94%)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15778144(46.24%)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15785736(46.26%)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1171231(3.43%)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31563880(92.51%)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19473041(57.07%)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12090839(35.44%)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ZIKV </a:t>
                      </a:r>
                      <a:r>
                        <a:rPr lang="en-US" sz="500" b="0" i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c-Flip</a:t>
                      </a:r>
                      <a:r>
                        <a:rPr lang="en-US" sz="500" b="0" i="1" baseline="30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+/-</a:t>
                      </a: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Courier New" panose="02070309020205020404" charset="-122"/>
                        </a:rPr>
                        <a:t>50975108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Courier New" panose="020703090202050204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49834318(97.77%)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7.48G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48182595(96.69%)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23180308(46.51%)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23194790(46.54%)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1807497(3.63%)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46375098(93.06%)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28497759(57.19%)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17877339(35.87%)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ZIKV </a:t>
                      </a:r>
                      <a:r>
                        <a:rPr lang="en-US" sz="500" b="0" i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c-Flip</a:t>
                      </a:r>
                      <a:r>
                        <a:rPr lang="en-US" sz="500" b="0" i="1" baseline="30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+/-</a:t>
                      </a: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Courier New" panose="02070309020205020404" charset="-122"/>
                        </a:rPr>
                        <a:t>36709546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Courier New" panose="020703090202050204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35835648(97.64%)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5.38G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34475572(96.20%)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16590154(46.30%)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16616166(46.37%)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1269252(3.54%)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33206320(92.66%)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20520098(57.26%)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12686222(35.40%)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ZIKV </a:t>
                      </a:r>
                      <a:r>
                        <a:rPr lang="en-US" sz="500" b="0" i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c-Flip</a:t>
                      </a:r>
                      <a:r>
                        <a:rPr lang="en-US" sz="500" b="0" i="1" baseline="3000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+/-</a:t>
                      </a: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Courier New" panose="02070309020205020404" charset="-122"/>
                        </a:rPr>
                        <a:t>33939136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Courier New" panose="02070309020205020404" charset="-122"/>
                      </a:endParaRPr>
                    </a:p>
                  </a:txBody>
                  <a:tcPr marL="12700" marR="12700" marT="12700" anchor="b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33190270(97.60%)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4.98G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32057649(96.59%)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15447601(46.54%)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15464542(46.59%)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1145506(3.45%)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30912143(93.14%)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18292068(55.11%)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500" b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12620075(38.02%)</a:t>
                      </a:r>
                      <a:endParaRPr lang="en-US" altLang="en-US" sz="5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389255" y="577215"/>
            <a:ext cx="3429000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Supplementary </a:t>
            </a:r>
            <a:r>
              <a:rPr lang="en-US" sz="1000" b="1" dirty="0">
                <a:latin typeface="Times New Roman" panose="02020603050405020304" pitchFamily="18" charset="0"/>
                <a:sym typeface="+mn-ea"/>
              </a:rPr>
              <a:t>Table S1</a:t>
            </a:r>
            <a:endParaRPr lang="en-US" altLang="en-US" sz="1000" b="1" dirty="0">
              <a:latin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89255" y="577215"/>
            <a:ext cx="3429000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Supplementary </a:t>
            </a:r>
            <a:r>
              <a:rPr lang="en-US" sz="1000" b="1" dirty="0">
                <a:latin typeface="Times New Roman" panose="02020603050405020304" pitchFamily="18" charset="0"/>
                <a:sym typeface="+mn-ea"/>
              </a:rPr>
              <a:t>Table S2</a:t>
            </a:r>
            <a:endParaRPr lang="en-US" altLang="en-US" sz="1000" b="1" dirty="0">
              <a:latin typeface="Times New Roman" panose="02020603050405020304" pitchFamily="18" charset="0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446" y="1105757"/>
            <a:ext cx="5023108" cy="5289822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COMMONDATA" val="eyJoZGlkIjoiNzJkMDM5OGRhNWU0YTdhZTVhNjVjZDRhY2ExN2ZhNTUifQ=="/>
  <p:tag name="commondata" val="eyJoZGlkIjoiODNiYmNmZDhmMjIyYWU3ZmRlZGI0NzhkNzU0Nzg2ZTUifQ==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3378</Words>
  <Application>WPS 演示</Application>
  <PresentationFormat>宽屏</PresentationFormat>
  <Paragraphs>445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3" baseType="lpstr">
      <vt:lpstr>Arial</vt:lpstr>
      <vt:lpstr>宋体</vt:lpstr>
      <vt:lpstr>Wingdings</vt:lpstr>
      <vt:lpstr>Times New Roman</vt:lpstr>
      <vt:lpstr>Courier New</vt:lpstr>
      <vt:lpstr>微软雅黑</vt:lpstr>
      <vt:lpstr>Arial Unicode MS</vt:lpstr>
      <vt:lpstr>Calibri</vt:lpstr>
      <vt:lpstr>WPS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Pan</cp:lastModifiedBy>
  <cp:revision>67</cp:revision>
  <dcterms:created xsi:type="dcterms:W3CDTF">2023-08-09T12:44:00Z</dcterms:created>
  <dcterms:modified xsi:type="dcterms:W3CDTF">2024-10-30T02:13:42Z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D524FB0AD9C5404CA619A1881C0C5C47_13</vt:lpwstr>
  </property>
  <property fmtid="{D5CDD505-2E9C-101B-9397-08002B2CF9AE}" pid="3" name="KSOProductBuildVer">
    <vt:lpwstr>2052-12.1.0.18608</vt:lpwstr>
  </property>
</Properties>
</file>