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2716"/>
  </p:normalViewPr>
  <p:slideViewPr>
    <p:cSldViewPr snapToGrid="0">
      <p:cViewPr varScale="1">
        <p:scale>
          <a:sx n="37" d="100"/>
          <a:sy n="37" d="100"/>
        </p:scale>
        <p:origin x="3034" y="53"/>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DEA736-D8E4-344C-BF2C-AE304D781B0A}" type="datetimeFigureOut">
              <a:rPr lang="en-IT" smtClean="0"/>
              <a:t>02/03/2025</a:t>
            </a:fld>
            <a:endParaRPr lang="en-IT"/>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3F9795-5A1F-544B-AB5E-55F9217E0DA4}" type="slidenum">
              <a:rPr lang="en-IT" smtClean="0"/>
              <a:t>‹#›</a:t>
            </a:fld>
            <a:endParaRPr lang="en-IT"/>
          </a:p>
        </p:txBody>
      </p:sp>
    </p:spTree>
    <p:extLst>
      <p:ext uri="{BB962C8B-B14F-4D97-AF65-F5344CB8AC3E}">
        <p14:creationId xmlns:p14="http://schemas.microsoft.com/office/powerpoint/2010/main" val="1816197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noProof="0" dirty="0"/>
              <a:t>Supplementary </a:t>
            </a:r>
            <a:r>
              <a:rPr lang="en-US" b="1" u="sng" noProof="0"/>
              <a:t>Figure S1</a:t>
            </a:r>
            <a:r>
              <a:rPr lang="en-US" b="1" noProof="0" dirty="0"/>
              <a:t>. Potential alternative translation initiation sites for B19V NS1. </a:t>
            </a:r>
            <a:r>
              <a:rPr lang="en-US" b="0" noProof="0" dirty="0"/>
              <a:t>The</a:t>
            </a:r>
            <a:r>
              <a:rPr lang="en-US" b="1" noProof="0" dirty="0"/>
              <a:t> </a:t>
            </a:r>
            <a:r>
              <a:rPr lang="en-US" b="0" noProof="0" dirty="0"/>
              <a:t>nucleotide sequence of pCK10 plasmid was analyzed for the presence of alternative translation initiation sites using </a:t>
            </a:r>
            <a:r>
              <a:rPr lang="en-US" b="0" noProof="0" dirty="0" err="1"/>
              <a:t>AGTpr</a:t>
            </a:r>
            <a:r>
              <a:rPr lang="en-US" b="0" noProof="0" dirty="0"/>
              <a:t>, as described in the Materials and Methods section. B19V NS1 sequence and functional domains are schematically represented, along with the presence of predicted alternative translation sites at the bottom, as indicated by grey arrows, with indicated the position of the amino acid in black and the </a:t>
            </a:r>
            <a:r>
              <a:rPr lang="en-US" b="0" noProof="0" dirty="0" err="1"/>
              <a:t>ATGpr</a:t>
            </a:r>
            <a:r>
              <a:rPr lang="en-US" b="0" noProof="0" dirty="0"/>
              <a:t> score in red. NS1 domains and motifs are defined as follows: Endonuclease domain: residues 1-176, Helicase domain: residues 302-457; Walker motif (</a:t>
            </a:r>
            <a:r>
              <a:rPr lang="en-US" b="0" noProof="0" dirty="0" err="1"/>
              <a:t>Wk</a:t>
            </a:r>
            <a:r>
              <a:rPr lang="en-US" b="0" noProof="0" dirty="0"/>
              <a:t>) A: </a:t>
            </a:r>
            <a:r>
              <a:rPr lang="en-US" sz="1200" kern="100" noProof="0" dirty="0">
                <a:solidFill>
                  <a:srgbClr val="202122"/>
                </a:solidFill>
                <a:effectLst/>
                <a:latin typeface="Arial" panose="020B0604020202020204" pitchFamily="34" charset="0"/>
                <a:ea typeface="Calibri" panose="020F0502020204030204" pitchFamily="34" charset="0"/>
                <a:cs typeface="Times New Roman" panose="02020603050405020304" pitchFamily="18" charset="0"/>
              </a:rPr>
              <a:t>328-GPPSTGKT-335; </a:t>
            </a:r>
            <a:r>
              <a:rPr lang="en-US" sz="1200" kern="100" noProof="0" dirty="0" err="1">
                <a:solidFill>
                  <a:srgbClr val="202122"/>
                </a:solidFill>
                <a:effectLst/>
                <a:latin typeface="Arial" panose="020B0604020202020204" pitchFamily="34" charset="0"/>
                <a:ea typeface="Calibri" panose="020F0502020204030204" pitchFamily="34" charset="0"/>
                <a:cs typeface="Times New Roman" panose="02020603050405020304" pitchFamily="18" charset="0"/>
              </a:rPr>
              <a:t>WkB</a:t>
            </a:r>
            <a:r>
              <a:rPr lang="en-US" sz="1200" kern="100" noProof="0" dirty="0">
                <a:solidFill>
                  <a:srgbClr val="202122"/>
                </a:solidFill>
                <a:effectLst/>
                <a:latin typeface="Arial" panose="020B0604020202020204" pitchFamily="34" charset="0"/>
                <a:ea typeface="Calibri" panose="020F0502020204030204" pitchFamily="34" charset="0"/>
                <a:cs typeface="Times New Roman" panose="02020603050405020304" pitchFamily="18" charset="0"/>
              </a:rPr>
              <a:t>: 368-LVVWDE-373; </a:t>
            </a:r>
            <a:r>
              <a:rPr lang="en-US" sz="1200" kern="100" noProof="0" dirty="0" err="1">
                <a:solidFill>
                  <a:srgbClr val="202122"/>
                </a:solidFill>
                <a:effectLst/>
                <a:latin typeface="Arial" panose="020B0604020202020204" pitchFamily="34" charset="0"/>
                <a:ea typeface="Calibri" panose="020F0502020204030204" pitchFamily="34" charset="0"/>
                <a:cs typeface="Times New Roman" panose="02020603050405020304" pitchFamily="18" charset="0"/>
              </a:rPr>
              <a:t>WkB</a:t>
            </a:r>
            <a:r>
              <a:rPr lang="en-US" sz="1200" kern="100" noProof="0" dirty="0">
                <a:solidFill>
                  <a:srgbClr val="202122"/>
                </a:solidFill>
                <a:effectLst/>
                <a:latin typeface="Arial" panose="020B0604020202020204" pitchFamily="34" charset="0"/>
                <a:ea typeface="Calibri" panose="020F0502020204030204" pitchFamily="34" charset="0"/>
                <a:cs typeface="Times New Roman" panose="02020603050405020304" pitchFamily="18" charset="0"/>
              </a:rPr>
              <a:t>’: 385-</a:t>
            </a:r>
            <a:r>
              <a:rPr lang="en-US" sz="1200" kern="100" noProof="0" dirty="0">
                <a:solidFill>
                  <a:srgbClr val="0A0A0A"/>
                </a:solidFill>
                <a:effectLst/>
                <a:latin typeface="Consolas" panose="020B0609020204030204" pitchFamily="49" charset="0"/>
                <a:ea typeface="Calibri" panose="020F0502020204030204" pitchFamily="34" charset="0"/>
                <a:cs typeface="Times New Roman" panose="02020603050405020304" pitchFamily="18" charset="0"/>
              </a:rPr>
              <a:t>KAILGGQPTRVDQK-398; </a:t>
            </a:r>
            <a:r>
              <a:rPr lang="en-US" sz="1200" kern="100" noProof="0" dirty="0" err="1">
                <a:solidFill>
                  <a:srgbClr val="0A0A0A"/>
                </a:solidFill>
                <a:effectLst/>
                <a:latin typeface="Consolas" panose="020B0609020204030204" pitchFamily="49" charset="0"/>
                <a:ea typeface="Calibri" panose="020F0502020204030204" pitchFamily="34" charset="0"/>
                <a:cs typeface="Times New Roman" panose="02020603050405020304" pitchFamily="18" charset="0"/>
              </a:rPr>
              <a:t>WkC</a:t>
            </a:r>
            <a:r>
              <a:rPr lang="en-US" sz="1200" kern="100" noProof="0" dirty="0">
                <a:solidFill>
                  <a:srgbClr val="0A0A0A"/>
                </a:solidFill>
                <a:effectLst/>
                <a:latin typeface="Consolas" panose="020B0609020204030204" pitchFamily="49" charset="0"/>
                <a:ea typeface="Calibri" panose="020F0502020204030204" pitchFamily="34" charset="0"/>
                <a:cs typeface="Times New Roman" panose="02020603050405020304" pitchFamily="18" charset="0"/>
              </a:rPr>
              <a:t>: </a:t>
            </a:r>
            <a:r>
              <a:rPr lang="en-US" sz="1200" kern="100" noProof="0" dirty="0">
                <a:effectLst/>
                <a:latin typeface="Calibri" panose="020F0502020204030204" pitchFamily="34" charset="0"/>
                <a:ea typeface="Calibri" panose="020F0502020204030204" pitchFamily="34" charset="0"/>
                <a:cs typeface="Times New Roman" panose="02020603050405020304" pitchFamily="18" charset="0"/>
              </a:rPr>
              <a:t>410-</a:t>
            </a:r>
            <a:r>
              <a:rPr lang="en-US" sz="1200" kern="100" noProof="0" dirty="0">
                <a:solidFill>
                  <a:srgbClr val="0A0A0A"/>
                </a:solidFill>
                <a:effectLst/>
                <a:latin typeface="Consolas" panose="020B0609020204030204" pitchFamily="49" charset="0"/>
                <a:ea typeface="Calibri" panose="020F0502020204030204" pitchFamily="34" charset="0"/>
                <a:cs typeface="Times New Roman" panose="02020603050405020304" pitchFamily="18" charset="0"/>
              </a:rPr>
              <a:t>VVITSN-415; Transactivation domain (TAD)1: </a:t>
            </a:r>
            <a:r>
              <a:rPr lang="en-US" sz="1200" kern="100" noProof="0" dirty="0">
                <a:solidFill>
                  <a:srgbClr val="0A0A0A"/>
                </a:solidFill>
                <a:effectLst/>
                <a:latin typeface="Lato" panose="020F0502020204030203" pitchFamily="34" charset="0"/>
                <a:ea typeface="Calibri" panose="020F0502020204030204" pitchFamily="34" charset="0"/>
                <a:cs typeface="Times New Roman" panose="02020603050405020304" pitchFamily="18" charset="0"/>
              </a:rPr>
              <a:t>416-GDITFVVSG-424; TAD2:</a:t>
            </a:r>
            <a:r>
              <a:rPr lang="en-US" sz="1200" kern="100" noProof="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1200" kern="100" noProof="0" dirty="0">
                <a:solidFill>
                  <a:srgbClr val="0A0A0A"/>
                </a:solidFill>
                <a:effectLst/>
                <a:latin typeface="Lato" panose="020F0502020204030203" pitchFamily="34" charset="0"/>
                <a:ea typeface="Calibri" panose="020F0502020204030204" pitchFamily="34" charset="0"/>
                <a:cs typeface="Times New Roman" panose="02020603050405020304" pitchFamily="18" charset="0"/>
              </a:rPr>
              <a:t>523-SSFFNLITP-531; </a:t>
            </a:r>
            <a:r>
              <a:rPr lang="en-US" sz="1200" kern="100" noProof="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TAD3: </a:t>
            </a:r>
            <a:r>
              <a:rPr lang="en-US" sz="1200" kern="100" noProof="0" dirty="0">
                <a:solidFill>
                  <a:srgbClr val="0A0A0A"/>
                </a:solidFill>
                <a:effectLst/>
                <a:latin typeface="Lato" panose="020F0502020204030203" pitchFamily="34" charset="0"/>
                <a:ea typeface="Calibri" panose="020F0502020204030204" pitchFamily="34" charset="0"/>
                <a:cs typeface="Times New Roman" panose="02020603050405020304" pitchFamily="18" charset="0"/>
              </a:rPr>
              <a:t>566-ASWEEAFYT-574; Intrinsically disordered domain (IDD)</a:t>
            </a:r>
            <a:r>
              <a:rPr lang="en-US" b="1" i="0" u="none" strike="noStrike" noProof="0" dirty="0">
                <a:solidFill>
                  <a:srgbClr val="0A0A0A"/>
                </a:solidFill>
                <a:effectLst/>
                <a:latin typeface="Lato" panose="020F0502020204030203" pitchFamily="34" charset="0"/>
              </a:rPr>
              <a:t>: </a:t>
            </a:r>
            <a:r>
              <a:rPr lang="en-US" b="0" i="0" u="none" strike="noStrike" noProof="0" dirty="0">
                <a:solidFill>
                  <a:srgbClr val="0A0A0A"/>
                </a:solidFill>
                <a:effectLst/>
                <a:latin typeface="Lato" panose="020F0502020204030203" pitchFamily="34" charset="0"/>
              </a:rPr>
              <a:t>532-GAWNTETPRSSTPIPGTSSGES-553</a:t>
            </a:r>
            <a:endParaRPr lang="en-US" sz="1200" b="0" kern="1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0" noProof="0" dirty="0"/>
          </a:p>
        </p:txBody>
      </p:sp>
      <p:sp>
        <p:nvSpPr>
          <p:cNvPr id="4" name="Slide Number Placeholder 3"/>
          <p:cNvSpPr>
            <a:spLocks noGrp="1"/>
          </p:cNvSpPr>
          <p:nvPr>
            <p:ph type="sldNum" sz="quarter" idx="5"/>
          </p:nvPr>
        </p:nvSpPr>
        <p:spPr/>
        <p:txBody>
          <a:bodyPr/>
          <a:lstStyle/>
          <a:p>
            <a:fld id="{003F9795-5A1F-544B-AB5E-55F9217E0DA4}" type="slidenum">
              <a:rPr lang="en-IT" smtClean="0"/>
              <a:t>1</a:t>
            </a:fld>
            <a:endParaRPr lang="en-IT"/>
          </a:p>
        </p:txBody>
      </p:sp>
    </p:spTree>
    <p:extLst>
      <p:ext uri="{BB962C8B-B14F-4D97-AF65-F5344CB8AC3E}">
        <p14:creationId xmlns:p14="http://schemas.microsoft.com/office/powerpoint/2010/main" val="2082862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1682657D-65C2-B34E-A0DD-94455C5521A2}" type="datetimeFigureOut">
              <a:rPr lang="en-IT" smtClean="0"/>
              <a:t>02/03/2025</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4007609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682657D-65C2-B34E-A0DD-94455C5521A2}" type="datetimeFigureOut">
              <a:rPr lang="en-IT" smtClean="0"/>
              <a:t>02/03/2025</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247659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682657D-65C2-B34E-A0DD-94455C5521A2}" type="datetimeFigureOut">
              <a:rPr lang="en-IT" smtClean="0"/>
              <a:t>02/03/2025</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034870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682657D-65C2-B34E-A0DD-94455C5521A2}" type="datetimeFigureOut">
              <a:rPr lang="en-IT" smtClean="0"/>
              <a:t>02/03/2025</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104203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682657D-65C2-B34E-A0DD-94455C5521A2}" type="datetimeFigureOut">
              <a:rPr lang="en-IT" smtClean="0"/>
              <a:t>02/03/2025</a:t>
            </a:fld>
            <a:endParaRPr lang="en-IT"/>
          </a:p>
        </p:txBody>
      </p:sp>
      <p:sp>
        <p:nvSpPr>
          <p:cNvPr id="5" name="Footer Placeholder 4"/>
          <p:cNvSpPr>
            <a:spLocks noGrp="1"/>
          </p:cNvSpPr>
          <p:nvPr>
            <p:ph type="ftr" sz="quarter" idx="11"/>
          </p:nvPr>
        </p:nvSpPr>
        <p:spPr/>
        <p:txBody>
          <a:bodyPr/>
          <a:lstStyle/>
          <a:p>
            <a:endParaRPr lang="en-IT"/>
          </a:p>
        </p:txBody>
      </p:sp>
      <p:sp>
        <p:nvSpPr>
          <p:cNvPr id="6" name="Slide Number Placeholder 5"/>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885700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682657D-65C2-B34E-A0DD-94455C5521A2}" type="datetimeFigureOut">
              <a:rPr lang="en-IT" smtClean="0"/>
              <a:t>02/03/2025</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3015058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682657D-65C2-B34E-A0DD-94455C5521A2}" type="datetimeFigureOut">
              <a:rPr lang="en-IT" smtClean="0"/>
              <a:t>02/03/2025</a:t>
            </a:fld>
            <a:endParaRPr lang="en-IT"/>
          </a:p>
        </p:txBody>
      </p:sp>
      <p:sp>
        <p:nvSpPr>
          <p:cNvPr id="8" name="Footer Placeholder 7"/>
          <p:cNvSpPr>
            <a:spLocks noGrp="1"/>
          </p:cNvSpPr>
          <p:nvPr>
            <p:ph type="ftr" sz="quarter" idx="11"/>
          </p:nvPr>
        </p:nvSpPr>
        <p:spPr/>
        <p:txBody>
          <a:bodyPr/>
          <a:lstStyle/>
          <a:p>
            <a:endParaRPr lang="en-IT"/>
          </a:p>
        </p:txBody>
      </p:sp>
      <p:sp>
        <p:nvSpPr>
          <p:cNvPr id="9" name="Slide Number Placeholder 8"/>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341510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682657D-65C2-B34E-A0DD-94455C5521A2}" type="datetimeFigureOut">
              <a:rPr lang="en-IT" smtClean="0"/>
              <a:t>02/03/2025</a:t>
            </a:fld>
            <a:endParaRPr lang="en-IT"/>
          </a:p>
        </p:txBody>
      </p:sp>
      <p:sp>
        <p:nvSpPr>
          <p:cNvPr id="4" name="Footer Placeholder 3"/>
          <p:cNvSpPr>
            <a:spLocks noGrp="1"/>
          </p:cNvSpPr>
          <p:nvPr>
            <p:ph type="ftr" sz="quarter" idx="11"/>
          </p:nvPr>
        </p:nvSpPr>
        <p:spPr/>
        <p:txBody>
          <a:bodyPr/>
          <a:lstStyle/>
          <a:p>
            <a:endParaRPr lang="en-IT"/>
          </a:p>
        </p:txBody>
      </p:sp>
      <p:sp>
        <p:nvSpPr>
          <p:cNvPr id="5" name="Slide Number Placeholder 4"/>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078743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2657D-65C2-B34E-A0DD-94455C5521A2}" type="datetimeFigureOut">
              <a:rPr lang="en-IT" smtClean="0"/>
              <a:t>02/03/2025</a:t>
            </a:fld>
            <a:endParaRPr lang="en-IT"/>
          </a:p>
        </p:txBody>
      </p:sp>
      <p:sp>
        <p:nvSpPr>
          <p:cNvPr id="3" name="Footer Placeholder 2"/>
          <p:cNvSpPr>
            <a:spLocks noGrp="1"/>
          </p:cNvSpPr>
          <p:nvPr>
            <p:ph type="ftr" sz="quarter" idx="11"/>
          </p:nvPr>
        </p:nvSpPr>
        <p:spPr/>
        <p:txBody>
          <a:bodyPr/>
          <a:lstStyle/>
          <a:p>
            <a:endParaRPr lang="en-IT"/>
          </a:p>
        </p:txBody>
      </p:sp>
      <p:sp>
        <p:nvSpPr>
          <p:cNvPr id="4" name="Slide Number Placeholder 3"/>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246925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2"/>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682657D-65C2-B34E-A0DD-94455C5521A2}" type="datetimeFigureOut">
              <a:rPr lang="en-IT" smtClean="0"/>
              <a:t>02/03/2025</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2131482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2"/>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682657D-65C2-B34E-A0DD-94455C5521A2}" type="datetimeFigureOut">
              <a:rPr lang="en-IT" smtClean="0"/>
              <a:t>02/03/2025</a:t>
            </a:fld>
            <a:endParaRPr lang="en-IT"/>
          </a:p>
        </p:txBody>
      </p:sp>
      <p:sp>
        <p:nvSpPr>
          <p:cNvPr id="6" name="Footer Placeholder 5"/>
          <p:cNvSpPr>
            <a:spLocks noGrp="1"/>
          </p:cNvSpPr>
          <p:nvPr>
            <p:ph type="ftr" sz="quarter" idx="11"/>
          </p:nvPr>
        </p:nvSpPr>
        <p:spPr/>
        <p:txBody>
          <a:bodyPr/>
          <a:lstStyle/>
          <a:p>
            <a:endParaRPr lang="en-IT"/>
          </a:p>
        </p:txBody>
      </p:sp>
      <p:sp>
        <p:nvSpPr>
          <p:cNvPr id="7" name="Slide Number Placeholder 6"/>
          <p:cNvSpPr>
            <a:spLocks noGrp="1"/>
          </p:cNvSpPr>
          <p:nvPr>
            <p:ph type="sldNum" sz="quarter" idx="12"/>
          </p:nvPr>
        </p:nvSpPr>
        <p:spPr/>
        <p:txBody>
          <a:bodyPr/>
          <a:lstStyle/>
          <a:p>
            <a:fld id="{EF447879-C467-9842-B307-179807B553AE}" type="slidenum">
              <a:rPr lang="en-IT" smtClean="0"/>
              <a:t>‹#›</a:t>
            </a:fld>
            <a:endParaRPr lang="en-IT"/>
          </a:p>
        </p:txBody>
      </p:sp>
    </p:spTree>
    <p:extLst>
      <p:ext uri="{BB962C8B-B14F-4D97-AF65-F5344CB8AC3E}">
        <p14:creationId xmlns:p14="http://schemas.microsoft.com/office/powerpoint/2010/main" val="748682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7"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682657D-65C2-B34E-A0DD-94455C5521A2}" type="datetimeFigureOut">
              <a:rPr lang="en-IT" smtClean="0"/>
              <a:t>02/03/2025</a:t>
            </a:fld>
            <a:endParaRPr lang="en-IT"/>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T"/>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F447879-C467-9842-B307-179807B553AE}" type="slidenum">
              <a:rPr lang="en-IT" smtClean="0"/>
              <a:t>‹#›</a:t>
            </a:fld>
            <a:endParaRPr lang="en-IT"/>
          </a:p>
        </p:txBody>
      </p:sp>
    </p:spTree>
    <p:extLst>
      <p:ext uri="{BB962C8B-B14F-4D97-AF65-F5344CB8AC3E}">
        <p14:creationId xmlns:p14="http://schemas.microsoft.com/office/powerpoint/2010/main" val="27343380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C2B8FE3-C531-1C35-41B1-5BF36F5FE37F}"/>
              </a:ext>
            </a:extLst>
          </p:cNvPr>
          <p:cNvGrpSpPr/>
          <p:nvPr/>
        </p:nvGrpSpPr>
        <p:grpSpPr>
          <a:xfrm>
            <a:off x="1990367" y="1142551"/>
            <a:ext cx="242541" cy="603122"/>
            <a:chOff x="177476" y="1339797"/>
            <a:chExt cx="127599" cy="405876"/>
          </a:xfrm>
        </p:grpSpPr>
        <p:cxnSp>
          <p:nvCxnSpPr>
            <p:cNvPr id="5" name="Straight Connector 4">
              <a:extLst>
                <a:ext uri="{FF2B5EF4-FFF2-40B4-BE49-F238E27FC236}">
                  <a16:creationId xmlns:a16="http://schemas.microsoft.com/office/drawing/2014/main" id="{BA6B6CDB-FDF4-0210-0CB0-862D551E07A6}"/>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1F78F95-EFE2-8069-F391-CC88F7C70444}"/>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B88D2A04-EDE7-3379-F118-B42E1A7878C3}"/>
              </a:ext>
            </a:extLst>
          </p:cNvPr>
          <p:cNvGrpSpPr/>
          <p:nvPr/>
        </p:nvGrpSpPr>
        <p:grpSpPr>
          <a:xfrm>
            <a:off x="2564374" y="1074032"/>
            <a:ext cx="253911" cy="671641"/>
            <a:chOff x="177476" y="1339797"/>
            <a:chExt cx="127599" cy="405876"/>
          </a:xfrm>
        </p:grpSpPr>
        <p:cxnSp>
          <p:nvCxnSpPr>
            <p:cNvPr id="8" name="Straight Connector 7">
              <a:extLst>
                <a:ext uri="{FF2B5EF4-FFF2-40B4-BE49-F238E27FC236}">
                  <a16:creationId xmlns:a16="http://schemas.microsoft.com/office/drawing/2014/main" id="{84469679-F919-18D9-33F5-D9FB6832ACE2}"/>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1B6C8CF-81E3-F6D1-28EB-D92A82128248}"/>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cxnSp>
        <p:nvCxnSpPr>
          <p:cNvPr id="10" name="Straight Connector 9">
            <a:extLst>
              <a:ext uri="{FF2B5EF4-FFF2-40B4-BE49-F238E27FC236}">
                <a16:creationId xmlns:a16="http://schemas.microsoft.com/office/drawing/2014/main" id="{A3E94041-358E-2BC2-634C-7F6C69F1FA11}"/>
              </a:ext>
            </a:extLst>
          </p:cNvPr>
          <p:cNvCxnSpPr>
            <a:cxnSpLocks/>
          </p:cNvCxnSpPr>
          <p:nvPr/>
        </p:nvCxnSpPr>
        <p:spPr>
          <a:xfrm flipH="1" flipV="1">
            <a:off x="6739279" y="761448"/>
            <a:ext cx="0" cy="381103"/>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DDA456AB-42E5-DABC-F699-099A630C5ECF}"/>
              </a:ext>
            </a:extLst>
          </p:cNvPr>
          <p:cNvSpPr/>
          <p:nvPr/>
        </p:nvSpPr>
        <p:spPr>
          <a:xfrm>
            <a:off x="175136" y="1074032"/>
            <a:ext cx="6569344" cy="114122"/>
          </a:xfrm>
          <a:prstGeom prst="rect">
            <a:avLst/>
          </a:prstGeom>
          <a:solidFill>
            <a:schemeClr val="bg2">
              <a:lumMod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12" name="Rounded Rectangle 11">
            <a:extLst>
              <a:ext uri="{FF2B5EF4-FFF2-40B4-BE49-F238E27FC236}">
                <a16:creationId xmlns:a16="http://schemas.microsoft.com/office/drawing/2014/main" id="{55411388-58D0-9C99-4962-C4D2891460EE}"/>
              </a:ext>
            </a:extLst>
          </p:cNvPr>
          <p:cNvSpPr/>
          <p:nvPr/>
        </p:nvSpPr>
        <p:spPr>
          <a:xfrm>
            <a:off x="2870829" y="925503"/>
            <a:ext cx="2124000" cy="428400"/>
          </a:xfrm>
          <a:prstGeom prst="round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13" name="Rounded Rectangle 12">
            <a:extLst>
              <a:ext uri="{FF2B5EF4-FFF2-40B4-BE49-F238E27FC236}">
                <a16:creationId xmlns:a16="http://schemas.microsoft.com/office/drawing/2014/main" id="{0A22C1DC-751E-D141-0912-BF5EE6E12783}"/>
              </a:ext>
            </a:extLst>
          </p:cNvPr>
          <p:cNvSpPr/>
          <p:nvPr/>
        </p:nvSpPr>
        <p:spPr>
          <a:xfrm>
            <a:off x="113698" y="925503"/>
            <a:ext cx="1605600" cy="428400"/>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14" name="TextBox 13">
            <a:extLst>
              <a:ext uri="{FF2B5EF4-FFF2-40B4-BE49-F238E27FC236}">
                <a16:creationId xmlns:a16="http://schemas.microsoft.com/office/drawing/2014/main" id="{54953BED-F251-2E0F-5DDE-355E52F242F2}"/>
              </a:ext>
            </a:extLst>
          </p:cNvPr>
          <p:cNvSpPr txBox="1"/>
          <p:nvPr/>
        </p:nvSpPr>
        <p:spPr>
          <a:xfrm>
            <a:off x="1558573" y="533755"/>
            <a:ext cx="39626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176</a:t>
            </a:r>
          </a:p>
        </p:txBody>
      </p:sp>
      <p:sp>
        <p:nvSpPr>
          <p:cNvPr id="15" name="TextBox 14">
            <a:extLst>
              <a:ext uri="{FF2B5EF4-FFF2-40B4-BE49-F238E27FC236}">
                <a16:creationId xmlns:a16="http://schemas.microsoft.com/office/drawing/2014/main" id="{A3F1B199-99A3-999B-9604-FD5354629DA3}"/>
              </a:ext>
            </a:extLst>
          </p:cNvPr>
          <p:cNvSpPr txBox="1"/>
          <p:nvPr/>
        </p:nvSpPr>
        <p:spPr>
          <a:xfrm>
            <a:off x="449" y="533755"/>
            <a:ext cx="25519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a:t>
            </a:r>
          </a:p>
        </p:txBody>
      </p:sp>
      <p:sp>
        <p:nvSpPr>
          <p:cNvPr id="16" name="TextBox 15">
            <a:extLst>
              <a:ext uri="{FF2B5EF4-FFF2-40B4-BE49-F238E27FC236}">
                <a16:creationId xmlns:a16="http://schemas.microsoft.com/office/drawing/2014/main" id="{7518741C-8C63-4A68-1488-6E7ED6BCE361}"/>
              </a:ext>
            </a:extLst>
          </p:cNvPr>
          <p:cNvSpPr txBox="1"/>
          <p:nvPr/>
        </p:nvSpPr>
        <p:spPr>
          <a:xfrm>
            <a:off x="2653648" y="533755"/>
            <a:ext cx="39626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302</a:t>
            </a:r>
          </a:p>
        </p:txBody>
      </p:sp>
      <p:sp>
        <p:nvSpPr>
          <p:cNvPr id="17" name="TextBox 16">
            <a:extLst>
              <a:ext uri="{FF2B5EF4-FFF2-40B4-BE49-F238E27FC236}">
                <a16:creationId xmlns:a16="http://schemas.microsoft.com/office/drawing/2014/main" id="{49BD9720-151B-39D4-5D1B-E8D186747195}"/>
              </a:ext>
            </a:extLst>
          </p:cNvPr>
          <p:cNvSpPr txBox="1"/>
          <p:nvPr/>
        </p:nvSpPr>
        <p:spPr>
          <a:xfrm>
            <a:off x="4789361" y="527405"/>
            <a:ext cx="39626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457</a:t>
            </a:r>
          </a:p>
        </p:txBody>
      </p:sp>
      <p:sp>
        <p:nvSpPr>
          <p:cNvPr id="18" name="Rounded Rectangle 17">
            <a:extLst>
              <a:ext uri="{FF2B5EF4-FFF2-40B4-BE49-F238E27FC236}">
                <a16:creationId xmlns:a16="http://schemas.microsoft.com/office/drawing/2014/main" id="{1415F939-7E49-0BE4-F029-1EF59D4CF471}"/>
              </a:ext>
            </a:extLst>
          </p:cNvPr>
          <p:cNvSpPr/>
          <p:nvPr/>
        </p:nvSpPr>
        <p:spPr>
          <a:xfrm>
            <a:off x="1514361" y="928351"/>
            <a:ext cx="237472" cy="428400"/>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91C0E1AA-ACDB-51A0-3723-318823F96413}"/>
              </a:ext>
            </a:extLst>
          </p:cNvPr>
          <p:cNvSpPr/>
          <p:nvPr/>
        </p:nvSpPr>
        <p:spPr>
          <a:xfrm>
            <a:off x="4645968" y="922656"/>
            <a:ext cx="175119" cy="428400"/>
          </a:xfrm>
          <a:prstGeom prst="rect">
            <a:avLst/>
          </a:prstGeom>
          <a:solidFill>
            <a:srgbClr val="D9D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E4C5C03B-6E8E-B81B-F811-F0C7687B84AA}"/>
              </a:ext>
            </a:extLst>
          </p:cNvPr>
          <p:cNvSpPr txBox="1"/>
          <p:nvPr/>
        </p:nvSpPr>
        <p:spPr>
          <a:xfrm rot="16200000">
            <a:off x="4487256" y="1013746"/>
            <a:ext cx="51167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TAD1</a:t>
            </a:r>
          </a:p>
        </p:txBody>
      </p:sp>
      <p:sp>
        <p:nvSpPr>
          <p:cNvPr id="21" name="Rectangle 20">
            <a:extLst>
              <a:ext uri="{FF2B5EF4-FFF2-40B4-BE49-F238E27FC236}">
                <a16:creationId xmlns:a16="http://schemas.microsoft.com/office/drawing/2014/main" id="{260FBE52-ED1C-645D-45D4-900F96CF1FBA}"/>
              </a:ext>
            </a:extLst>
          </p:cNvPr>
          <p:cNvSpPr/>
          <p:nvPr/>
        </p:nvSpPr>
        <p:spPr>
          <a:xfrm>
            <a:off x="5587597" y="922656"/>
            <a:ext cx="175119" cy="428400"/>
          </a:xfrm>
          <a:prstGeom prst="rect">
            <a:avLst/>
          </a:prstGeom>
          <a:solidFill>
            <a:srgbClr val="D9D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65242B59-10EC-E9B0-6082-BF35AD443149}"/>
              </a:ext>
            </a:extLst>
          </p:cNvPr>
          <p:cNvSpPr txBox="1"/>
          <p:nvPr/>
        </p:nvSpPr>
        <p:spPr>
          <a:xfrm rot="16200000">
            <a:off x="5429122" y="988575"/>
            <a:ext cx="51167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TAD2</a:t>
            </a:r>
          </a:p>
        </p:txBody>
      </p:sp>
      <p:sp>
        <p:nvSpPr>
          <p:cNvPr id="23" name="Rectangle 22">
            <a:extLst>
              <a:ext uri="{FF2B5EF4-FFF2-40B4-BE49-F238E27FC236}">
                <a16:creationId xmlns:a16="http://schemas.microsoft.com/office/drawing/2014/main" id="{87412D93-B55A-0945-6A30-016EE4EDE871}"/>
              </a:ext>
            </a:extLst>
          </p:cNvPr>
          <p:cNvSpPr/>
          <p:nvPr/>
        </p:nvSpPr>
        <p:spPr>
          <a:xfrm>
            <a:off x="6287766" y="922656"/>
            <a:ext cx="175119" cy="428400"/>
          </a:xfrm>
          <a:prstGeom prst="rect">
            <a:avLst/>
          </a:prstGeom>
          <a:solidFill>
            <a:srgbClr val="D9D9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87906087-E310-7319-2638-96B17F9F605C}"/>
              </a:ext>
            </a:extLst>
          </p:cNvPr>
          <p:cNvSpPr txBox="1"/>
          <p:nvPr/>
        </p:nvSpPr>
        <p:spPr>
          <a:xfrm rot="16200000">
            <a:off x="6119486" y="1013746"/>
            <a:ext cx="51167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TAD3</a:t>
            </a:r>
          </a:p>
        </p:txBody>
      </p:sp>
      <p:sp>
        <p:nvSpPr>
          <p:cNvPr id="25" name="Rectangle 24">
            <a:extLst>
              <a:ext uri="{FF2B5EF4-FFF2-40B4-BE49-F238E27FC236}">
                <a16:creationId xmlns:a16="http://schemas.microsoft.com/office/drawing/2014/main" id="{9181F5BC-628E-1E4F-137B-36E552B93291}"/>
              </a:ext>
            </a:extLst>
          </p:cNvPr>
          <p:cNvSpPr/>
          <p:nvPr/>
        </p:nvSpPr>
        <p:spPr>
          <a:xfrm>
            <a:off x="5820129" y="922656"/>
            <a:ext cx="293882" cy="42840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52450A2C-B214-D3D2-47FE-6F538D24B527}"/>
              </a:ext>
            </a:extLst>
          </p:cNvPr>
          <p:cNvSpPr txBox="1"/>
          <p:nvPr/>
        </p:nvSpPr>
        <p:spPr>
          <a:xfrm rot="16200000">
            <a:off x="5766672" y="1013746"/>
            <a:ext cx="40588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IDD</a:t>
            </a:r>
          </a:p>
        </p:txBody>
      </p:sp>
      <p:sp>
        <p:nvSpPr>
          <p:cNvPr id="27" name="TextBox 26">
            <a:extLst>
              <a:ext uri="{FF2B5EF4-FFF2-40B4-BE49-F238E27FC236}">
                <a16:creationId xmlns:a16="http://schemas.microsoft.com/office/drawing/2014/main" id="{2D65F924-6ED0-660B-6ABF-5336C8C43D67}"/>
              </a:ext>
            </a:extLst>
          </p:cNvPr>
          <p:cNvSpPr txBox="1"/>
          <p:nvPr/>
        </p:nvSpPr>
        <p:spPr>
          <a:xfrm>
            <a:off x="6539457" y="555922"/>
            <a:ext cx="39626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671</a:t>
            </a:r>
          </a:p>
        </p:txBody>
      </p:sp>
      <p:sp>
        <p:nvSpPr>
          <p:cNvPr id="28" name="TextBox 27">
            <a:extLst>
              <a:ext uri="{FF2B5EF4-FFF2-40B4-BE49-F238E27FC236}">
                <a16:creationId xmlns:a16="http://schemas.microsoft.com/office/drawing/2014/main" id="{9577D210-255C-7F0B-C4BF-3D7DB88D707B}"/>
              </a:ext>
            </a:extLst>
          </p:cNvPr>
          <p:cNvSpPr txBox="1"/>
          <p:nvPr/>
        </p:nvSpPr>
        <p:spPr>
          <a:xfrm rot="16200000">
            <a:off x="1401408" y="1015594"/>
            <a:ext cx="446934" cy="253916"/>
          </a:xfrm>
          <a:prstGeom prst="rect">
            <a:avLst/>
          </a:prstGeom>
          <a:noFill/>
        </p:spPr>
        <p:txBody>
          <a:bodyPr wrap="square">
            <a:spAutoFit/>
          </a:bodyPr>
          <a:lstStyle/>
          <a:p>
            <a:r>
              <a:rPr lang="it-IT" sz="1050" dirty="0">
                <a:latin typeface="Arial" panose="020B0604020202020204" pitchFamily="34" charset="0"/>
                <a:cs typeface="Arial" panose="020B0604020202020204" pitchFamily="34" charset="0"/>
              </a:rPr>
              <a:t>NLS</a:t>
            </a:r>
            <a:endParaRPr lang="en-US" sz="1600" dirty="0">
              <a:latin typeface="Arial" panose="020B0604020202020204" pitchFamily="34" charset="0"/>
              <a:cs typeface="Arial" panose="020B0604020202020204" pitchFamily="34" charset="0"/>
            </a:endParaRPr>
          </a:p>
        </p:txBody>
      </p:sp>
      <p:cxnSp>
        <p:nvCxnSpPr>
          <p:cNvPr id="29" name="Straight Connector 28">
            <a:extLst>
              <a:ext uri="{FF2B5EF4-FFF2-40B4-BE49-F238E27FC236}">
                <a16:creationId xmlns:a16="http://schemas.microsoft.com/office/drawing/2014/main" id="{1B71EF0D-0BE5-A39B-57B0-D7F581B596C2}"/>
              </a:ext>
            </a:extLst>
          </p:cNvPr>
          <p:cNvCxnSpPr>
            <a:cxnSpLocks/>
          </p:cNvCxnSpPr>
          <p:nvPr/>
        </p:nvCxnSpPr>
        <p:spPr>
          <a:xfrm flipV="1">
            <a:off x="4989852" y="739281"/>
            <a:ext cx="0" cy="17133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DF870A7-20BF-7F67-F9A6-5912900F29E8}"/>
              </a:ext>
            </a:extLst>
          </p:cNvPr>
          <p:cNvCxnSpPr>
            <a:cxnSpLocks/>
          </p:cNvCxnSpPr>
          <p:nvPr/>
        </p:nvCxnSpPr>
        <p:spPr>
          <a:xfrm flipV="1">
            <a:off x="2870829" y="739281"/>
            <a:ext cx="0" cy="17133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D565429-BA30-A2D5-B5BD-B6C3B22A262E}"/>
              </a:ext>
            </a:extLst>
          </p:cNvPr>
          <p:cNvCxnSpPr>
            <a:cxnSpLocks/>
          </p:cNvCxnSpPr>
          <p:nvPr/>
        </p:nvCxnSpPr>
        <p:spPr>
          <a:xfrm flipV="1">
            <a:off x="128427" y="739280"/>
            <a:ext cx="0" cy="17133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391B874-F307-5D3A-7FBC-D7609E11D9FF}"/>
              </a:ext>
            </a:extLst>
          </p:cNvPr>
          <p:cNvSpPr/>
          <p:nvPr/>
        </p:nvSpPr>
        <p:spPr>
          <a:xfrm>
            <a:off x="3249319" y="922656"/>
            <a:ext cx="139739" cy="428400"/>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4DAB7ACE-9E9B-8CBF-4236-07B3DF761EAD}"/>
              </a:ext>
            </a:extLst>
          </p:cNvPr>
          <p:cNvSpPr txBox="1"/>
          <p:nvPr/>
        </p:nvSpPr>
        <p:spPr>
          <a:xfrm rot="16200000">
            <a:off x="3087654" y="1009898"/>
            <a:ext cx="468398" cy="253916"/>
          </a:xfrm>
          <a:prstGeom prst="rect">
            <a:avLst/>
          </a:prstGeom>
          <a:noFill/>
        </p:spPr>
        <p:txBody>
          <a:bodyPr wrap="none" rtlCol="0">
            <a:spAutoFit/>
          </a:bodyPr>
          <a:lstStyle/>
          <a:p>
            <a:r>
              <a:rPr lang="en-US" sz="1000" dirty="0" err="1">
                <a:latin typeface="Arial" panose="020B0604020202020204" pitchFamily="34" charset="0"/>
                <a:cs typeface="Arial" panose="020B0604020202020204" pitchFamily="34" charset="0"/>
              </a:rPr>
              <a:t>WkA</a:t>
            </a:r>
            <a:endParaRPr lang="en-US" sz="1000" dirty="0">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8AE183C-0346-F023-ABEB-82727B5CC94B}"/>
              </a:ext>
            </a:extLst>
          </p:cNvPr>
          <p:cNvSpPr/>
          <p:nvPr/>
        </p:nvSpPr>
        <p:spPr>
          <a:xfrm>
            <a:off x="3966242" y="922656"/>
            <a:ext cx="156296" cy="428400"/>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7025DEC8-45CF-FD97-4E1A-4F07408B6BA6}"/>
              </a:ext>
            </a:extLst>
          </p:cNvPr>
          <p:cNvSpPr txBox="1"/>
          <p:nvPr/>
        </p:nvSpPr>
        <p:spPr>
          <a:xfrm rot="16200000">
            <a:off x="3814051" y="1009898"/>
            <a:ext cx="468398" cy="253916"/>
          </a:xfrm>
          <a:prstGeom prst="rect">
            <a:avLst/>
          </a:prstGeom>
          <a:noFill/>
        </p:spPr>
        <p:txBody>
          <a:bodyPr wrap="none" rtlCol="0">
            <a:spAutoFit/>
          </a:bodyPr>
          <a:lstStyle/>
          <a:p>
            <a:r>
              <a:rPr lang="en-US" sz="1000" dirty="0" err="1">
                <a:latin typeface="Arial" panose="020B0604020202020204" pitchFamily="34" charset="0"/>
                <a:cs typeface="Arial" panose="020B0604020202020204" pitchFamily="34" charset="0"/>
              </a:rPr>
              <a:t>WkB</a:t>
            </a:r>
            <a:endParaRPr lang="en-US" sz="1000"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6412A220-6924-728B-99D2-D99635017F17}"/>
              </a:ext>
            </a:extLst>
          </p:cNvPr>
          <p:cNvSpPr txBox="1"/>
          <p:nvPr/>
        </p:nvSpPr>
        <p:spPr>
          <a:xfrm>
            <a:off x="3408995" y="639547"/>
            <a:ext cx="872355" cy="307777"/>
          </a:xfrm>
          <a:prstGeom prst="rect">
            <a:avLst/>
          </a:prstGeom>
          <a:noFill/>
        </p:spPr>
        <p:txBody>
          <a:bodyPr wrap="none" rtlCol="0">
            <a:spAutoFit/>
          </a:bodyPr>
          <a:lstStyle/>
          <a:p>
            <a:r>
              <a:rPr lang="en-US" sz="1400" dirty="0">
                <a:solidFill>
                  <a:schemeClr val="bg2">
                    <a:lumMod val="75000"/>
                  </a:schemeClr>
                </a:solidFill>
                <a:latin typeface="Arial" panose="020B0604020202020204" pitchFamily="34" charset="0"/>
                <a:cs typeface="Arial" panose="020B0604020202020204" pitchFamily="34" charset="0"/>
              </a:rPr>
              <a:t>Helicase</a:t>
            </a:r>
            <a:endParaRPr lang="en-IT" dirty="0">
              <a:solidFill>
                <a:schemeClr val="bg2">
                  <a:lumMod val="75000"/>
                </a:schemeClr>
              </a:solidFill>
            </a:endParaRPr>
          </a:p>
        </p:txBody>
      </p:sp>
      <p:sp>
        <p:nvSpPr>
          <p:cNvPr id="37" name="Rectangle 36">
            <a:extLst>
              <a:ext uri="{FF2B5EF4-FFF2-40B4-BE49-F238E27FC236}">
                <a16:creationId xmlns:a16="http://schemas.microsoft.com/office/drawing/2014/main" id="{CFDD620E-E047-D636-7107-401B2AEE76DB}"/>
              </a:ext>
            </a:extLst>
          </p:cNvPr>
          <p:cNvSpPr/>
          <p:nvPr/>
        </p:nvSpPr>
        <p:spPr>
          <a:xfrm>
            <a:off x="4192112" y="922656"/>
            <a:ext cx="195405" cy="428400"/>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B347B7BE-883E-39DB-031C-D97EA5C8B8B5}"/>
              </a:ext>
            </a:extLst>
          </p:cNvPr>
          <p:cNvSpPr txBox="1"/>
          <p:nvPr/>
        </p:nvSpPr>
        <p:spPr>
          <a:xfrm rot="16200000">
            <a:off x="4041542" y="1009898"/>
            <a:ext cx="494046" cy="253916"/>
          </a:xfrm>
          <a:prstGeom prst="rect">
            <a:avLst/>
          </a:prstGeom>
          <a:noFill/>
        </p:spPr>
        <p:txBody>
          <a:bodyPr wrap="none" rtlCol="0">
            <a:spAutoFit/>
          </a:bodyPr>
          <a:lstStyle/>
          <a:p>
            <a:r>
              <a:rPr lang="en-US" sz="1000" dirty="0" err="1">
                <a:latin typeface="Arial" panose="020B0604020202020204" pitchFamily="34" charset="0"/>
                <a:cs typeface="Arial" panose="020B0604020202020204" pitchFamily="34" charset="0"/>
              </a:rPr>
              <a:t>WkB</a:t>
            </a:r>
            <a:r>
              <a:rPr lang="en-US" sz="1000" dirty="0">
                <a:latin typeface="Arial" panose="020B0604020202020204" pitchFamily="34" charset="0"/>
                <a:cs typeface="Arial" panose="020B0604020202020204" pitchFamily="34" charset="0"/>
              </a:rPr>
              <a:t>’</a:t>
            </a:r>
          </a:p>
        </p:txBody>
      </p:sp>
      <p:sp>
        <p:nvSpPr>
          <p:cNvPr id="39" name="Rectangle 38">
            <a:extLst>
              <a:ext uri="{FF2B5EF4-FFF2-40B4-BE49-F238E27FC236}">
                <a16:creationId xmlns:a16="http://schemas.microsoft.com/office/drawing/2014/main" id="{0B1ED67B-4C66-DB72-C09C-822DEAB3CCC9}"/>
              </a:ext>
            </a:extLst>
          </p:cNvPr>
          <p:cNvSpPr/>
          <p:nvPr/>
        </p:nvSpPr>
        <p:spPr>
          <a:xfrm>
            <a:off x="4476893" y="922656"/>
            <a:ext cx="138421" cy="428400"/>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E67704A9-EEA6-A62C-2F9E-47ABA8757CF9}"/>
              </a:ext>
            </a:extLst>
          </p:cNvPr>
          <p:cNvSpPr txBox="1"/>
          <p:nvPr/>
        </p:nvSpPr>
        <p:spPr>
          <a:xfrm rot="16200000">
            <a:off x="4307283" y="1009898"/>
            <a:ext cx="476412" cy="253916"/>
          </a:xfrm>
          <a:prstGeom prst="rect">
            <a:avLst/>
          </a:prstGeom>
          <a:noFill/>
        </p:spPr>
        <p:txBody>
          <a:bodyPr wrap="square" rtlCol="0">
            <a:spAutoFit/>
          </a:bodyPr>
          <a:lstStyle/>
          <a:p>
            <a:r>
              <a:rPr lang="en-US" sz="1000" dirty="0" err="1">
                <a:latin typeface="Arial" panose="020B0604020202020204" pitchFamily="34" charset="0"/>
                <a:cs typeface="Arial" panose="020B0604020202020204" pitchFamily="34" charset="0"/>
              </a:rPr>
              <a:t>WkC</a:t>
            </a:r>
            <a:endParaRPr lang="en-US" sz="1050"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57FC9899-AAFC-16AA-E921-DB90E42E5D5D}"/>
              </a:ext>
            </a:extLst>
          </p:cNvPr>
          <p:cNvSpPr txBox="1"/>
          <p:nvPr/>
        </p:nvSpPr>
        <p:spPr>
          <a:xfrm>
            <a:off x="235299" y="639547"/>
            <a:ext cx="1347263" cy="307777"/>
          </a:xfrm>
          <a:prstGeom prst="rect">
            <a:avLst/>
          </a:prstGeom>
          <a:noFill/>
        </p:spPr>
        <p:txBody>
          <a:bodyPr wrap="square">
            <a:spAutoFit/>
          </a:bodyPr>
          <a:lstStyle/>
          <a:p>
            <a:r>
              <a:rPr lang="it-IT" sz="1400" dirty="0" err="1">
                <a:solidFill>
                  <a:schemeClr val="bg2">
                    <a:lumMod val="75000"/>
                  </a:schemeClr>
                </a:solidFill>
                <a:latin typeface="Arial" panose="020B0604020202020204" pitchFamily="34" charset="0"/>
                <a:cs typeface="Arial" panose="020B0604020202020204" pitchFamily="34" charset="0"/>
              </a:rPr>
              <a:t>Endonuclease</a:t>
            </a:r>
            <a:endParaRPr lang="en-IT" dirty="0">
              <a:solidFill>
                <a:schemeClr val="bg2">
                  <a:lumMod val="75000"/>
                </a:schemeClr>
              </a:solidFill>
            </a:endParaRPr>
          </a:p>
        </p:txBody>
      </p:sp>
      <p:cxnSp>
        <p:nvCxnSpPr>
          <p:cNvPr id="42" name="Straight Connector 41">
            <a:extLst>
              <a:ext uri="{FF2B5EF4-FFF2-40B4-BE49-F238E27FC236}">
                <a16:creationId xmlns:a16="http://schemas.microsoft.com/office/drawing/2014/main" id="{20FFD5E9-7E7E-28E1-BF96-0AF2C75ED390}"/>
              </a:ext>
            </a:extLst>
          </p:cNvPr>
          <p:cNvCxnSpPr>
            <a:cxnSpLocks/>
          </p:cNvCxnSpPr>
          <p:nvPr/>
        </p:nvCxnSpPr>
        <p:spPr>
          <a:xfrm flipV="1">
            <a:off x="1737737" y="739280"/>
            <a:ext cx="0" cy="17133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F763D85E-8472-5AAE-6EE0-017099B27A41}"/>
              </a:ext>
            </a:extLst>
          </p:cNvPr>
          <p:cNvGrpSpPr/>
          <p:nvPr/>
        </p:nvGrpSpPr>
        <p:grpSpPr>
          <a:xfrm>
            <a:off x="128048" y="1339797"/>
            <a:ext cx="127599" cy="405876"/>
            <a:chOff x="177476" y="1339797"/>
            <a:chExt cx="127599" cy="405876"/>
          </a:xfrm>
        </p:grpSpPr>
        <p:cxnSp>
          <p:nvCxnSpPr>
            <p:cNvPr id="44" name="Straight Connector 43">
              <a:extLst>
                <a:ext uri="{FF2B5EF4-FFF2-40B4-BE49-F238E27FC236}">
                  <a16:creationId xmlns:a16="http://schemas.microsoft.com/office/drawing/2014/main" id="{25E1D009-6754-AA3E-F2A5-F2C18349328D}"/>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E0CB353-7263-A96A-987F-E746239D65AB}"/>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46" name="TextBox 45">
            <a:extLst>
              <a:ext uri="{FF2B5EF4-FFF2-40B4-BE49-F238E27FC236}">
                <a16:creationId xmlns:a16="http://schemas.microsoft.com/office/drawing/2014/main" id="{3119A9B3-BDBC-EC0B-3406-DE06D98BB21B}"/>
              </a:ext>
            </a:extLst>
          </p:cNvPr>
          <p:cNvSpPr txBox="1"/>
          <p:nvPr/>
        </p:nvSpPr>
        <p:spPr>
          <a:xfrm>
            <a:off x="-76817" y="1766198"/>
            <a:ext cx="537327"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a:t>
            </a:r>
            <a:r>
              <a:rPr lang="en-US" sz="1000" b="1" dirty="0">
                <a:solidFill>
                  <a:srgbClr val="FF0000"/>
                </a:solidFill>
                <a:latin typeface="Arial" panose="020B0604020202020204" pitchFamily="34" charset="0"/>
                <a:cs typeface="Arial" panose="020B0604020202020204" pitchFamily="34" charset="0"/>
              </a:rPr>
              <a:t>0.36</a:t>
            </a:r>
          </a:p>
        </p:txBody>
      </p:sp>
      <p:grpSp>
        <p:nvGrpSpPr>
          <p:cNvPr id="47" name="Group 46">
            <a:extLst>
              <a:ext uri="{FF2B5EF4-FFF2-40B4-BE49-F238E27FC236}">
                <a16:creationId xmlns:a16="http://schemas.microsoft.com/office/drawing/2014/main" id="{CF524B68-438E-51EC-FA65-07F3A6EF343D}"/>
              </a:ext>
            </a:extLst>
          </p:cNvPr>
          <p:cNvGrpSpPr/>
          <p:nvPr/>
        </p:nvGrpSpPr>
        <p:grpSpPr>
          <a:xfrm>
            <a:off x="932088" y="1360322"/>
            <a:ext cx="127599" cy="405876"/>
            <a:chOff x="177476" y="1339797"/>
            <a:chExt cx="127599" cy="405876"/>
          </a:xfrm>
        </p:grpSpPr>
        <p:cxnSp>
          <p:nvCxnSpPr>
            <p:cNvPr id="48" name="Straight Connector 47">
              <a:extLst>
                <a:ext uri="{FF2B5EF4-FFF2-40B4-BE49-F238E27FC236}">
                  <a16:creationId xmlns:a16="http://schemas.microsoft.com/office/drawing/2014/main" id="{6AE73380-7084-CA7F-D073-049E78A49866}"/>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B0FB13D-6EDD-F292-786F-6A7B3F6F99D6}"/>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D8A88E39-F3C6-1D5B-16CD-1C35DD101300}"/>
              </a:ext>
            </a:extLst>
          </p:cNvPr>
          <p:cNvSpPr txBox="1"/>
          <p:nvPr/>
        </p:nvSpPr>
        <p:spPr>
          <a:xfrm>
            <a:off x="656691" y="1766198"/>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124/</a:t>
            </a:r>
            <a:r>
              <a:rPr lang="en-US" sz="1000" b="1" dirty="0">
                <a:solidFill>
                  <a:srgbClr val="FF0000"/>
                </a:solidFill>
                <a:latin typeface="Arial" panose="020B0604020202020204" pitchFamily="34" charset="0"/>
                <a:cs typeface="Arial" panose="020B0604020202020204" pitchFamily="34" charset="0"/>
              </a:rPr>
              <a:t>0.09</a:t>
            </a:r>
          </a:p>
        </p:txBody>
      </p:sp>
      <p:sp>
        <p:nvSpPr>
          <p:cNvPr id="51" name="TextBox 50">
            <a:extLst>
              <a:ext uri="{FF2B5EF4-FFF2-40B4-BE49-F238E27FC236}">
                <a16:creationId xmlns:a16="http://schemas.microsoft.com/office/drawing/2014/main" id="{EF1896CB-33DA-EA80-D101-C752B3303A45}"/>
              </a:ext>
            </a:extLst>
          </p:cNvPr>
          <p:cNvSpPr txBox="1"/>
          <p:nvPr/>
        </p:nvSpPr>
        <p:spPr>
          <a:xfrm>
            <a:off x="1714970" y="1766198"/>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219/</a:t>
            </a:r>
            <a:r>
              <a:rPr lang="en-US" sz="1000" b="1" dirty="0">
                <a:solidFill>
                  <a:srgbClr val="FF0000"/>
                </a:solidFill>
                <a:latin typeface="Arial" panose="020B0604020202020204" pitchFamily="34" charset="0"/>
                <a:cs typeface="Arial" panose="020B0604020202020204" pitchFamily="34" charset="0"/>
              </a:rPr>
              <a:t>0.11</a:t>
            </a:r>
          </a:p>
        </p:txBody>
      </p:sp>
      <p:sp>
        <p:nvSpPr>
          <p:cNvPr id="52" name="TextBox 51">
            <a:extLst>
              <a:ext uri="{FF2B5EF4-FFF2-40B4-BE49-F238E27FC236}">
                <a16:creationId xmlns:a16="http://schemas.microsoft.com/office/drawing/2014/main" id="{DF7CCDB7-9D7A-00B2-C4D8-D091653A77A6}"/>
              </a:ext>
            </a:extLst>
          </p:cNvPr>
          <p:cNvSpPr txBox="1"/>
          <p:nvPr/>
        </p:nvSpPr>
        <p:spPr>
          <a:xfrm>
            <a:off x="2391337" y="1766198"/>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285/</a:t>
            </a:r>
            <a:r>
              <a:rPr lang="en-US" sz="1000" b="1" dirty="0">
                <a:solidFill>
                  <a:srgbClr val="FF0000"/>
                </a:solidFill>
                <a:latin typeface="Arial" panose="020B0604020202020204" pitchFamily="34" charset="0"/>
                <a:cs typeface="Arial" panose="020B0604020202020204" pitchFamily="34" charset="0"/>
              </a:rPr>
              <a:t>0.11</a:t>
            </a:r>
          </a:p>
        </p:txBody>
      </p:sp>
      <p:grpSp>
        <p:nvGrpSpPr>
          <p:cNvPr id="53" name="Group 52">
            <a:extLst>
              <a:ext uri="{FF2B5EF4-FFF2-40B4-BE49-F238E27FC236}">
                <a16:creationId xmlns:a16="http://schemas.microsoft.com/office/drawing/2014/main" id="{0F9AF996-19C9-15E1-6487-71B37641AF9C}"/>
              </a:ext>
            </a:extLst>
          </p:cNvPr>
          <p:cNvGrpSpPr/>
          <p:nvPr/>
        </p:nvGrpSpPr>
        <p:grpSpPr>
          <a:xfrm>
            <a:off x="3435855" y="1352834"/>
            <a:ext cx="127599" cy="405876"/>
            <a:chOff x="177476" y="1339797"/>
            <a:chExt cx="127599" cy="405876"/>
          </a:xfrm>
        </p:grpSpPr>
        <p:cxnSp>
          <p:nvCxnSpPr>
            <p:cNvPr id="54" name="Straight Connector 53">
              <a:extLst>
                <a:ext uri="{FF2B5EF4-FFF2-40B4-BE49-F238E27FC236}">
                  <a16:creationId xmlns:a16="http://schemas.microsoft.com/office/drawing/2014/main" id="{348400CD-4DE5-3DA4-3979-464391F7A1D1}"/>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1CBE62A-F35C-49C5-5265-CCD8A09B9788}"/>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56" name="TextBox 55">
            <a:extLst>
              <a:ext uri="{FF2B5EF4-FFF2-40B4-BE49-F238E27FC236}">
                <a16:creationId xmlns:a16="http://schemas.microsoft.com/office/drawing/2014/main" id="{7D4D28FE-CDF9-D072-5A15-E4B732727ED0}"/>
              </a:ext>
            </a:extLst>
          </p:cNvPr>
          <p:cNvSpPr txBox="1"/>
          <p:nvPr/>
        </p:nvSpPr>
        <p:spPr>
          <a:xfrm>
            <a:off x="3160458" y="1779235"/>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339/</a:t>
            </a:r>
            <a:r>
              <a:rPr lang="en-US" sz="1000" b="1" dirty="0">
                <a:solidFill>
                  <a:srgbClr val="FF0000"/>
                </a:solidFill>
                <a:latin typeface="Arial" panose="020B0604020202020204" pitchFamily="34" charset="0"/>
                <a:cs typeface="Arial" panose="020B0604020202020204" pitchFamily="34" charset="0"/>
              </a:rPr>
              <a:t>0.11</a:t>
            </a:r>
          </a:p>
        </p:txBody>
      </p:sp>
      <p:grpSp>
        <p:nvGrpSpPr>
          <p:cNvPr id="57" name="Group 56">
            <a:extLst>
              <a:ext uri="{FF2B5EF4-FFF2-40B4-BE49-F238E27FC236}">
                <a16:creationId xmlns:a16="http://schemas.microsoft.com/office/drawing/2014/main" id="{51CFAB77-B380-AEE7-9A37-6D9AF382C3BF}"/>
              </a:ext>
            </a:extLst>
          </p:cNvPr>
          <p:cNvGrpSpPr/>
          <p:nvPr/>
        </p:nvGrpSpPr>
        <p:grpSpPr>
          <a:xfrm>
            <a:off x="3954078" y="1352834"/>
            <a:ext cx="127599" cy="405876"/>
            <a:chOff x="177476" y="1339797"/>
            <a:chExt cx="127599" cy="405876"/>
          </a:xfrm>
        </p:grpSpPr>
        <p:cxnSp>
          <p:nvCxnSpPr>
            <p:cNvPr id="58" name="Straight Connector 57">
              <a:extLst>
                <a:ext uri="{FF2B5EF4-FFF2-40B4-BE49-F238E27FC236}">
                  <a16:creationId xmlns:a16="http://schemas.microsoft.com/office/drawing/2014/main" id="{43C04E20-E784-5FF6-EC07-9200E0C778E4}"/>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2717B4D-74B6-D943-EF9B-CD5DF2FA9707}"/>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60" name="TextBox 59">
            <a:extLst>
              <a:ext uri="{FF2B5EF4-FFF2-40B4-BE49-F238E27FC236}">
                <a16:creationId xmlns:a16="http://schemas.microsoft.com/office/drawing/2014/main" id="{87B4C701-9559-38DF-C887-6364D88FBBE3}"/>
              </a:ext>
            </a:extLst>
          </p:cNvPr>
          <p:cNvSpPr txBox="1"/>
          <p:nvPr/>
        </p:nvSpPr>
        <p:spPr>
          <a:xfrm>
            <a:off x="3678681" y="1779235"/>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350</a:t>
            </a:r>
            <a:r>
              <a:rPr lang="en-US" sz="1000" b="1" dirty="0">
                <a:solidFill>
                  <a:srgbClr val="FF0000"/>
                </a:solidFill>
                <a:latin typeface="Arial" panose="020B0604020202020204" pitchFamily="34" charset="0"/>
                <a:cs typeface="Arial" panose="020B0604020202020204" pitchFamily="34" charset="0"/>
              </a:rPr>
              <a:t>/0.10</a:t>
            </a:r>
          </a:p>
        </p:txBody>
      </p:sp>
      <p:grpSp>
        <p:nvGrpSpPr>
          <p:cNvPr id="61" name="Group 60">
            <a:extLst>
              <a:ext uri="{FF2B5EF4-FFF2-40B4-BE49-F238E27FC236}">
                <a16:creationId xmlns:a16="http://schemas.microsoft.com/office/drawing/2014/main" id="{6A1538AC-DEAA-58AB-0582-CFB5E8A7799E}"/>
              </a:ext>
            </a:extLst>
          </p:cNvPr>
          <p:cNvGrpSpPr/>
          <p:nvPr/>
        </p:nvGrpSpPr>
        <p:grpSpPr>
          <a:xfrm>
            <a:off x="4194573" y="1352834"/>
            <a:ext cx="127599" cy="405876"/>
            <a:chOff x="177476" y="1339797"/>
            <a:chExt cx="127599" cy="405876"/>
          </a:xfrm>
        </p:grpSpPr>
        <p:cxnSp>
          <p:nvCxnSpPr>
            <p:cNvPr id="62" name="Straight Connector 61">
              <a:extLst>
                <a:ext uri="{FF2B5EF4-FFF2-40B4-BE49-F238E27FC236}">
                  <a16:creationId xmlns:a16="http://schemas.microsoft.com/office/drawing/2014/main" id="{82F6F36E-76EB-83C7-8A9B-1AA6CEBF5FE5}"/>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0B003C5-E48C-1A7D-B306-0BE19119EFDA}"/>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108FD172-4B5B-CBC2-1AEF-8454905EB934}"/>
              </a:ext>
            </a:extLst>
          </p:cNvPr>
          <p:cNvSpPr txBox="1"/>
          <p:nvPr/>
        </p:nvSpPr>
        <p:spPr>
          <a:xfrm>
            <a:off x="4116020" y="1516657"/>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399/</a:t>
            </a:r>
            <a:r>
              <a:rPr lang="en-US" sz="1000" b="1" dirty="0">
                <a:solidFill>
                  <a:srgbClr val="FF0000"/>
                </a:solidFill>
                <a:latin typeface="Arial" panose="020B0604020202020204" pitchFamily="34" charset="0"/>
                <a:cs typeface="Arial" panose="020B0604020202020204" pitchFamily="34" charset="0"/>
              </a:rPr>
              <a:t>0.19</a:t>
            </a:r>
          </a:p>
        </p:txBody>
      </p:sp>
      <p:grpSp>
        <p:nvGrpSpPr>
          <p:cNvPr id="65" name="Group 64">
            <a:extLst>
              <a:ext uri="{FF2B5EF4-FFF2-40B4-BE49-F238E27FC236}">
                <a16:creationId xmlns:a16="http://schemas.microsoft.com/office/drawing/2014/main" id="{7E1E07F1-2741-2B47-9664-F4F1C1F1C025}"/>
              </a:ext>
            </a:extLst>
          </p:cNvPr>
          <p:cNvGrpSpPr/>
          <p:nvPr/>
        </p:nvGrpSpPr>
        <p:grpSpPr>
          <a:xfrm>
            <a:off x="4842256" y="1348696"/>
            <a:ext cx="127599" cy="405876"/>
            <a:chOff x="177476" y="1339797"/>
            <a:chExt cx="127599" cy="405876"/>
          </a:xfrm>
        </p:grpSpPr>
        <p:cxnSp>
          <p:nvCxnSpPr>
            <p:cNvPr id="66" name="Straight Connector 65">
              <a:extLst>
                <a:ext uri="{FF2B5EF4-FFF2-40B4-BE49-F238E27FC236}">
                  <a16:creationId xmlns:a16="http://schemas.microsoft.com/office/drawing/2014/main" id="{2B288E81-03ED-7A79-F730-AB38F89D4BD6}"/>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DD0474B-8504-0FAF-2438-8A3FA3E10FC0}"/>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68" name="TextBox 67">
            <a:extLst>
              <a:ext uri="{FF2B5EF4-FFF2-40B4-BE49-F238E27FC236}">
                <a16:creationId xmlns:a16="http://schemas.microsoft.com/office/drawing/2014/main" id="{AA08C329-64D8-6BD4-6A36-6FAED74F3619}"/>
              </a:ext>
            </a:extLst>
          </p:cNvPr>
          <p:cNvSpPr txBox="1"/>
          <p:nvPr/>
        </p:nvSpPr>
        <p:spPr>
          <a:xfrm>
            <a:off x="4566859" y="1775097"/>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439/</a:t>
            </a:r>
            <a:r>
              <a:rPr lang="en-US" sz="1000" b="1" dirty="0">
                <a:solidFill>
                  <a:srgbClr val="FF0000"/>
                </a:solidFill>
                <a:latin typeface="Arial" panose="020B0604020202020204" pitchFamily="34" charset="0"/>
                <a:cs typeface="Arial" panose="020B0604020202020204" pitchFamily="34" charset="0"/>
              </a:rPr>
              <a:t>0.11</a:t>
            </a:r>
          </a:p>
        </p:txBody>
      </p:sp>
      <p:grpSp>
        <p:nvGrpSpPr>
          <p:cNvPr id="69" name="Group 68">
            <a:extLst>
              <a:ext uri="{FF2B5EF4-FFF2-40B4-BE49-F238E27FC236}">
                <a16:creationId xmlns:a16="http://schemas.microsoft.com/office/drawing/2014/main" id="{0D3912CD-5F83-6409-70B7-D81DD9968CA8}"/>
              </a:ext>
            </a:extLst>
          </p:cNvPr>
          <p:cNvGrpSpPr/>
          <p:nvPr/>
        </p:nvGrpSpPr>
        <p:grpSpPr>
          <a:xfrm>
            <a:off x="4957353" y="1348696"/>
            <a:ext cx="127599" cy="405876"/>
            <a:chOff x="177476" y="1339797"/>
            <a:chExt cx="127599" cy="405876"/>
          </a:xfrm>
        </p:grpSpPr>
        <p:cxnSp>
          <p:nvCxnSpPr>
            <p:cNvPr id="70" name="Straight Connector 69">
              <a:extLst>
                <a:ext uri="{FF2B5EF4-FFF2-40B4-BE49-F238E27FC236}">
                  <a16:creationId xmlns:a16="http://schemas.microsoft.com/office/drawing/2014/main" id="{932F515A-A9AE-7F43-1E57-7FC0A99F41C4}"/>
                </a:ext>
              </a:extLst>
            </p:cNvPr>
            <p:cNvCxnSpPr>
              <a:cxnSpLocks/>
            </p:cNvCxnSpPr>
            <p:nvPr/>
          </p:nvCxnSpPr>
          <p:spPr>
            <a:xfrm>
              <a:off x="177476" y="1339797"/>
              <a:ext cx="0" cy="405876"/>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26F7099-81F3-D0F9-40F9-F9D059246490}"/>
                </a:ext>
              </a:extLst>
            </p:cNvPr>
            <p:cNvCxnSpPr>
              <a:cxnSpLocks/>
            </p:cNvCxnSpPr>
            <p:nvPr/>
          </p:nvCxnSpPr>
          <p:spPr>
            <a:xfrm flipH="1">
              <a:off x="177476" y="1745673"/>
              <a:ext cx="127599" cy="0"/>
            </a:xfrm>
            <a:prstGeom prst="line">
              <a:avLst/>
            </a:prstGeom>
            <a:ln w="12700">
              <a:solidFill>
                <a:schemeClr val="bg2">
                  <a:lumMod val="50000"/>
                </a:schemeClr>
              </a:solidFill>
              <a:headEnd type="triangle"/>
            </a:ln>
          </p:spPr>
          <p:style>
            <a:lnRef idx="1">
              <a:schemeClr val="accent1"/>
            </a:lnRef>
            <a:fillRef idx="0">
              <a:schemeClr val="accent1"/>
            </a:fillRef>
            <a:effectRef idx="0">
              <a:schemeClr val="accent1"/>
            </a:effectRef>
            <a:fontRef idx="minor">
              <a:schemeClr val="tx1"/>
            </a:fontRef>
          </p:style>
        </p:cxnSp>
      </p:grpSp>
      <p:sp>
        <p:nvSpPr>
          <p:cNvPr id="72" name="TextBox 71">
            <a:extLst>
              <a:ext uri="{FF2B5EF4-FFF2-40B4-BE49-F238E27FC236}">
                <a16:creationId xmlns:a16="http://schemas.microsoft.com/office/drawing/2014/main" id="{25BB4C12-0187-67B2-F407-4C46574D8CA2}"/>
              </a:ext>
            </a:extLst>
          </p:cNvPr>
          <p:cNvSpPr txBox="1"/>
          <p:nvPr/>
        </p:nvSpPr>
        <p:spPr>
          <a:xfrm>
            <a:off x="5006570" y="1522405"/>
            <a:ext cx="678391"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452/</a:t>
            </a:r>
            <a:r>
              <a:rPr lang="en-US" sz="1000" b="1" dirty="0">
                <a:solidFill>
                  <a:srgbClr val="FF0000"/>
                </a:solidFill>
                <a:latin typeface="Arial" panose="020B0604020202020204" pitchFamily="34" charset="0"/>
                <a:cs typeface="Arial" panose="020B0604020202020204" pitchFamily="34" charset="0"/>
              </a:rPr>
              <a:t>0.14</a:t>
            </a:r>
          </a:p>
        </p:txBody>
      </p:sp>
      <p:sp>
        <p:nvSpPr>
          <p:cNvPr id="2" name="TextBox 1">
            <a:extLst>
              <a:ext uri="{FF2B5EF4-FFF2-40B4-BE49-F238E27FC236}">
                <a16:creationId xmlns:a16="http://schemas.microsoft.com/office/drawing/2014/main" id="{511796C0-EC18-1084-EA1E-D97AD24BC811}"/>
              </a:ext>
            </a:extLst>
          </p:cNvPr>
          <p:cNvSpPr txBox="1"/>
          <p:nvPr/>
        </p:nvSpPr>
        <p:spPr>
          <a:xfrm>
            <a:off x="2755369" y="93203"/>
            <a:ext cx="1347263" cy="307777"/>
          </a:xfrm>
          <a:prstGeom prst="rect">
            <a:avLst/>
          </a:prstGeom>
          <a:noFill/>
        </p:spPr>
        <p:txBody>
          <a:bodyPr wrap="square">
            <a:spAutoFit/>
          </a:bodyPr>
          <a:lstStyle/>
          <a:p>
            <a:pPr algn="ctr"/>
            <a:r>
              <a:rPr lang="it-IT" sz="1400" b="1" dirty="0">
                <a:latin typeface="Arial" panose="020B0604020202020204" pitchFamily="34" charset="0"/>
                <a:cs typeface="Arial" panose="020B0604020202020204" pitchFamily="34" charset="0"/>
              </a:rPr>
              <a:t>B19V NS1</a:t>
            </a:r>
            <a:endParaRPr lang="en-IT" b="1" dirty="0"/>
          </a:p>
        </p:txBody>
      </p:sp>
    </p:spTree>
    <p:extLst>
      <p:ext uri="{BB962C8B-B14F-4D97-AF65-F5344CB8AC3E}">
        <p14:creationId xmlns:p14="http://schemas.microsoft.com/office/powerpoint/2010/main" val="17674934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35</TotalTime>
  <Words>182</Words>
  <Application>Microsoft Office PowerPoint</Application>
  <PresentationFormat>A4 Paper (210x297 mm)</PresentationFormat>
  <Paragraphs>28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Consolas</vt:lpstr>
      <vt:lpstr>Lato</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Gualtiero Alvisi</dc:creator>
  <cp:lastModifiedBy>MDPI</cp:lastModifiedBy>
  <cp:revision>7</cp:revision>
  <dcterms:created xsi:type="dcterms:W3CDTF">2025-01-26T14:37:57Z</dcterms:created>
  <dcterms:modified xsi:type="dcterms:W3CDTF">2025-02-03T07:22:01Z</dcterms:modified>
</cp:coreProperties>
</file>