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avi" ContentType="video/avi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9" r:id="rId2"/>
    <p:sldId id="258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ofia" initials="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>
        <p:scale>
          <a:sx n="100" d="100"/>
          <a:sy n="100" d="100"/>
        </p:scale>
        <p:origin x="-950" y="-5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23-05-10T12:22:59.160" idx="1">
    <p:pos x="3672" y="653"/>
    <p:text>Changed the position of the text</p:tex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B4C71EC6-210F-42DE-9C53-41977AD35B3D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B4C71EC6-210F-42DE-9C53-41977AD35B3D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B4C71EC6-210F-42DE-9C53-41977AD35B3D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comments" Target="../comments/commen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avi"/><Relationship Id="rId7" Type="http://schemas.openxmlformats.org/officeDocument/2006/relationships/image" Target="../media/image5.png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6" Type="http://schemas.openxmlformats.org/officeDocument/2006/relationships/image" Target="../media/image4.png"/><Relationship Id="rId5" Type="http://schemas.openxmlformats.org/officeDocument/2006/relationships/slideLayout" Target="../slideLayouts/slideLayout1.xml"/><Relationship Id="rId4" Type="http://schemas.openxmlformats.org/officeDocument/2006/relationships/video" Target="../media/media2.avi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"/>
            <a:ext cx="7772400" cy="332656"/>
          </a:xfrm>
        </p:spPr>
        <p:txBody>
          <a:bodyPr>
            <a:normAutofit fontScale="90000"/>
          </a:bodyPr>
          <a:lstStyle/>
          <a:p>
            <a:pPr algn="ctr"/>
            <a:r>
              <a:rPr lang="es-ES" sz="2000" b="1" dirty="0"/>
              <a:t>Demo</a:t>
            </a:r>
            <a:r>
              <a:rPr lang="en-US" sz="2000" b="1" dirty="0"/>
              <a:t> of the microfluidic</a:t>
            </a:r>
            <a:r>
              <a:rPr lang="es-ES" sz="2000" b="1" dirty="0"/>
              <a:t>s</a:t>
            </a:r>
            <a:r>
              <a:rPr lang="en-US" sz="2000" b="1" dirty="0"/>
              <a:t> setup and process </a:t>
            </a:r>
            <a:endParaRPr lang="ru-RU" sz="2000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4A59961E-FB27-405E-A643-E73D753F55A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864" y="348140"/>
            <a:ext cx="8236272" cy="617720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21A64280-61D9-4DFF-9E36-A6BC0D133B8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0" t="20702" r="23001" b="27849"/>
          <a:stretch/>
        </p:blipFill>
        <p:spPr>
          <a:xfrm>
            <a:off x="6084168" y="476672"/>
            <a:ext cx="1763462" cy="2160240"/>
          </a:xfrm>
          <a:prstGeom prst="ellipse">
            <a:avLst/>
          </a:prstGeom>
          <a:ln w="19050" cap="rnd">
            <a:solidFill>
              <a:srgbClr val="C0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xmlns="" id="{0C40ED61-6579-4404-AC4B-AA794A196B02}"/>
              </a:ext>
            </a:extLst>
          </p:cNvPr>
          <p:cNvCxnSpPr>
            <a:cxnSpLocks/>
          </p:cNvCxnSpPr>
          <p:nvPr/>
        </p:nvCxnSpPr>
        <p:spPr>
          <a:xfrm flipH="1">
            <a:off x="5004048" y="1151573"/>
            <a:ext cx="1134940" cy="2252985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xmlns="" id="{56542BAA-D4CF-4634-B201-BE920D2F89B2}"/>
              </a:ext>
            </a:extLst>
          </p:cNvPr>
          <p:cNvCxnSpPr>
            <a:stCxn id="6" idx="4"/>
          </p:cNvCxnSpPr>
          <p:nvPr/>
        </p:nvCxnSpPr>
        <p:spPr>
          <a:xfrm flipH="1">
            <a:off x="5004048" y="2636912"/>
            <a:ext cx="1961851" cy="108012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xmlns="" id="{FC182756-2A69-4834-BD61-5200939A5994}"/>
              </a:ext>
            </a:extLst>
          </p:cNvPr>
          <p:cNvCxnSpPr>
            <a:cxnSpLocks/>
          </p:cNvCxnSpPr>
          <p:nvPr/>
        </p:nvCxnSpPr>
        <p:spPr>
          <a:xfrm flipH="1">
            <a:off x="3276592" y="1268760"/>
            <a:ext cx="503320" cy="1440160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xmlns="" id="{327D9A46-197F-4BC6-B220-77A9D9FB36C3}"/>
              </a:ext>
            </a:extLst>
          </p:cNvPr>
          <p:cNvCxnSpPr>
            <a:cxnSpLocks/>
          </p:cNvCxnSpPr>
          <p:nvPr/>
        </p:nvCxnSpPr>
        <p:spPr>
          <a:xfrm flipH="1" flipV="1">
            <a:off x="3635896" y="4797152"/>
            <a:ext cx="648072" cy="936104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xmlns="" id="{B6CB158D-60E8-4868-A72D-2CBC755E96B1}"/>
              </a:ext>
            </a:extLst>
          </p:cNvPr>
          <p:cNvCxnSpPr>
            <a:cxnSpLocks/>
          </p:cNvCxnSpPr>
          <p:nvPr/>
        </p:nvCxnSpPr>
        <p:spPr>
          <a:xfrm flipH="1" flipV="1">
            <a:off x="4324587" y="3404558"/>
            <a:ext cx="2016224" cy="2607769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xmlns="" id="{E1A65114-32DB-49EB-B5DE-947F0525E1E1}"/>
              </a:ext>
            </a:extLst>
          </p:cNvPr>
          <p:cNvCxnSpPr>
            <a:cxnSpLocks/>
            <a:stCxn id="18" idx="0"/>
          </p:cNvCxnSpPr>
          <p:nvPr/>
        </p:nvCxnSpPr>
        <p:spPr>
          <a:xfrm flipV="1">
            <a:off x="2382853" y="4005065"/>
            <a:ext cx="820995" cy="2104626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6329351" y="5998872"/>
            <a:ext cx="19756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</a:rPr>
              <a:t>3D microfluidic co-flow focusing device 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14523" y="5766008"/>
            <a:ext cx="25062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</a:rPr>
              <a:t>middle phase (0.5% of aqueous CaCl2 solution in 0.1% aqueous </a:t>
            </a:r>
            <a:r>
              <a:rPr lang="en-US" sz="1200" b="1" dirty="0" err="1">
                <a:solidFill>
                  <a:schemeClr val="bg1"/>
                </a:solidFill>
              </a:rPr>
              <a:t>Pluronic</a:t>
            </a:r>
            <a:r>
              <a:rPr lang="en-US" sz="1200" b="1" dirty="0">
                <a:solidFill>
                  <a:schemeClr val="bg1"/>
                </a:solidFill>
              </a:rPr>
              <a:t>® F-127, pH 7.6</a:t>
            </a:r>
            <a:r>
              <a:rPr lang="en-US" sz="1200" b="1" dirty="0" smtClean="0">
                <a:solidFill>
                  <a:schemeClr val="bg1"/>
                </a:solidFill>
              </a:rPr>
              <a:t>)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340811" y="640586"/>
            <a:ext cx="137636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b="1" dirty="0">
                <a:solidFill>
                  <a:srgbClr val="0070C0"/>
                </a:solidFill>
              </a:rPr>
              <a:t>MSN-PEI</a:t>
            </a:r>
            <a:r>
              <a:rPr lang="en-US" sz="900" b="1" dirty="0">
                <a:solidFill>
                  <a:srgbClr val="0070C0"/>
                </a:solidFill>
              </a:rPr>
              <a:t>-BSA-NaPSS</a:t>
            </a:r>
            <a:endParaRPr lang="ru-RU" sz="900" b="1" dirty="0">
              <a:solidFill>
                <a:srgbClr val="0070C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27584" y="6109691"/>
            <a:ext cx="31105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</a:rPr>
              <a:t>inner phase: water solutions of NaPSS and MSN-PEI-BSA particles   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24808" y="991761"/>
            <a:ext cx="27911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</a:rPr>
              <a:t>ethanol serve</a:t>
            </a:r>
            <a:r>
              <a:rPr lang="es-ES" sz="1200" b="1" dirty="0">
                <a:solidFill>
                  <a:schemeClr val="bg1"/>
                </a:solidFill>
              </a:rPr>
              <a:t>s</a:t>
            </a:r>
            <a:r>
              <a:rPr lang="en-US" sz="1200" b="1" dirty="0">
                <a:solidFill>
                  <a:schemeClr val="bg1"/>
                </a:solidFill>
              </a:rPr>
              <a:t> as the outer phase</a:t>
            </a:r>
            <a:endParaRPr lang="ru-RU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4442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"/>
            <a:ext cx="7772400" cy="332656"/>
          </a:xfrm>
        </p:spPr>
        <p:txBody>
          <a:bodyPr>
            <a:normAutofit fontScale="90000"/>
          </a:bodyPr>
          <a:lstStyle/>
          <a:p>
            <a:pPr algn="ctr"/>
            <a:r>
              <a:rPr lang="es-ES" sz="2000" b="1" dirty="0"/>
              <a:t>Demo</a:t>
            </a:r>
            <a:r>
              <a:rPr lang="en-US" sz="2000" b="1" dirty="0"/>
              <a:t> of the microfluidic</a:t>
            </a:r>
            <a:r>
              <a:rPr lang="es-ES" sz="2000" b="1" dirty="0"/>
              <a:t>s</a:t>
            </a:r>
            <a:r>
              <a:rPr lang="en-US" sz="2000" b="1" dirty="0"/>
              <a:t> setup and process </a:t>
            </a:r>
            <a:endParaRPr lang="ru-RU" sz="20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95D49E64-16D2-4A71-80DB-C961C54FE7D2}"/>
              </a:ext>
            </a:extLst>
          </p:cNvPr>
          <p:cNvSpPr txBox="1"/>
          <p:nvPr/>
        </p:nvSpPr>
        <p:spPr>
          <a:xfrm>
            <a:off x="795718" y="2616133"/>
            <a:ext cx="74168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Representation of flow of inner (water solutions of NaPSS +MSN-PEI-BSA particles)  and outer (ethanol) phases (flow rates 2 mL/h and 20 mL/h, respectively)</a:t>
            </a:r>
            <a:endParaRPr lang="x-none" sz="1400" b="1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C8DDF701-B78F-4481-805F-A8D759222139}"/>
              </a:ext>
            </a:extLst>
          </p:cNvPr>
          <p:cNvSpPr txBox="1"/>
          <p:nvPr/>
        </p:nvSpPr>
        <p:spPr>
          <a:xfrm>
            <a:off x="179512" y="6341616"/>
            <a:ext cx="8136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Representation of flow (mixing) of inner and middle (0.5% of aqueous CaCl2 solution in 0.1% aqueous Pluronic® F-127 ,pH 7.6) phases (flow rates 2 mL/h and 0.1 mL/h, respectively)</a:t>
            </a:r>
            <a:endParaRPr lang="x-none" sz="1400" b="1" dirty="0">
              <a:solidFill>
                <a:schemeClr val="bg1"/>
              </a:solidFill>
            </a:endParaRPr>
          </a:p>
        </p:txBody>
      </p:sp>
      <p:pic>
        <p:nvPicPr>
          <p:cNvPr id="3" name="media1">
            <a:hlinkClick r:id="" action="ppaction://media"/>
            <a:extLst>
              <a:ext uri="{FF2B5EF4-FFF2-40B4-BE49-F238E27FC236}">
                <a16:creationId xmlns:a16="http://schemas.microsoft.com/office/drawing/2014/main" xmlns="" id="{527DA79D-6777-432D-A9C4-CE7CB79CAE13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828800" y="347509"/>
            <a:ext cx="5486400" cy="2314575"/>
          </a:xfrm>
          <a:prstGeom prst="rect">
            <a:avLst/>
          </a:prstGeom>
        </p:spPr>
      </p:pic>
      <p:pic>
        <p:nvPicPr>
          <p:cNvPr id="5" name="sofia62022-12-28@04_28_43_561">
            <a:hlinkClick r:id="" action="ppaction://media"/>
            <a:extLst>
              <a:ext uri="{FF2B5EF4-FFF2-40B4-BE49-F238E27FC236}">
                <a16:creationId xmlns:a16="http://schemas.microsoft.com/office/drawing/2014/main" xmlns="" id="{5CFB3FE0-6FEC-8EE4-9941-7D8D37F6DE58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828800" y="3139353"/>
            <a:ext cx="5486400" cy="308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0999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1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86</TotalTime>
  <Words>131</Words>
  <Application>Microsoft Office PowerPoint</Application>
  <PresentationFormat>Экран (4:3)</PresentationFormat>
  <Paragraphs>9</Paragraphs>
  <Slides>2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Яркая</vt:lpstr>
      <vt:lpstr>Demo of the microfluidics setup and process </vt:lpstr>
      <vt:lpstr>Demo of the microfluidics setup and process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Video of the microfluidic setup and process</dc:title>
  <dc:creator>Администратор</dc:creator>
  <cp:lastModifiedBy>Sofia</cp:lastModifiedBy>
  <cp:revision>20</cp:revision>
  <dcterms:created xsi:type="dcterms:W3CDTF">2022-12-04T13:00:07Z</dcterms:created>
  <dcterms:modified xsi:type="dcterms:W3CDTF">2023-05-10T09:24:30Z</dcterms:modified>
</cp:coreProperties>
</file>