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6" r:id="rId2"/>
    <p:sldId id="277" r:id="rId3"/>
    <p:sldId id="278" r:id="rId4"/>
    <p:sldId id="279" r:id="rId5"/>
    <p:sldId id="280" r:id="rId6"/>
    <p:sldId id="281" r:id="rId7"/>
    <p:sldId id="284" r:id="rId8"/>
    <p:sldId id="264" r:id="rId9"/>
    <p:sldId id="286" r:id="rId10"/>
    <p:sldId id="259" r:id="rId11"/>
    <p:sldId id="263" r:id="rId12"/>
    <p:sldId id="267" r:id="rId13"/>
    <p:sldId id="257" r:id="rId14"/>
    <p:sldId id="262" r:id="rId15"/>
    <p:sldId id="283" r:id="rId16"/>
    <p:sldId id="268" r:id="rId17"/>
    <p:sldId id="285"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6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6" d="100"/>
          <a:sy n="86" d="100"/>
        </p:scale>
        <p:origin x="56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p:cNvSpPr>
            <a:spLocks noGrp="1"/>
          </p:cNvSpPr>
          <p:nvPr>
            <p:ph type="dt" sz="half" idx="10"/>
          </p:nvPr>
        </p:nvSpPr>
        <p:spPr/>
        <p:txBody>
          <a:bodyPr/>
          <a:lstStyle/>
          <a:p>
            <a:fld id="{19AF9B68-D12A-4AA2-98F0-C57BDEF390B0}" type="datetimeFigureOut">
              <a:rPr lang="en-IN" smtClean="0"/>
              <a:t>01-02-2020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2A03BC8-61CF-4CE7-BECF-6099AF7AE0E7}" type="slidenum">
              <a:rPr lang="en-IN" smtClean="0"/>
              <a:t>‹#›</a:t>
            </a:fld>
            <a:endParaRPr lang="en-IN"/>
          </a:p>
        </p:txBody>
      </p:sp>
    </p:spTree>
    <p:extLst>
      <p:ext uri="{BB962C8B-B14F-4D97-AF65-F5344CB8AC3E}">
        <p14:creationId xmlns:p14="http://schemas.microsoft.com/office/powerpoint/2010/main" val="40248457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19AF9B68-D12A-4AA2-98F0-C57BDEF390B0}" type="datetimeFigureOut">
              <a:rPr lang="en-IN" smtClean="0"/>
              <a:t>01-02-2020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2A03BC8-61CF-4CE7-BECF-6099AF7AE0E7}" type="slidenum">
              <a:rPr lang="en-IN" smtClean="0"/>
              <a:t>‹#›</a:t>
            </a:fld>
            <a:endParaRPr lang="en-IN"/>
          </a:p>
        </p:txBody>
      </p:sp>
    </p:spTree>
    <p:extLst>
      <p:ext uri="{BB962C8B-B14F-4D97-AF65-F5344CB8AC3E}">
        <p14:creationId xmlns:p14="http://schemas.microsoft.com/office/powerpoint/2010/main" val="80937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19AF9B68-D12A-4AA2-98F0-C57BDEF390B0}" type="datetimeFigureOut">
              <a:rPr lang="en-IN" smtClean="0"/>
              <a:t>01-02-2020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2A03BC8-61CF-4CE7-BECF-6099AF7AE0E7}" type="slidenum">
              <a:rPr lang="en-IN" smtClean="0"/>
              <a:t>‹#›</a:t>
            </a:fld>
            <a:endParaRPr lang="en-IN"/>
          </a:p>
        </p:txBody>
      </p:sp>
    </p:spTree>
    <p:extLst>
      <p:ext uri="{BB962C8B-B14F-4D97-AF65-F5344CB8AC3E}">
        <p14:creationId xmlns:p14="http://schemas.microsoft.com/office/powerpoint/2010/main" val="2149759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19AF9B68-D12A-4AA2-98F0-C57BDEF390B0}" type="datetimeFigureOut">
              <a:rPr lang="en-IN" smtClean="0"/>
              <a:t>01-02-2020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2A03BC8-61CF-4CE7-BECF-6099AF7AE0E7}" type="slidenum">
              <a:rPr lang="en-IN" smtClean="0"/>
              <a:t>‹#›</a:t>
            </a:fld>
            <a:endParaRPr lang="en-IN"/>
          </a:p>
        </p:txBody>
      </p:sp>
    </p:spTree>
    <p:extLst>
      <p:ext uri="{BB962C8B-B14F-4D97-AF65-F5344CB8AC3E}">
        <p14:creationId xmlns:p14="http://schemas.microsoft.com/office/powerpoint/2010/main" val="7468408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9AF9B68-D12A-4AA2-98F0-C57BDEF390B0}" type="datetimeFigureOut">
              <a:rPr lang="en-IN" smtClean="0"/>
              <a:t>01-02-2020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B2A03BC8-61CF-4CE7-BECF-6099AF7AE0E7}" type="slidenum">
              <a:rPr lang="en-IN" smtClean="0"/>
              <a:t>‹#›</a:t>
            </a:fld>
            <a:endParaRPr lang="en-IN"/>
          </a:p>
        </p:txBody>
      </p:sp>
    </p:spTree>
    <p:extLst>
      <p:ext uri="{BB962C8B-B14F-4D97-AF65-F5344CB8AC3E}">
        <p14:creationId xmlns:p14="http://schemas.microsoft.com/office/powerpoint/2010/main" val="40361316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p:txBody>
          <a:bodyPr/>
          <a:lstStyle/>
          <a:p>
            <a:fld id="{19AF9B68-D12A-4AA2-98F0-C57BDEF390B0}" type="datetimeFigureOut">
              <a:rPr lang="en-IN" smtClean="0"/>
              <a:t>01-02-2020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B2A03BC8-61CF-4CE7-BECF-6099AF7AE0E7}" type="slidenum">
              <a:rPr lang="en-IN" smtClean="0"/>
              <a:t>‹#›</a:t>
            </a:fld>
            <a:endParaRPr lang="en-IN"/>
          </a:p>
        </p:txBody>
      </p:sp>
    </p:spTree>
    <p:extLst>
      <p:ext uri="{BB962C8B-B14F-4D97-AF65-F5344CB8AC3E}">
        <p14:creationId xmlns:p14="http://schemas.microsoft.com/office/powerpoint/2010/main" val="3250960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p:txBody>
          <a:bodyPr/>
          <a:lstStyle/>
          <a:p>
            <a:fld id="{19AF9B68-D12A-4AA2-98F0-C57BDEF390B0}" type="datetimeFigureOut">
              <a:rPr lang="en-IN" smtClean="0"/>
              <a:t>01-02-2020</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B2A03BC8-61CF-4CE7-BECF-6099AF7AE0E7}" type="slidenum">
              <a:rPr lang="en-IN" smtClean="0"/>
              <a:t>‹#›</a:t>
            </a:fld>
            <a:endParaRPr lang="en-IN"/>
          </a:p>
        </p:txBody>
      </p:sp>
    </p:spTree>
    <p:extLst>
      <p:ext uri="{BB962C8B-B14F-4D97-AF65-F5344CB8AC3E}">
        <p14:creationId xmlns:p14="http://schemas.microsoft.com/office/powerpoint/2010/main" val="40415264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p:txBody>
          <a:bodyPr/>
          <a:lstStyle/>
          <a:p>
            <a:fld id="{19AF9B68-D12A-4AA2-98F0-C57BDEF390B0}" type="datetimeFigureOut">
              <a:rPr lang="en-IN" smtClean="0"/>
              <a:t>01-02-2020</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B2A03BC8-61CF-4CE7-BECF-6099AF7AE0E7}" type="slidenum">
              <a:rPr lang="en-IN" smtClean="0"/>
              <a:t>‹#›</a:t>
            </a:fld>
            <a:endParaRPr lang="en-IN"/>
          </a:p>
        </p:txBody>
      </p:sp>
    </p:spTree>
    <p:extLst>
      <p:ext uri="{BB962C8B-B14F-4D97-AF65-F5344CB8AC3E}">
        <p14:creationId xmlns:p14="http://schemas.microsoft.com/office/powerpoint/2010/main" val="37805860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AF9B68-D12A-4AA2-98F0-C57BDEF390B0}" type="datetimeFigureOut">
              <a:rPr lang="en-IN" smtClean="0"/>
              <a:t>01-02-2020</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B2A03BC8-61CF-4CE7-BECF-6099AF7AE0E7}" type="slidenum">
              <a:rPr lang="en-IN" smtClean="0"/>
              <a:t>‹#›</a:t>
            </a:fld>
            <a:endParaRPr lang="en-IN"/>
          </a:p>
        </p:txBody>
      </p:sp>
    </p:spTree>
    <p:extLst>
      <p:ext uri="{BB962C8B-B14F-4D97-AF65-F5344CB8AC3E}">
        <p14:creationId xmlns:p14="http://schemas.microsoft.com/office/powerpoint/2010/main" val="31253561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9AF9B68-D12A-4AA2-98F0-C57BDEF390B0}" type="datetimeFigureOut">
              <a:rPr lang="en-IN" smtClean="0"/>
              <a:t>01-02-2020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B2A03BC8-61CF-4CE7-BECF-6099AF7AE0E7}" type="slidenum">
              <a:rPr lang="en-IN" smtClean="0"/>
              <a:t>‹#›</a:t>
            </a:fld>
            <a:endParaRPr lang="en-IN"/>
          </a:p>
        </p:txBody>
      </p:sp>
    </p:spTree>
    <p:extLst>
      <p:ext uri="{BB962C8B-B14F-4D97-AF65-F5344CB8AC3E}">
        <p14:creationId xmlns:p14="http://schemas.microsoft.com/office/powerpoint/2010/main" val="14351212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9AF9B68-D12A-4AA2-98F0-C57BDEF390B0}" type="datetimeFigureOut">
              <a:rPr lang="en-IN" smtClean="0"/>
              <a:t>01-02-2020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B2A03BC8-61CF-4CE7-BECF-6099AF7AE0E7}" type="slidenum">
              <a:rPr lang="en-IN" smtClean="0"/>
              <a:t>‹#›</a:t>
            </a:fld>
            <a:endParaRPr lang="en-IN"/>
          </a:p>
        </p:txBody>
      </p:sp>
    </p:spTree>
    <p:extLst>
      <p:ext uri="{BB962C8B-B14F-4D97-AF65-F5344CB8AC3E}">
        <p14:creationId xmlns:p14="http://schemas.microsoft.com/office/powerpoint/2010/main" val="10000938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AF9B68-D12A-4AA2-98F0-C57BDEF390B0}" type="datetimeFigureOut">
              <a:rPr lang="en-IN" smtClean="0"/>
              <a:t>01-02-2020</a:t>
            </a:fld>
            <a:endParaRPr lang="en-IN"/>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A03BC8-61CF-4CE7-BECF-6099AF7AE0E7}" type="slidenum">
              <a:rPr lang="en-IN" smtClean="0"/>
              <a:t>‹#›</a:t>
            </a:fld>
            <a:endParaRPr lang="en-IN"/>
          </a:p>
        </p:txBody>
      </p:sp>
    </p:spTree>
    <p:extLst>
      <p:ext uri="{BB962C8B-B14F-4D97-AF65-F5344CB8AC3E}">
        <p14:creationId xmlns:p14="http://schemas.microsoft.com/office/powerpoint/2010/main" val="27240485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018159" y="429030"/>
            <a:ext cx="10058398" cy="4571476"/>
            <a:chOff x="1018159" y="429030"/>
            <a:chExt cx="10058398" cy="4571476"/>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8159" y="429030"/>
              <a:ext cx="10058398" cy="4571476"/>
            </a:xfrm>
            <a:prstGeom prst="rect">
              <a:avLst/>
            </a:prstGeom>
          </p:spPr>
        </p:pic>
        <p:sp>
          <p:nvSpPr>
            <p:cNvPr id="5" name="TextBox 4"/>
            <p:cNvSpPr txBox="1"/>
            <p:nvPr/>
          </p:nvSpPr>
          <p:spPr>
            <a:xfrm>
              <a:off x="2959380" y="4031923"/>
              <a:ext cx="1906291" cy="369332"/>
            </a:xfrm>
            <a:prstGeom prst="rect">
              <a:avLst/>
            </a:prstGeom>
            <a:noFill/>
          </p:spPr>
          <p:txBody>
            <a:bodyPr wrap="none" rtlCol="0">
              <a:spAutoFit/>
            </a:bodyPr>
            <a:lstStyle/>
            <a:p>
              <a:r>
                <a:rPr lang="en-US" dirty="0"/>
                <a:t>December 8, 2017</a:t>
              </a:r>
            </a:p>
          </p:txBody>
        </p:sp>
        <p:sp>
          <p:nvSpPr>
            <p:cNvPr id="6" name="TextBox 5"/>
            <p:cNvSpPr txBox="1"/>
            <p:nvPr/>
          </p:nvSpPr>
          <p:spPr>
            <a:xfrm>
              <a:off x="7814304" y="4060058"/>
              <a:ext cx="1906291" cy="369332"/>
            </a:xfrm>
            <a:prstGeom prst="rect">
              <a:avLst/>
            </a:prstGeom>
            <a:noFill/>
          </p:spPr>
          <p:txBody>
            <a:bodyPr wrap="none" rtlCol="0">
              <a:spAutoFit/>
            </a:bodyPr>
            <a:lstStyle/>
            <a:p>
              <a:r>
                <a:rPr lang="en-US" dirty="0"/>
                <a:t>December 9, 2017</a:t>
              </a:r>
            </a:p>
          </p:txBody>
        </p:sp>
      </p:grpSp>
      <p:sp>
        <p:nvSpPr>
          <p:cNvPr id="7" name="Rectangle 6"/>
          <p:cNvSpPr/>
          <p:nvPr/>
        </p:nvSpPr>
        <p:spPr>
          <a:xfrm>
            <a:off x="1648047" y="5347294"/>
            <a:ext cx="8944926" cy="646331"/>
          </a:xfrm>
          <a:prstGeom prst="rect">
            <a:avLst/>
          </a:prstGeom>
        </p:spPr>
        <p:txBody>
          <a:bodyPr wrap="square">
            <a:spAutoFit/>
          </a:bodyPr>
          <a:lstStyle/>
          <a:p>
            <a:r>
              <a:rPr lang="en-IN" b="1" dirty="0">
                <a:latin typeface="Times New Roman" panose="02020603050405020304" pitchFamily="18" charset="0"/>
                <a:ea typeface="Calibri" panose="020F0502020204030204" pitchFamily="34" charset="0"/>
              </a:rPr>
              <a:t>Figure S1(a).   </a:t>
            </a:r>
            <a:r>
              <a:rPr lang="en-IN" dirty="0">
                <a:latin typeface="Times New Roman" panose="02020603050405020304" pitchFamily="18" charset="0"/>
                <a:ea typeface="Calibri" panose="020F0502020204030204" pitchFamily="34" charset="0"/>
              </a:rPr>
              <a:t>Variation of  air temperature at Grand Mesa on December 9, 2017 ( with Sentinel-1 acquisition) from SnowEx 2017 observatory (Raw and Processed) and HRRR data.</a:t>
            </a:r>
            <a:endParaRPr lang="en-IN" dirty="0"/>
          </a:p>
        </p:txBody>
      </p:sp>
    </p:spTree>
    <p:extLst>
      <p:ext uri="{BB962C8B-B14F-4D97-AF65-F5344CB8AC3E}">
        <p14:creationId xmlns:p14="http://schemas.microsoft.com/office/powerpoint/2010/main" val="35402886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7595" y="645684"/>
            <a:ext cx="4655173" cy="3600000"/>
          </a:xfrm>
          <a:prstGeom prst="rect">
            <a:avLst/>
          </a:prstGeom>
        </p:spPr>
      </p:pic>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38576" r="38758" b="60709"/>
          <a:stretch/>
        </p:blipFill>
        <p:spPr>
          <a:xfrm>
            <a:off x="9486797" y="986651"/>
            <a:ext cx="2268475" cy="2880000"/>
          </a:xfrm>
          <a:prstGeom prst="rect">
            <a:avLst/>
          </a:prstGeom>
        </p:spPr>
      </p:pic>
      <p:sp>
        <p:nvSpPr>
          <p:cNvPr id="5" name="Rectangle 4"/>
          <p:cNvSpPr/>
          <p:nvPr/>
        </p:nvSpPr>
        <p:spPr>
          <a:xfrm>
            <a:off x="1337481" y="4744728"/>
            <a:ext cx="8594310" cy="369332"/>
          </a:xfrm>
          <a:prstGeom prst="rect">
            <a:avLst/>
          </a:prstGeom>
        </p:spPr>
        <p:txBody>
          <a:bodyPr wrap="square">
            <a:spAutoFit/>
          </a:bodyPr>
          <a:lstStyle/>
          <a:p>
            <a:r>
              <a:rPr lang="en-IN" b="1" dirty="0">
                <a:latin typeface="Times New Roman" panose="02020603050405020304" pitchFamily="18" charset="0"/>
                <a:ea typeface="Calibri" panose="020F0502020204030204" pitchFamily="34" charset="0"/>
              </a:rPr>
              <a:t>Figure S4.  </a:t>
            </a:r>
            <a:r>
              <a:rPr lang="en-IN" dirty="0">
                <a:latin typeface="Times New Roman" panose="02020603050405020304" pitchFamily="18" charset="0"/>
                <a:ea typeface="Calibri" panose="020F0502020204030204" pitchFamily="34" charset="0"/>
              </a:rPr>
              <a:t>SVVI power spectra for evergreen forest (area C, Fig. 3) in Grand Mesa. </a:t>
            </a:r>
            <a:endParaRPr lang="en-IN" dirty="0"/>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7672" y="659333"/>
            <a:ext cx="4655173" cy="3600000"/>
          </a:xfrm>
          <a:prstGeom prst="rect">
            <a:avLst/>
          </a:prstGeom>
        </p:spPr>
      </p:pic>
    </p:spTree>
    <p:extLst>
      <p:ext uri="{BB962C8B-B14F-4D97-AF65-F5344CB8AC3E}">
        <p14:creationId xmlns:p14="http://schemas.microsoft.com/office/powerpoint/2010/main" val="7857371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t="6819"/>
          <a:stretch/>
        </p:blipFill>
        <p:spPr>
          <a:xfrm>
            <a:off x="1790839" y="508000"/>
            <a:ext cx="6895962" cy="5080000"/>
          </a:xfrm>
          <a:prstGeom prst="rect">
            <a:avLst/>
          </a:prstGeom>
        </p:spPr>
      </p:pic>
      <p:sp>
        <p:nvSpPr>
          <p:cNvPr id="3" name="Rectangle 2"/>
          <p:cNvSpPr/>
          <p:nvPr/>
        </p:nvSpPr>
        <p:spPr>
          <a:xfrm>
            <a:off x="995680" y="5912206"/>
            <a:ext cx="10363200" cy="646331"/>
          </a:xfrm>
          <a:prstGeom prst="rect">
            <a:avLst/>
          </a:prstGeom>
        </p:spPr>
        <p:txBody>
          <a:bodyPr wrap="square">
            <a:spAutoFit/>
          </a:bodyPr>
          <a:lstStyle/>
          <a:p>
            <a:r>
              <a:rPr lang="en-IN" b="1" dirty="0">
                <a:latin typeface="Times New Roman" panose="02020603050405020304" pitchFamily="18" charset="0"/>
                <a:ea typeface="Calibri" panose="020F0502020204030204" pitchFamily="34" charset="0"/>
                <a:cs typeface="Times New Roman" panose="02020603050405020304" pitchFamily="18" charset="0"/>
              </a:rPr>
              <a:t>Figure S5. </a:t>
            </a:r>
            <a:r>
              <a:rPr lang="en-IN" dirty="0">
                <a:latin typeface="Times New Roman" panose="02020603050405020304" pitchFamily="18" charset="0"/>
                <a:cs typeface="Times New Roman" panose="02020603050405020304" pitchFamily="18" charset="0"/>
              </a:rPr>
              <a:t>(a) BSC power spectra for mixed grassland over Grand Mesa for VV (left) and VH (right) polarizations in the x-direction (W-E, top)  and y-direction  (N-S, bottom) during 2018. </a:t>
            </a:r>
          </a:p>
        </p:txBody>
      </p:sp>
      <p:sp>
        <p:nvSpPr>
          <p:cNvPr id="4" name="Rectangle 3"/>
          <p:cNvSpPr/>
          <p:nvPr/>
        </p:nvSpPr>
        <p:spPr>
          <a:xfrm>
            <a:off x="3363081" y="165214"/>
            <a:ext cx="744114" cy="342786"/>
          </a:xfrm>
          <a:prstGeom prst="rect">
            <a:avLst/>
          </a:prstGeom>
        </p:spPr>
        <p:txBody>
          <a:bodyPr wrap="none">
            <a:spAutoFit/>
          </a:bodyPr>
          <a:lstStyle/>
          <a:p>
            <a:pPr algn="ctr">
              <a:lnSpc>
                <a:spcPct val="107000"/>
              </a:lnSpc>
              <a:spcAft>
                <a:spcPts val="800"/>
              </a:spcAft>
            </a:pPr>
            <a:r>
              <a:rPr lang="en-IN" sz="1600" b="1" dirty="0">
                <a:latin typeface="Times New Roman" panose="02020603050405020304" pitchFamily="18" charset="0"/>
                <a:ea typeface="Calibri" panose="020F0502020204030204" pitchFamily="34" charset="0"/>
                <a:cs typeface="Latha" panose="020B0604020202020204" pitchFamily="34" charset="0"/>
              </a:rPr>
              <a:t>Mixed</a:t>
            </a:r>
            <a:endParaRPr lang="en-US" sz="1100" dirty="0">
              <a:effectLst/>
              <a:latin typeface="Calibri" panose="020F0502020204030204" pitchFamily="34" charset="0"/>
              <a:ea typeface="Calibri" panose="020F0502020204030204" pitchFamily="34" charset="0"/>
              <a:cs typeface="Latha" panose="020B0604020202020204" pitchFamily="34" charset="0"/>
            </a:endParaRPr>
          </a:p>
        </p:txBody>
      </p:sp>
      <p:pic>
        <p:nvPicPr>
          <p:cNvPr id="5" name="Picture 4"/>
          <p:cNvPicPr>
            <a:picLocks noChangeAspect="1"/>
          </p:cNvPicPr>
          <p:nvPr/>
        </p:nvPicPr>
        <p:blipFill>
          <a:blip r:embed="rId3"/>
          <a:stretch>
            <a:fillRect/>
          </a:stretch>
        </p:blipFill>
        <p:spPr>
          <a:xfrm>
            <a:off x="6580597" y="183794"/>
            <a:ext cx="798645" cy="432854"/>
          </a:xfrm>
          <a:prstGeom prst="rect">
            <a:avLst/>
          </a:prstGeom>
        </p:spPr>
      </p:pic>
    </p:spTree>
    <p:extLst>
      <p:ext uri="{BB962C8B-B14F-4D97-AF65-F5344CB8AC3E}">
        <p14:creationId xmlns:p14="http://schemas.microsoft.com/office/powerpoint/2010/main" val="4712068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967" t="6027" r="967" b="-151"/>
          <a:stretch/>
        </p:blipFill>
        <p:spPr>
          <a:xfrm>
            <a:off x="2024524" y="447040"/>
            <a:ext cx="7290036" cy="5503240"/>
          </a:xfrm>
          <a:prstGeom prst="rect">
            <a:avLst/>
          </a:prstGeom>
        </p:spPr>
      </p:pic>
      <p:sp>
        <p:nvSpPr>
          <p:cNvPr id="3" name="Rectangle 2"/>
          <p:cNvSpPr/>
          <p:nvPr/>
        </p:nvSpPr>
        <p:spPr>
          <a:xfrm>
            <a:off x="3923721" y="58344"/>
            <a:ext cx="808876" cy="374077"/>
          </a:xfrm>
          <a:prstGeom prst="rect">
            <a:avLst/>
          </a:prstGeom>
        </p:spPr>
        <p:txBody>
          <a:bodyPr wrap="none">
            <a:spAutoFit/>
          </a:bodyPr>
          <a:lstStyle/>
          <a:p>
            <a:pPr algn="ctr">
              <a:lnSpc>
                <a:spcPct val="107000"/>
              </a:lnSpc>
              <a:spcAft>
                <a:spcPts val="800"/>
              </a:spcAft>
            </a:pPr>
            <a:r>
              <a:rPr lang="en-IN" b="1" dirty="0">
                <a:latin typeface="Times New Roman" panose="02020603050405020304" pitchFamily="18" charset="0"/>
                <a:ea typeface="Calibri" panose="020F0502020204030204" pitchFamily="34" charset="0"/>
                <a:cs typeface="Latha" panose="020B0604020202020204" pitchFamily="34" charset="0"/>
              </a:rPr>
              <a:t>Forest</a:t>
            </a:r>
            <a:endParaRPr lang="en-US" sz="1200" dirty="0">
              <a:latin typeface="Calibri" panose="020F0502020204030204" pitchFamily="34" charset="0"/>
              <a:ea typeface="Calibri" panose="020F0502020204030204" pitchFamily="34" charset="0"/>
              <a:cs typeface="Latha" panose="020B0604020202020204" pitchFamily="34" charset="0"/>
            </a:endParaRPr>
          </a:p>
        </p:txBody>
      </p:sp>
      <p:sp>
        <p:nvSpPr>
          <p:cNvPr id="4" name="TextBox 3"/>
          <p:cNvSpPr txBox="1"/>
          <p:nvPr/>
        </p:nvSpPr>
        <p:spPr>
          <a:xfrm>
            <a:off x="7216488" y="74505"/>
            <a:ext cx="808876" cy="374077"/>
          </a:xfrm>
          <a:prstGeom prst="rect">
            <a:avLst/>
          </a:prstGeom>
          <a:noFill/>
        </p:spPr>
        <p:txBody>
          <a:bodyPr wrap="none" rtlCol="0">
            <a:spAutoFit/>
          </a:bodyPr>
          <a:lstStyle/>
          <a:p>
            <a:pPr lvl="0" algn="ctr">
              <a:lnSpc>
                <a:spcPct val="107000"/>
              </a:lnSpc>
              <a:spcAft>
                <a:spcPts val="800"/>
              </a:spcAft>
            </a:pPr>
            <a:r>
              <a:rPr lang="en-IN" b="1">
                <a:solidFill>
                  <a:prstClr val="black"/>
                </a:solidFill>
                <a:latin typeface="Times New Roman" panose="02020603050405020304" pitchFamily="18" charset="0"/>
                <a:ea typeface="Calibri" panose="020F0502020204030204" pitchFamily="34" charset="0"/>
                <a:cs typeface="Latha" panose="020B0604020202020204" pitchFamily="34" charset="0"/>
              </a:rPr>
              <a:t>Forest</a:t>
            </a:r>
            <a:endParaRPr lang="en-US" sz="1200" dirty="0">
              <a:solidFill>
                <a:prstClr val="black"/>
              </a:solidFill>
              <a:latin typeface="Calibri" panose="020F0502020204030204" pitchFamily="34" charset="0"/>
              <a:ea typeface="Calibri" panose="020F0502020204030204" pitchFamily="34" charset="0"/>
              <a:cs typeface="Latha" panose="020B0604020202020204" pitchFamily="34" charset="0"/>
            </a:endParaRPr>
          </a:p>
        </p:txBody>
      </p:sp>
      <p:sp>
        <p:nvSpPr>
          <p:cNvPr id="5" name="Rectangle 4"/>
          <p:cNvSpPr/>
          <p:nvPr/>
        </p:nvSpPr>
        <p:spPr>
          <a:xfrm>
            <a:off x="1249680" y="6137619"/>
            <a:ext cx="10444480" cy="646331"/>
          </a:xfrm>
          <a:prstGeom prst="rect">
            <a:avLst/>
          </a:prstGeom>
        </p:spPr>
        <p:txBody>
          <a:bodyPr wrap="square">
            <a:spAutoFit/>
          </a:bodyPr>
          <a:lstStyle/>
          <a:p>
            <a:pPr lvl="0"/>
            <a:r>
              <a:rPr lang="en-IN"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Figure S5. </a:t>
            </a:r>
            <a:r>
              <a:rPr lang="en-IN" dirty="0">
                <a:solidFill>
                  <a:prstClr val="black"/>
                </a:solidFill>
                <a:latin typeface="Times New Roman" panose="02020603050405020304" pitchFamily="18" charset="0"/>
                <a:cs typeface="Times New Roman" panose="02020603050405020304" pitchFamily="18" charset="0"/>
              </a:rPr>
              <a:t>(b) BSC power spectra for forest over Grand Mesa for VV (left) and VH (right) polarizations in the x-direction (W-E, top)  and y-direction   (N-S, bottom) during 2018. </a:t>
            </a:r>
          </a:p>
        </p:txBody>
      </p:sp>
    </p:spTree>
    <p:extLst>
      <p:ext uri="{BB962C8B-B14F-4D97-AF65-F5344CB8AC3E}">
        <p14:creationId xmlns:p14="http://schemas.microsoft.com/office/powerpoint/2010/main" val="21002581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037231" y="150125"/>
            <a:ext cx="10235819" cy="5964072"/>
            <a:chOff x="259309" y="0"/>
            <a:chExt cx="10847298" cy="6416112"/>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17400" t="9453" r="18800" b="16295"/>
            <a:stretch/>
          </p:blipFill>
          <p:spPr>
            <a:xfrm>
              <a:off x="2729552" y="3176112"/>
              <a:ext cx="4243766" cy="3240000"/>
            </a:xfrm>
            <a:prstGeom prst="rect">
              <a:avLst/>
            </a:prstGeom>
          </p:spPr>
        </p:pic>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7018" t="8287" r="17463" b="16878"/>
            <a:stretch/>
          </p:blipFill>
          <p:spPr>
            <a:xfrm>
              <a:off x="259309" y="0"/>
              <a:ext cx="4324200" cy="3240000"/>
            </a:xfrm>
            <a:prstGeom prst="rect">
              <a:avLst/>
            </a:prstGeom>
          </p:spPr>
        </p:pic>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l="83110" t="31583" r="4856" b="38425"/>
            <a:stretch/>
          </p:blipFill>
          <p:spPr>
            <a:xfrm>
              <a:off x="9785443" y="2115403"/>
              <a:ext cx="1321164" cy="2160000"/>
            </a:xfrm>
            <a:prstGeom prst="rect">
              <a:avLst/>
            </a:prstGeom>
          </p:spPr>
        </p:pic>
        <p:pic>
          <p:nvPicPr>
            <p:cNvPr id="8" name="Picture 7"/>
            <p:cNvPicPr>
              <a:picLocks noChangeAspect="1"/>
            </p:cNvPicPr>
            <p:nvPr/>
          </p:nvPicPr>
          <p:blipFill rotWithShape="1">
            <a:blip r:embed="rId4">
              <a:extLst>
                <a:ext uri="{28A0092B-C50C-407E-A947-70E740481C1C}">
                  <a14:useLocalDpi xmlns:a14="http://schemas.microsoft.com/office/drawing/2010/main" val="0"/>
                </a:ext>
              </a:extLst>
            </a:blip>
            <a:srcRect l="19119" t="8579" r="18227" b="17169"/>
            <a:stretch/>
          </p:blipFill>
          <p:spPr>
            <a:xfrm>
              <a:off x="5254386" y="0"/>
              <a:ext cx="4167530" cy="3240000"/>
            </a:xfrm>
            <a:prstGeom prst="rect">
              <a:avLst/>
            </a:prstGeom>
          </p:spPr>
        </p:pic>
      </p:grpSp>
      <p:sp>
        <p:nvSpPr>
          <p:cNvPr id="10" name="Rectangle 9"/>
          <p:cNvSpPr/>
          <p:nvPr/>
        </p:nvSpPr>
        <p:spPr>
          <a:xfrm>
            <a:off x="1196804" y="6163220"/>
            <a:ext cx="8594310" cy="369332"/>
          </a:xfrm>
          <a:prstGeom prst="rect">
            <a:avLst/>
          </a:prstGeom>
        </p:spPr>
        <p:txBody>
          <a:bodyPr wrap="square">
            <a:spAutoFit/>
          </a:bodyPr>
          <a:lstStyle/>
          <a:p>
            <a:pPr algn="ctr"/>
            <a:r>
              <a:rPr lang="en-IN" b="1" dirty="0">
                <a:latin typeface="Times New Roman" panose="02020603050405020304" pitchFamily="18" charset="0"/>
                <a:ea typeface="Calibri" panose="020F0502020204030204" pitchFamily="34" charset="0"/>
              </a:rPr>
              <a:t>Figure S6.  </a:t>
            </a:r>
            <a:r>
              <a:rPr lang="en-IN" dirty="0">
                <a:latin typeface="Times New Roman" panose="02020603050405020304" pitchFamily="18" charset="0"/>
                <a:ea typeface="Calibri" panose="020F0502020204030204" pitchFamily="34" charset="0"/>
              </a:rPr>
              <a:t>NDVI map of Grand Mesa during 2017. </a:t>
            </a:r>
            <a:endParaRPr lang="en-IN" dirty="0"/>
          </a:p>
        </p:txBody>
      </p:sp>
    </p:spTree>
    <p:extLst>
      <p:ext uri="{BB962C8B-B14F-4D97-AF65-F5344CB8AC3E}">
        <p14:creationId xmlns:p14="http://schemas.microsoft.com/office/powerpoint/2010/main" val="27287081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147563" y="0"/>
            <a:ext cx="11785870" cy="5596293"/>
            <a:chOff x="147563" y="0"/>
            <a:chExt cx="11785870" cy="5596293"/>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49616" y="2716293"/>
              <a:ext cx="3883817" cy="2880000"/>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40434" y="0"/>
              <a:ext cx="3883817" cy="2880000"/>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0127" y="0"/>
              <a:ext cx="3883817" cy="2880000"/>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64468" y="2681463"/>
              <a:ext cx="3883817" cy="2880000"/>
            </a:xfrm>
            <a:prstGeom prst="rect">
              <a:avLst/>
            </a:prstGeom>
          </p:spPr>
        </p:pic>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7563" y="2634408"/>
              <a:ext cx="3883817" cy="2880000"/>
            </a:xfrm>
            <a:prstGeom prst="rect">
              <a:avLst/>
            </a:prstGeom>
          </p:spPr>
        </p:pic>
        <p:pic>
          <p:nvPicPr>
            <p:cNvPr id="7" name="Picture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037174" y="0"/>
              <a:ext cx="3883817" cy="2880000"/>
            </a:xfrm>
            <a:prstGeom prst="rect">
              <a:avLst/>
            </a:prstGeom>
          </p:spPr>
        </p:pic>
      </p:grpSp>
      <p:sp>
        <p:nvSpPr>
          <p:cNvPr id="9" name="Rectangle 8"/>
          <p:cNvSpPr/>
          <p:nvPr/>
        </p:nvSpPr>
        <p:spPr>
          <a:xfrm>
            <a:off x="996287" y="5408263"/>
            <a:ext cx="10276763" cy="646331"/>
          </a:xfrm>
          <a:prstGeom prst="rect">
            <a:avLst/>
          </a:prstGeom>
        </p:spPr>
        <p:txBody>
          <a:bodyPr wrap="square">
            <a:spAutoFit/>
          </a:bodyPr>
          <a:lstStyle/>
          <a:p>
            <a:r>
              <a:rPr lang="en-IN" b="1" dirty="0">
                <a:latin typeface="Times New Roman" panose="02020603050405020304" pitchFamily="18" charset="0"/>
                <a:ea typeface="Calibri" panose="020F0502020204030204" pitchFamily="34" charset="0"/>
              </a:rPr>
              <a:t>Figure S7(a). </a:t>
            </a:r>
            <a:r>
              <a:rPr lang="en-IN" dirty="0">
                <a:latin typeface="Times New Roman" panose="02020603050405020304" pitchFamily="18" charset="0"/>
                <a:ea typeface="Calibri" panose="020F0502020204030204" pitchFamily="34" charset="0"/>
              </a:rPr>
              <a:t>BSC variation with snow depth for the Swiss Alps stations during 2018 winter. Points in the x-axis indicate the observatory stations at the locations marked in Figure 2.</a:t>
            </a:r>
            <a:endParaRPr lang="en-IN" dirty="0"/>
          </a:p>
        </p:txBody>
      </p:sp>
    </p:spTree>
    <p:extLst>
      <p:ext uri="{BB962C8B-B14F-4D97-AF65-F5344CB8AC3E}">
        <p14:creationId xmlns:p14="http://schemas.microsoft.com/office/powerpoint/2010/main" val="31656073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15236" y="5630669"/>
            <a:ext cx="8484358" cy="646331"/>
          </a:xfrm>
          <a:prstGeom prst="rect">
            <a:avLst/>
          </a:prstGeom>
        </p:spPr>
        <p:txBody>
          <a:bodyPr wrap="square">
            <a:spAutoFit/>
          </a:bodyPr>
          <a:lstStyle/>
          <a:p>
            <a:r>
              <a:rPr lang="en-IN" b="1" dirty="0">
                <a:latin typeface="Times New Roman" panose="02020603050405020304" pitchFamily="18" charset="0"/>
                <a:ea typeface="Calibri" panose="020F0502020204030204" pitchFamily="34" charset="0"/>
              </a:rPr>
              <a:t>Figure S7 (b). </a:t>
            </a:r>
            <a:r>
              <a:rPr lang="en-IN" dirty="0">
                <a:latin typeface="Times New Roman" panose="02020603050405020304" pitchFamily="18" charset="0"/>
                <a:ea typeface="Calibri" panose="020F0502020204030204" pitchFamily="34" charset="0"/>
              </a:rPr>
              <a:t>Snow depth variation with Sentinel-1 BSC for the Davos-</a:t>
            </a:r>
            <a:r>
              <a:rPr lang="en-IN" dirty="0" err="1">
                <a:latin typeface="Times New Roman" panose="02020603050405020304" pitchFamily="18" charset="0"/>
                <a:ea typeface="Calibri" panose="020F0502020204030204" pitchFamily="34" charset="0"/>
              </a:rPr>
              <a:t>Hanengretji</a:t>
            </a:r>
            <a:r>
              <a:rPr lang="en-IN" dirty="0">
                <a:latin typeface="Times New Roman" panose="02020603050405020304" pitchFamily="18" charset="0"/>
                <a:ea typeface="Calibri" panose="020F0502020204030204" pitchFamily="34" charset="0"/>
              </a:rPr>
              <a:t> station during 2017-2018 period.</a:t>
            </a:r>
            <a:endParaRPr lang="en-IN" dirty="0"/>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t="14582" b="12194"/>
          <a:stretch/>
        </p:blipFill>
        <p:spPr>
          <a:xfrm>
            <a:off x="1894469" y="1323833"/>
            <a:ext cx="7101528" cy="3600000"/>
          </a:xfrm>
          <a:prstGeom prst="rect">
            <a:avLst/>
          </a:prstGeom>
        </p:spPr>
      </p:pic>
    </p:spTree>
    <p:extLst>
      <p:ext uri="{BB962C8B-B14F-4D97-AF65-F5344CB8AC3E}">
        <p14:creationId xmlns:p14="http://schemas.microsoft.com/office/powerpoint/2010/main" val="12361194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96287" y="5232861"/>
            <a:ext cx="9894626" cy="646331"/>
          </a:xfrm>
          <a:prstGeom prst="rect">
            <a:avLst/>
          </a:prstGeom>
        </p:spPr>
        <p:txBody>
          <a:bodyPr wrap="square">
            <a:spAutoFit/>
          </a:bodyPr>
          <a:lstStyle/>
          <a:p>
            <a:r>
              <a:rPr lang="en-IN" b="1" dirty="0">
                <a:latin typeface="Times New Roman" panose="02020603050405020304" pitchFamily="18" charset="0"/>
                <a:ea typeface="Calibri" panose="020F0502020204030204" pitchFamily="34" charset="0"/>
              </a:rPr>
              <a:t>Figure S7 (c). </a:t>
            </a:r>
            <a:r>
              <a:rPr lang="en-IN" dirty="0">
                <a:latin typeface="Times New Roman" panose="02020603050405020304" pitchFamily="18" charset="0"/>
                <a:ea typeface="Calibri" panose="020F0502020204030204" pitchFamily="34" charset="0"/>
              </a:rPr>
              <a:t>BSC variation with SNOTEL (station1) snow depth measurements for the Grand Mesa during 2017-2019 period.</a:t>
            </a:r>
            <a:endParaRPr lang="en-IN" dirty="0"/>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t="15886" b="11408"/>
          <a:stretch/>
        </p:blipFill>
        <p:spPr>
          <a:xfrm>
            <a:off x="2078042" y="1296538"/>
            <a:ext cx="7427144" cy="3600000"/>
          </a:xfrm>
          <a:prstGeom prst="rect">
            <a:avLst/>
          </a:prstGeom>
        </p:spPr>
      </p:pic>
    </p:spTree>
    <p:extLst>
      <p:ext uri="{BB962C8B-B14F-4D97-AF65-F5344CB8AC3E}">
        <p14:creationId xmlns:p14="http://schemas.microsoft.com/office/powerpoint/2010/main" val="42611780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09935" y="5737828"/>
            <a:ext cx="9894626" cy="646331"/>
          </a:xfrm>
          <a:prstGeom prst="rect">
            <a:avLst/>
          </a:prstGeom>
        </p:spPr>
        <p:txBody>
          <a:bodyPr wrap="square">
            <a:spAutoFit/>
          </a:bodyPr>
          <a:lstStyle/>
          <a:p>
            <a:r>
              <a:rPr lang="en-IN" b="1" dirty="0">
                <a:latin typeface="Times New Roman" panose="02020603050405020304" pitchFamily="18" charset="0"/>
                <a:ea typeface="Calibri" panose="020F0502020204030204" pitchFamily="34" charset="0"/>
              </a:rPr>
              <a:t>Figure S7 (d). </a:t>
            </a:r>
            <a:r>
              <a:rPr lang="en-IN" dirty="0">
                <a:latin typeface="Times New Roman" panose="02020603050405020304" pitchFamily="18" charset="0"/>
                <a:ea typeface="Calibri" panose="020F0502020204030204" pitchFamily="34" charset="0"/>
              </a:rPr>
              <a:t>BSC variation with SNOTEL (station2) snow depth measurements for the Grand Mesa during 2017-2019 period.</a:t>
            </a:r>
            <a:endParaRPr lang="en-IN" dirty="0"/>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t="14095" b="8185"/>
          <a:stretch/>
        </p:blipFill>
        <p:spPr>
          <a:xfrm>
            <a:off x="2091689" y="1787857"/>
            <a:ext cx="6947975" cy="3600000"/>
          </a:xfrm>
          <a:prstGeom prst="rect">
            <a:avLst/>
          </a:prstGeom>
        </p:spPr>
      </p:pic>
    </p:spTree>
    <p:extLst>
      <p:ext uri="{BB962C8B-B14F-4D97-AF65-F5344CB8AC3E}">
        <p14:creationId xmlns:p14="http://schemas.microsoft.com/office/powerpoint/2010/main" val="2991684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6265" y="686543"/>
            <a:ext cx="10058398" cy="4571476"/>
          </a:xfrm>
          <a:prstGeom prst="rect">
            <a:avLst/>
          </a:prstGeom>
        </p:spPr>
      </p:pic>
      <p:sp>
        <p:nvSpPr>
          <p:cNvPr id="5" name="TextBox 4"/>
          <p:cNvSpPr txBox="1"/>
          <p:nvPr/>
        </p:nvSpPr>
        <p:spPr>
          <a:xfrm>
            <a:off x="3466844" y="4292263"/>
            <a:ext cx="1657377" cy="369332"/>
          </a:xfrm>
          <a:prstGeom prst="rect">
            <a:avLst/>
          </a:prstGeom>
          <a:noFill/>
        </p:spPr>
        <p:txBody>
          <a:bodyPr wrap="none" rtlCol="0">
            <a:spAutoFit/>
          </a:bodyPr>
          <a:lstStyle/>
          <a:p>
            <a:r>
              <a:rPr lang="en-US" dirty="0"/>
              <a:t>January 1, 2018</a:t>
            </a:r>
          </a:p>
        </p:txBody>
      </p:sp>
      <p:sp>
        <p:nvSpPr>
          <p:cNvPr id="6" name="TextBox 5"/>
          <p:cNvSpPr txBox="1"/>
          <p:nvPr/>
        </p:nvSpPr>
        <p:spPr>
          <a:xfrm>
            <a:off x="7378554" y="4292263"/>
            <a:ext cx="1657377" cy="369332"/>
          </a:xfrm>
          <a:prstGeom prst="rect">
            <a:avLst/>
          </a:prstGeom>
          <a:noFill/>
        </p:spPr>
        <p:txBody>
          <a:bodyPr wrap="none" rtlCol="0">
            <a:spAutoFit/>
          </a:bodyPr>
          <a:lstStyle/>
          <a:p>
            <a:r>
              <a:rPr lang="en-US" dirty="0"/>
              <a:t>January 2, 2018</a:t>
            </a:r>
          </a:p>
        </p:txBody>
      </p:sp>
      <p:sp>
        <p:nvSpPr>
          <p:cNvPr id="7" name="Rectangle 6"/>
          <p:cNvSpPr/>
          <p:nvPr/>
        </p:nvSpPr>
        <p:spPr>
          <a:xfrm>
            <a:off x="1998663" y="5347294"/>
            <a:ext cx="8946000" cy="646331"/>
          </a:xfrm>
          <a:prstGeom prst="rect">
            <a:avLst/>
          </a:prstGeom>
        </p:spPr>
        <p:txBody>
          <a:bodyPr wrap="square">
            <a:spAutoFit/>
          </a:bodyPr>
          <a:lstStyle/>
          <a:p>
            <a:r>
              <a:rPr lang="en-IN" b="1" dirty="0">
                <a:latin typeface="Times New Roman" panose="02020603050405020304" pitchFamily="18" charset="0"/>
                <a:ea typeface="Calibri" panose="020F0502020204030204" pitchFamily="34" charset="0"/>
              </a:rPr>
              <a:t>Figure S1(b).  </a:t>
            </a:r>
            <a:r>
              <a:rPr lang="en-IN" dirty="0">
                <a:latin typeface="Times New Roman" panose="02020603050405020304" pitchFamily="18" charset="0"/>
                <a:ea typeface="Calibri" panose="020F0502020204030204" pitchFamily="34" charset="0"/>
              </a:rPr>
              <a:t>Variation of  air temperature at Grand Mesa on January 2, 2018 (with Sentinel-1 acquisition) from SnowEx 2017 observatory (Raw and Processed) and HRRR data.</a:t>
            </a:r>
            <a:endParaRPr lang="en-IN" dirty="0"/>
          </a:p>
        </p:txBody>
      </p:sp>
    </p:spTree>
    <p:extLst>
      <p:ext uri="{BB962C8B-B14F-4D97-AF65-F5344CB8AC3E}">
        <p14:creationId xmlns:p14="http://schemas.microsoft.com/office/powerpoint/2010/main" val="15795317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1022924" y="630273"/>
            <a:ext cx="10058398" cy="4571476"/>
            <a:chOff x="572758" y="658408"/>
            <a:chExt cx="10058398" cy="4571476"/>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2758" y="658408"/>
              <a:ext cx="10058398" cy="4571476"/>
            </a:xfrm>
            <a:prstGeom prst="rect">
              <a:avLst/>
            </a:prstGeom>
          </p:spPr>
        </p:pic>
        <p:sp>
          <p:nvSpPr>
            <p:cNvPr id="5" name="TextBox 4"/>
            <p:cNvSpPr txBox="1"/>
            <p:nvPr/>
          </p:nvSpPr>
          <p:spPr>
            <a:xfrm>
              <a:off x="3908972" y="4283966"/>
              <a:ext cx="1770998" cy="369332"/>
            </a:xfrm>
            <a:prstGeom prst="rect">
              <a:avLst/>
            </a:prstGeom>
            <a:noFill/>
          </p:spPr>
          <p:txBody>
            <a:bodyPr wrap="none" rtlCol="0">
              <a:spAutoFit/>
            </a:bodyPr>
            <a:lstStyle/>
            <a:p>
              <a:r>
                <a:rPr lang="en-US" dirty="0"/>
                <a:t>February 6, 2018</a:t>
              </a:r>
            </a:p>
          </p:txBody>
        </p:sp>
        <p:sp>
          <p:nvSpPr>
            <p:cNvPr id="6" name="TextBox 5"/>
            <p:cNvSpPr txBox="1"/>
            <p:nvPr/>
          </p:nvSpPr>
          <p:spPr>
            <a:xfrm>
              <a:off x="7901069" y="4267562"/>
              <a:ext cx="1770998" cy="369332"/>
            </a:xfrm>
            <a:prstGeom prst="rect">
              <a:avLst/>
            </a:prstGeom>
            <a:noFill/>
          </p:spPr>
          <p:txBody>
            <a:bodyPr wrap="none" rtlCol="0">
              <a:spAutoFit/>
            </a:bodyPr>
            <a:lstStyle/>
            <a:p>
              <a:r>
                <a:rPr lang="en-US" dirty="0"/>
                <a:t>February 7, 2018</a:t>
              </a:r>
            </a:p>
          </p:txBody>
        </p:sp>
      </p:grpSp>
      <p:sp>
        <p:nvSpPr>
          <p:cNvPr id="7" name="Rectangle 6"/>
          <p:cNvSpPr/>
          <p:nvPr/>
        </p:nvSpPr>
        <p:spPr>
          <a:xfrm>
            <a:off x="1786270" y="5347294"/>
            <a:ext cx="8806703" cy="646331"/>
          </a:xfrm>
          <a:prstGeom prst="rect">
            <a:avLst/>
          </a:prstGeom>
        </p:spPr>
        <p:txBody>
          <a:bodyPr wrap="square">
            <a:spAutoFit/>
          </a:bodyPr>
          <a:lstStyle/>
          <a:p>
            <a:r>
              <a:rPr lang="en-IN" b="1" dirty="0">
                <a:latin typeface="Times New Roman" panose="02020603050405020304" pitchFamily="18" charset="0"/>
                <a:ea typeface="Calibri" panose="020F0502020204030204" pitchFamily="34" charset="0"/>
              </a:rPr>
              <a:t>Figure S1(c).   </a:t>
            </a:r>
            <a:r>
              <a:rPr lang="en-IN" dirty="0">
                <a:latin typeface="Times New Roman" panose="02020603050405020304" pitchFamily="18" charset="0"/>
                <a:ea typeface="Calibri" panose="020F0502020204030204" pitchFamily="34" charset="0"/>
              </a:rPr>
              <a:t>Variation of  air temperature at Grand Mesa on February 7, 2018 ( with Sentinel-1 acquisition) from SnowEx 2017 observatory (Raw and Processed) and HRRR data.</a:t>
            </a:r>
            <a:endParaRPr lang="en-IN" dirty="0"/>
          </a:p>
        </p:txBody>
      </p:sp>
    </p:spTree>
    <p:extLst>
      <p:ext uri="{BB962C8B-B14F-4D97-AF65-F5344CB8AC3E}">
        <p14:creationId xmlns:p14="http://schemas.microsoft.com/office/powerpoint/2010/main" val="4361233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870021" y="623199"/>
            <a:ext cx="9890484" cy="4495160"/>
            <a:chOff x="870021" y="623199"/>
            <a:chExt cx="9890484" cy="449516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0021" y="623199"/>
              <a:ext cx="9890484" cy="4495160"/>
            </a:xfrm>
            <a:prstGeom prst="rect">
              <a:avLst/>
            </a:prstGeom>
          </p:spPr>
        </p:pic>
        <p:sp>
          <p:nvSpPr>
            <p:cNvPr id="5" name="TextBox 4"/>
            <p:cNvSpPr txBox="1"/>
            <p:nvPr/>
          </p:nvSpPr>
          <p:spPr>
            <a:xfrm>
              <a:off x="3908972" y="4283966"/>
              <a:ext cx="1654427" cy="369332"/>
            </a:xfrm>
            <a:prstGeom prst="rect">
              <a:avLst/>
            </a:prstGeom>
            <a:noFill/>
          </p:spPr>
          <p:txBody>
            <a:bodyPr wrap="none" rtlCol="0">
              <a:spAutoFit/>
            </a:bodyPr>
            <a:lstStyle/>
            <a:p>
              <a:r>
                <a:rPr lang="en-US" dirty="0"/>
                <a:t>March 02, 2018</a:t>
              </a:r>
            </a:p>
          </p:txBody>
        </p:sp>
        <p:sp>
          <p:nvSpPr>
            <p:cNvPr id="6" name="TextBox 5"/>
            <p:cNvSpPr txBox="1"/>
            <p:nvPr/>
          </p:nvSpPr>
          <p:spPr>
            <a:xfrm>
              <a:off x="8131952" y="4222767"/>
              <a:ext cx="1537409" cy="369332"/>
            </a:xfrm>
            <a:prstGeom prst="rect">
              <a:avLst/>
            </a:prstGeom>
            <a:noFill/>
          </p:spPr>
          <p:txBody>
            <a:bodyPr wrap="none" rtlCol="0">
              <a:spAutoFit/>
            </a:bodyPr>
            <a:lstStyle/>
            <a:p>
              <a:r>
                <a:rPr lang="en-US" dirty="0"/>
                <a:t>March 3, 2018</a:t>
              </a:r>
            </a:p>
          </p:txBody>
        </p:sp>
      </p:grpSp>
      <p:sp>
        <p:nvSpPr>
          <p:cNvPr id="7" name="Rectangle 6"/>
          <p:cNvSpPr/>
          <p:nvPr/>
        </p:nvSpPr>
        <p:spPr>
          <a:xfrm>
            <a:off x="1190847" y="5262234"/>
            <a:ext cx="8921571" cy="646331"/>
          </a:xfrm>
          <a:prstGeom prst="rect">
            <a:avLst/>
          </a:prstGeom>
        </p:spPr>
        <p:txBody>
          <a:bodyPr wrap="square">
            <a:spAutoFit/>
          </a:bodyPr>
          <a:lstStyle/>
          <a:p>
            <a:r>
              <a:rPr lang="en-IN" b="1" dirty="0">
                <a:latin typeface="Times New Roman" panose="02020603050405020304" pitchFamily="18" charset="0"/>
                <a:ea typeface="Calibri" panose="020F0502020204030204" pitchFamily="34" charset="0"/>
              </a:rPr>
              <a:t>Figure S1(d).   </a:t>
            </a:r>
            <a:r>
              <a:rPr lang="en-IN" dirty="0">
                <a:latin typeface="Times New Roman" panose="02020603050405020304" pitchFamily="18" charset="0"/>
                <a:ea typeface="Calibri" panose="020F0502020204030204" pitchFamily="34" charset="0"/>
              </a:rPr>
              <a:t>Variation of  air temperature at Grand Mesa on March 3, 2018 ( with Sentinel-1 acquisition) from SnowEx 2017 observatory (Raw and Processed) and HRRR data.</a:t>
            </a:r>
            <a:endParaRPr lang="en-IN" dirty="0"/>
          </a:p>
        </p:txBody>
      </p:sp>
    </p:spTree>
    <p:extLst>
      <p:ext uri="{BB962C8B-B14F-4D97-AF65-F5344CB8AC3E}">
        <p14:creationId xmlns:p14="http://schemas.microsoft.com/office/powerpoint/2010/main" val="27287422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697577" y="529064"/>
            <a:ext cx="10058400" cy="4571476"/>
            <a:chOff x="592853" y="688552"/>
            <a:chExt cx="10058400" cy="4571476"/>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2853" y="688552"/>
              <a:ext cx="10058400" cy="4571476"/>
            </a:xfrm>
            <a:prstGeom prst="rect">
              <a:avLst/>
            </a:prstGeom>
          </p:spPr>
        </p:pic>
        <p:sp>
          <p:nvSpPr>
            <p:cNvPr id="5" name="TextBox 4"/>
            <p:cNvSpPr txBox="1"/>
            <p:nvPr/>
          </p:nvSpPr>
          <p:spPr>
            <a:xfrm>
              <a:off x="3950536" y="4292279"/>
              <a:ext cx="1491114" cy="369332"/>
            </a:xfrm>
            <a:prstGeom prst="rect">
              <a:avLst/>
            </a:prstGeom>
            <a:noFill/>
          </p:spPr>
          <p:txBody>
            <a:bodyPr wrap="none" rtlCol="0">
              <a:spAutoFit/>
            </a:bodyPr>
            <a:lstStyle/>
            <a:p>
              <a:r>
                <a:rPr lang="en-US" dirty="0"/>
                <a:t>April 19, 2018</a:t>
              </a:r>
            </a:p>
          </p:txBody>
        </p:sp>
        <p:sp>
          <p:nvSpPr>
            <p:cNvPr id="6" name="TextBox 5"/>
            <p:cNvSpPr txBox="1"/>
            <p:nvPr/>
          </p:nvSpPr>
          <p:spPr>
            <a:xfrm>
              <a:off x="8121722" y="4292279"/>
              <a:ext cx="1491114" cy="369332"/>
            </a:xfrm>
            <a:prstGeom prst="rect">
              <a:avLst/>
            </a:prstGeom>
            <a:noFill/>
          </p:spPr>
          <p:txBody>
            <a:bodyPr wrap="none" rtlCol="0">
              <a:spAutoFit/>
            </a:bodyPr>
            <a:lstStyle/>
            <a:p>
              <a:r>
                <a:rPr lang="en-US" dirty="0"/>
                <a:t>April 20, 2018</a:t>
              </a:r>
            </a:p>
          </p:txBody>
        </p:sp>
      </p:grpSp>
      <p:sp>
        <p:nvSpPr>
          <p:cNvPr id="7" name="Rectangle 6"/>
          <p:cNvSpPr/>
          <p:nvPr/>
        </p:nvSpPr>
        <p:spPr>
          <a:xfrm>
            <a:off x="697577" y="5260028"/>
            <a:ext cx="9307660" cy="646331"/>
          </a:xfrm>
          <a:prstGeom prst="rect">
            <a:avLst/>
          </a:prstGeom>
        </p:spPr>
        <p:txBody>
          <a:bodyPr wrap="square">
            <a:spAutoFit/>
          </a:bodyPr>
          <a:lstStyle/>
          <a:p>
            <a:r>
              <a:rPr lang="en-IN" b="1" dirty="0">
                <a:latin typeface="Times New Roman" panose="02020603050405020304" pitchFamily="18" charset="0"/>
                <a:ea typeface="Calibri" panose="020F0502020204030204" pitchFamily="34" charset="0"/>
              </a:rPr>
              <a:t>Figure S1(e).   </a:t>
            </a:r>
            <a:r>
              <a:rPr lang="en-IN" dirty="0">
                <a:latin typeface="Times New Roman" panose="02020603050405020304" pitchFamily="18" charset="0"/>
                <a:ea typeface="Calibri" panose="020F0502020204030204" pitchFamily="34" charset="0"/>
              </a:rPr>
              <a:t>Variation of  air temperature at Grand Mesa on April 20, 2018 ( with Sentinel-1 acquisition) from SnowEx 2017 observatory (Raw and Processed) and HRRR data.</a:t>
            </a:r>
            <a:endParaRPr lang="en-IN" dirty="0"/>
          </a:p>
        </p:txBody>
      </p:sp>
    </p:spTree>
    <p:extLst>
      <p:ext uri="{BB962C8B-B14F-4D97-AF65-F5344CB8AC3E}">
        <p14:creationId xmlns:p14="http://schemas.microsoft.com/office/powerpoint/2010/main" val="28317070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864160" y="879471"/>
            <a:ext cx="10058398" cy="4571476"/>
            <a:chOff x="864160" y="879471"/>
            <a:chExt cx="10058398" cy="4571476"/>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4160" y="879471"/>
              <a:ext cx="10058398" cy="4571476"/>
            </a:xfrm>
            <a:prstGeom prst="rect">
              <a:avLst/>
            </a:prstGeom>
          </p:spPr>
        </p:pic>
        <p:sp>
          <p:nvSpPr>
            <p:cNvPr id="5" name="TextBox 4"/>
            <p:cNvSpPr txBox="1"/>
            <p:nvPr/>
          </p:nvSpPr>
          <p:spPr>
            <a:xfrm>
              <a:off x="4402245" y="4432956"/>
              <a:ext cx="1457963" cy="369332"/>
            </a:xfrm>
            <a:prstGeom prst="rect">
              <a:avLst/>
            </a:prstGeom>
            <a:noFill/>
          </p:spPr>
          <p:txBody>
            <a:bodyPr wrap="none" rtlCol="0">
              <a:spAutoFit/>
            </a:bodyPr>
            <a:lstStyle/>
            <a:p>
              <a:r>
                <a:rPr lang="en-US" dirty="0"/>
                <a:t>May 25, 2018</a:t>
              </a:r>
            </a:p>
          </p:txBody>
        </p:sp>
        <p:sp>
          <p:nvSpPr>
            <p:cNvPr id="6" name="TextBox 5"/>
            <p:cNvSpPr txBox="1"/>
            <p:nvPr/>
          </p:nvSpPr>
          <p:spPr>
            <a:xfrm>
              <a:off x="8493599" y="4432956"/>
              <a:ext cx="1457963" cy="369332"/>
            </a:xfrm>
            <a:prstGeom prst="rect">
              <a:avLst/>
            </a:prstGeom>
            <a:noFill/>
          </p:spPr>
          <p:txBody>
            <a:bodyPr wrap="none" rtlCol="0">
              <a:spAutoFit/>
            </a:bodyPr>
            <a:lstStyle/>
            <a:p>
              <a:r>
                <a:rPr lang="en-US" dirty="0"/>
                <a:t>May 26, 2018</a:t>
              </a:r>
            </a:p>
          </p:txBody>
        </p:sp>
      </p:grpSp>
      <p:sp>
        <p:nvSpPr>
          <p:cNvPr id="7" name="Rectangle 6"/>
          <p:cNvSpPr/>
          <p:nvPr/>
        </p:nvSpPr>
        <p:spPr>
          <a:xfrm>
            <a:off x="1998663" y="5347294"/>
            <a:ext cx="9410072" cy="646331"/>
          </a:xfrm>
          <a:prstGeom prst="rect">
            <a:avLst/>
          </a:prstGeom>
        </p:spPr>
        <p:txBody>
          <a:bodyPr wrap="square">
            <a:spAutoFit/>
          </a:bodyPr>
          <a:lstStyle/>
          <a:p>
            <a:r>
              <a:rPr lang="en-IN" b="1" dirty="0">
                <a:latin typeface="Times New Roman" panose="02020603050405020304" pitchFamily="18" charset="0"/>
                <a:ea typeface="Calibri" panose="020F0502020204030204" pitchFamily="34" charset="0"/>
              </a:rPr>
              <a:t>Figure S1(f).   </a:t>
            </a:r>
            <a:r>
              <a:rPr lang="en-IN" dirty="0">
                <a:latin typeface="Times New Roman" panose="02020603050405020304" pitchFamily="18" charset="0"/>
                <a:ea typeface="Calibri" panose="020F0502020204030204" pitchFamily="34" charset="0"/>
              </a:rPr>
              <a:t>Variation of  air temperature at Grand Mesa on May 26, 2018 ( with Sentinel-1 acquisition) from SnowEx 2017 observatory (Raw and Processed) and HRRR data.</a:t>
            </a:r>
            <a:endParaRPr lang="en-IN" dirty="0"/>
          </a:p>
        </p:txBody>
      </p:sp>
    </p:spTree>
    <p:extLst>
      <p:ext uri="{BB962C8B-B14F-4D97-AF65-F5344CB8AC3E}">
        <p14:creationId xmlns:p14="http://schemas.microsoft.com/office/powerpoint/2010/main" val="3958499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4427" y="6238964"/>
            <a:ext cx="11961629" cy="646331"/>
          </a:xfrm>
          <a:prstGeom prst="rect">
            <a:avLst/>
          </a:prstGeom>
        </p:spPr>
        <p:txBody>
          <a:bodyPr wrap="square">
            <a:spAutoFit/>
          </a:bodyPr>
          <a:lstStyle/>
          <a:p>
            <a:pPr algn="just"/>
            <a:r>
              <a:rPr lang="en-IN" b="1" dirty="0">
                <a:latin typeface="Times New Roman" panose="02020603050405020304" pitchFamily="18" charset="0"/>
                <a:ea typeface="Calibri" panose="020F0502020204030204" pitchFamily="34" charset="0"/>
              </a:rPr>
              <a:t>Figure S2</a:t>
            </a:r>
            <a:r>
              <a:rPr lang="en-IN" dirty="0">
                <a:latin typeface="Times New Roman" panose="02020603050405020304" pitchFamily="18" charset="0"/>
                <a:ea typeface="Calibri" panose="020F0502020204030204" pitchFamily="34" charset="0"/>
              </a:rPr>
              <a:t>. Snow depth, precipitation and air temperature at the SNOTEL (marked in Figure S1b) stations and SnowEx Tower (air temperature only) in Grand Mesa during October 2018. Dashed black lines mark the Rain on Snow (</a:t>
            </a:r>
            <a:r>
              <a:rPr lang="en-IN" dirty="0" err="1">
                <a:latin typeface="Times New Roman" panose="02020603050405020304" pitchFamily="18" charset="0"/>
                <a:ea typeface="Calibri" panose="020F0502020204030204" pitchFamily="34" charset="0"/>
              </a:rPr>
              <a:t>RoS</a:t>
            </a:r>
            <a:r>
              <a:rPr lang="en-IN" dirty="0">
                <a:latin typeface="Times New Roman" panose="02020603050405020304" pitchFamily="18" charset="0"/>
                <a:ea typeface="Calibri" panose="020F0502020204030204" pitchFamily="34" charset="0"/>
              </a:rPr>
              <a:t>) event.</a:t>
            </a:r>
            <a:endParaRPr lang="en-IN" dirty="0"/>
          </a:p>
        </p:txBody>
      </p:sp>
      <p:pic>
        <p:nvPicPr>
          <p:cNvPr id="6" name="Picture 5"/>
          <p:cNvPicPr>
            <a:picLocks noChangeAspect="1"/>
          </p:cNvPicPr>
          <p:nvPr/>
        </p:nvPicPr>
        <p:blipFill>
          <a:blip r:embed="rId2"/>
          <a:stretch>
            <a:fillRect/>
          </a:stretch>
        </p:blipFill>
        <p:spPr>
          <a:xfrm>
            <a:off x="2053851" y="-118572"/>
            <a:ext cx="6933119" cy="6480000"/>
          </a:xfrm>
          <a:prstGeom prst="rect">
            <a:avLst/>
          </a:prstGeom>
        </p:spPr>
      </p:pic>
    </p:spTree>
    <p:extLst>
      <p:ext uri="{BB962C8B-B14F-4D97-AF65-F5344CB8AC3E}">
        <p14:creationId xmlns:p14="http://schemas.microsoft.com/office/powerpoint/2010/main" val="22636197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750560" y="1513840"/>
            <a:ext cx="6096000" cy="3139321"/>
          </a:xfrm>
          <a:prstGeom prst="rect">
            <a:avLst/>
          </a:prstGeom>
        </p:spPr>
        <p:txBody>
          <a:bodyPr>
            <a:spAutoFit/>
          </a:bodyPr>
          <a:lstStyle/>
          <a:p>
            <a:endParaRPr lang="en-US" dirty="0"/>
          </a:p>
          <a:p>
            <a:r>
              <a:rPr lang="en-US" dirty="0"/>
              <a:t>No	Station Name	   Latitude [N]     Longitude [E]</a:t>
            </a:r>
          </a:p>
          <a:p>
            <a:r>
              <a:rPr lang="en-US" dirty="0"/>
              <a:t>1	Davos		      46.81	                 9.84</a:t>
            </a:r>
          </a:p>
          <a:p>
            <a:r>
              <a:rPr lang="en-US" dirty="0"/>
              <a:t>2	</a:t>
            </a:r>
            <a:r>
              <a:rPr lang="en-US" dirty="0" err="1"/>
              <a:t>FluelaHospiz</a:t>
            </a:r>
            <a:r>
              <a:rPr lang="en-US" dirty="0"/>
              <a:t>	      46.75	                 9.94</a:t>
            </a:r>
          </a:p>
          <a:p>
            <a:r>
              <a:rPr lang="en-US" dirty="0"/>
              <a:t>3	</a:t>
            </a:r>
            <a:r>
              <a:rPr lang="en-US" dirty="0" err="1"/>
              <a:t>DavosWeissfluhjoch</a:t>
            </a:r>
            <a:r>
              <a:rPr lang="en-US" dirty="0"/>
              <a:t>      46.82	                 9.80</a:t>
            </a:r>
          </a:p>
          <a:p>
            <a:r>
              <a:rPr lang="en-US" dirty="0"/>
              <a:t>4	</a:t>
            </a:r>
            <a:r>
              <a:rPr lang="en-US" dirty="0" err="1"/>
              <a:t>DavosHanengretji</a:t>
            </a:r>
            <a:r>
              <a:rPr lang="en-US" dirty="0"/>
              <a:t>	       46.78	                 9.77</a:t>
            </a:r>
          </a:p>
          <a:p>
            <a:r>
              <a:rPr lang="en-US" dirty="0"/>
              <a:t>5	</a:t>
            </a:r>
            <a:r>
              <a:rPr lang="en-US" dirty="0" err="1"/>
              <a:t>KlostersGatschiefer</a:t>
            </a:r>
            <a:r>
              <a:rPr lang="en-US" dirty="0"/>
              <a:t>	       46.84	                 9.93</a:t>
            </a:r>
          </a:p>
          <a:p>
            <a:r>
              <a:rPr lang="en-US" dirty="0"/>
              <a:t>6	</a:t>
            </a:r>
            <a:r>
              <a:rPr lang="en-US" dirty="0" err="1"/>
              <a:t>DavosStilli</a:t>
            </a:r>
            <a:r>
              <a:rPr lang="en-US" dirty="0"/>
              <a:t>	       46.81	                 9.84</a:t>
            </a:r>
          </a:p>
          <a:p>
            <a:r>
              <a:rPr lang="en-US" dirty="0"/>
              <a:t>7	</a:t>
            </a:r>
            <a:r>
              <a:rPr lang="en-US" dirty="0" err="1"/>
              <a:t>DavosParsenn</a:t>
            </a:r>
            <a:r>
              <a:rPr lang="en-US" dirty="0"/>
              <a:t>	       46.85	                 9.80</a:t>
            </a:r>
          </a:p>
          <a:p>
            <a:r>
              <a:rPr lang="en-US" dirty="0"/>
              <a:t>8	</a:t>
            </a:r>
            <a:r>
              <a:rPr lang="en-US" dirty="0" err="1"/>
              <a:t>KlostersMadrisa</a:t>
            </a:r>
            <a:r>
              <a:rPr lang="en-US" dirty="0"/>
              <a:t>	       46.90  	9.87</a:t>
            </a:r>
          </a:p>
          <a:p>
            <a:endParaRPr lang="en-US" dirty="0"/>
          </a:p>
        </p:txBody>
      </p:sp>
      <p:sp>
        <p:nvSpPr>
          <p:cNvPr id="8" name="TextBox 7"/>
          <p:cNvSpPr txBox="1"/>
          <p:nvPr/>
        </p:nvSpPr>
        <p:spPr>
          <a:xfrm>
            <a:off x="467361" y="5923280"/>
            <a:ext cx="8080161" cy="369332"/>
          </a:xfrm>
          <a:prstGeom prst="rect">
            <a:avLst/>
          </a:prstGeom>
          <a:noFill/>
        </p:spPr>
        <p:txBody>
          <a:bodyPr wrap="none" rtlCol="0">
            <a:spAutoFit/>
          </a:bodyPr>
          <a:lstStyle/>
          <a:p>
            <a:r>
              <a:rPr lang="en-US" b="1" dirty="0">
                <a:latin typeface="Times New Roman" panose="02020603050405020304" pitchFamily="18" charset="0"/>
                <a:cs typeface="Times New Roman" panose="02020603050405020304" pitchFamily="18" charset="0"/>
              </a:rPr>
              <a:t>Figure S3(a)</a:t>
            </a:r>
            <a:r>
              <a:rPr lang="en-US" dirty="0">
                <a:latin typeface="Times New Roman" panose="02020603050405020304" pitchFamily="18" charset="0"/>
                <a:cs typeface="Times New Roman" panose="02020603050405020304" pitchFamily="18" charset="0"/>
              </a:rPr>
              <a:t>. Spatial distribution of meteorological stations in the Swiss Alps region. </a:t>
            </a:r>
          </a:p>
        </p:txBody>
      </p:sp>
      <p:grpSp>
        <p:nvGrpSpPr>
          <p:cNvPr id="5" name="Group 4"/>
          <p:cNvGrpSpPr/>
          <p:nvPr/>
        </p:nvGrpSpPr>
        <p:grpSpPr>
          <a:xfrm>
            <a:off x="467361" y="1501253"/>
            <a:ext cx="4913855" cy="3700667"/>
            <a:chOff x="467361" y="1501253"/>
            <a:chExt cx="4913855" cy="3700667"/>
          </a:xfrm>
        </p:grpSpPr>
        <p:pic>
          <p:nvPicPr>
            <p:cNvPr id="3" name="Picture 2"/>
            <p:cNvPicPr>
              <a:picLocks noChangeAspect="1"/>
            </p:cNvPicPr>
            <p:nvPr/>
          </p:nvPicPr>
          <p:blipFill>
            <a:blip r:embed="rId2"/>
            <a:stretch>
              <a:fillRect/>
            </a:stretch>
          </p:blipFill>
          <p:spPr>
            <a:xfrm>
              <a:off x="467361" y="1513840"/>
              <a:ext cx="4913855" cy="3688080"/>
            </a:xfrm>
            <a:prstGeom prst="rect">
              <a:avLst/>
            </a:prstGeom>
          </p:spPr>
        </p:pic>
        <p:pic>
          <p:nvPicPr>
            <p:cNvPr id="2" name="Picture 1"/>
            <p:cNvPicPr>
              <a:picLocks noChangeAspect="1"/>
            </p:cNvPicPr>
            <p:nvPr/>
          </p:nvPicPr>
          <p:blipFill rotWithShape="1">
            <a:blip r:embed="rId3" cstate="print">
              <a:extLst>
                <a:ext uri="{28A0092B-C50C-407E-A947-70E740481C1C}">
                  <a14:useLocalDpi xmlns:a14="http://schemas.microsoft.com/office/drawing/2010/main"/>
                </a:ext>
              </a:extLst>
            </a:blip>
            <a:srcRect l="91039" t="1394" r="2593" b="76914"/>
            <a:stretch/>
          </p:blipFill>
          <p:spPr>
            <a:xfrm>
              <a:off x="1214650" y="1501253"/>
              <a:ext cx="300251" cy="681819"/>
            </a:xfrm>
            <a:prstGeom prst="rect">
              <a:avLst/>
            </a:prstGeom>
          </p:spPr>
        </p:pic>
        <p:pic>
          <p:nvPicPr>
            <p:cNvPr id="4" name="Picture 3"/>
            <p:cNvPicPr>
              <a:picLocks noChangeAspect="1"/>
            </p:cNvPicPr>
            <p:nvPr/>
          </p:nvPicPr>
          <p:blipFill rotWithShape="1">
            <a:blip r:embed="rId3" cstate="print">
              <a:extLst>
                <a:ext uri="{28A0092B-C50C-407E-A947-70E740481C1C}">
                  <a14:useLocalDpi xmlns:a14="http://schemas.microsoft.com/office/drawing/2010/main"/>
                </a:ext>
              </a:extLst>
            </a:blip>
            <a:srcRect l="14754" t="80597" r="59773" b="7065"/>
            <a:stretch/>
          </p:blipFill>
          <p:spPr>
            <a:xfrm>
              <a:off x="1241946" y="4681181"/>
              <a:ext cx="929813" cy="300252"/>
            </a:xfrm>
            <a:prstGeom prst="rect">
              <a:avLst/>
            </a:prstGeom>
          </p:spPr>
        </p:pic>
      </p:grpSp>
    </p:spTree>
    <p:extLst>
      <p:ext uri="{BB962C8B-B14F-4D97-AF65-F5344CB8AC3E}">
        <p14:creationId xmlns:p14="http://schemas.microsoft.com/office/powerpoint/2010/main" val="8232449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097137" y="5793993"/>
            <a:ext cx="8594310" cy="923330"/>
          </a:xfrm>
          <a:prstGeom prst="rect">
            <a:avLst/>
          </a:prstGeom>
        </p:spPr>
        <p:txBody>
          <a:bodyPr wrap="square">
            <a:spAutoFit/>
          </a:bodyPr>
          <a:lstStyle/>
          <a:p>
            <a:pPr algn="just"/>
            <a:r>
              <a:rPr lang="en-IN" b="1" dirty="0">
                <a:latin typeface="Times New Roman" panose="02020603050405020304" pitchFamily="18" charset="0"/>
                <a:ea typeface="Calibri" panose="020F0502020204030204" pitchFamily="34" charset="0"/>
              </a:rPr>
              <a:t>Figure S3(b)</a:t>
            </a:r>
            <a:r>
              <a:rPr lang="en-IN" dirty="0">
                <a:latin typeface="Times New Roman" panose="02020603050405020304" pitchFamily="18" charset="0"/>
                <a:ea typeface="Calibri" panose="020F0502020204030204" pitchFamily="34" charset="0"/>
              </a:rPr>
              <a:t>. Grand Mesa map marked with UAVSAR data coverage (maroon box), SNOTEL observatory stations (red star), SnowEx tower (blue star) and the subset areas  (blue boxes) selected for the power spectrum analyses.</a:t>
            </a:r>
            <a:endParaRPr lang="en-IN" dirty="0"/>
          </a:p>
        </p:txBody>
      </p:sp>
      <p:sp>
        <p:nvSpPr>
          <p:cNvPr id="11" name="Rectangle 10"/>
          <p:cNvSpPr/>
          <p:nvPr/>
        </p:nvSpPr>
        <p:spPr>
          <a:xfrm>
            <a:off x="6847841" y="951133"/>
            <a:ext cx="4954953" cy="1754326"/>
          </a:xfrm>
          <a:prstGeom prst="rect">
            <a:avLst/>
          </a:prstGeom>
        </p:spPr>
        <p:txBody>
          <a:bodyPr wrap="square">
            <a:spAutoFit/>
          </a:bodyPr>
          <a:lstStyle/>
          <a:p>
            <a:endParaRPr lang="en-US" dirty="0"/>
          </a:p>
          <a:p>
            <a:r>
              <a:rPr lang="en-US" dirty="0"/>
              <a:t>No       Station Name     Latitude [N]     Longitude [E]</a:t>
            </a:r>
          </a:p>
          <a:p>
            <a:r>
              <a:rPr lang="en-US" dirty="0"/>
              <a:t>1	Station 1             39.06	   -108.06</a:t>
            </a:r>
          </a:p>
          <a:p>
            <a:r>
              <a:rPr lang="en-US" dirty="0"/>
              <a:t>2	Station 2	            39.05	   -107.87</a:t>
            </a:r>
          </a:p>
          <a:p>
            <a:r>
              <a:rPr lang="en-US" dirty="0"/>
              <a:t>3	Tower      	            39.03	   -108.21</a:t>
            </a:r>
          </a:p>
          <a:p>
            <a:endParaRPr lang="en-US" dirty="0"/>
          </a:p>
        </p:txBody>
      </p:sp>
      <p:grpSp>
        <p:nvGrpSpPr>
          <p:cNvPr id="14" name="Group 13"/>
          <p:cNvGrpSpPr/>
          <p:nvPr/>
        </p:nvGrpSpPr>
        <p:grpSpPr>
          <a:xfrm>
            <a:off x="262676" y="338224"/>
            <a:ext cx="6283207" cy="5317618"/>
            <a:chOff x="417424" y="338224"/>
            <a:chExt cx="6283207" cy="5317618"/>
          </a:xfrm>
        </p:grpSpPr>
        <p:grpSp>
          <p:nvGrpSpPr>
            <p:cNvPr id="8" name="Group 7"/>
            <p:cNvGrpSpPr/>
            <p:nvPr/>
          </p:nvGrpSpPr>
          <p:grpSpPr>
            <a:xfrm>
              <a:off x="417424" y="338224"/>
              <a:ext cx="6283207" cy="5317618"/>
              <a:chOff x="2260291" y="605510"/>
              <a:chExt cx="6283207" cy="5317618"/>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2260291" y="605510"/>
                <a:ext cx="6283207" cy="5317618"/>
              </a:xfrm>
              <a:prstGeom prst="rect">
                <a:avLst/>
              </a:prstGeom>
              <a:noFill/>
            </p:spPr>
          </p:pic>
          <p:sp>
            <p:nvSpPr>
              <p:cNvPr id="3" name="TextBox 2"/>
              <p:cNvSpPr txBox="1"/>
              <p:nvPr/>
            </p:nvSpPr>
            <p:spPr>
              <a:xfrm>
                <a:off x="5158432" y="1866384"/>
                <a:ext cx="1101690" cy="369332"/>
              </a:xfrm>
              <a:prstGeom prst="rect">
                <a:avLst/>
              </a:prstGeom>
              <a:noFill/>
            </p:spPr>
            <p:txBody>
              <a:bodyPr wrap="square" rtlCol="0">
                <a:spAutoFit/>
              </a:bodyPr>
              <a:lstStyle/>
              <a:p>
                <a:r>
                  <a:rPr lang="en-IN" b="1" dirty="0"/>
                  <a:t>Station1</a:t>
                </a:r>
              </a:p>
            </p:txBody>
          </p:sp>
          <p:sp>
            <p:nvSpPr>
              <p:cNvPr id="5" name="5-Point Star 4"/>
              <p:cNvSpPr>
                <a:spLocks noChangeAspect="1"/>
              </p:cNvSpPr>
              <p:nvPr/>
            </p:nvSpPr>
            <p:spPr>
              <a:xfrm>
                <a:off x="5497526" y="2218286"/>
                <a:ext cx="252000" cy="252000"/>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5-Point Star 5"/>
              <p:cNvSpPr>
                <a:spLocks noChangeAspect="1"/>
              </p:cNvSpPr>
              <p:nvPr/>
            </p:nvSpPr>
            <p:spPr>
              <a:xfrm>
                <a:off x="7520928" y="2441026"/>
                <a:ext cx="252000" cy="252000"/>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TextBox 6"/>
              <p:cNvSpPr txBox="1"/>
              <p:nvPr/>
            </p:nvSpPr>
            <p:spPr>
              <a:xfrm>
                <a:off x="7224038" y="2060988"/>
                <a:ext cx="1101690" cy="369332"/>
              </a:xfrm>
              <a:prstGeom prst="rect">
                <a:avLst/>
              </a:prstGeom>
              <a:noFill/>
            </p:spPr>
            <p:txBody>
              <a:bodyPr wrap="square" rtlCol="0">
                <a:spAutoFit/>
              </a:bodyPr>
              <a:lstStyle/>
              <a:p>
                <a:r>
                  <a:rPr lang="en-IN" b="1" dirty="0"/>
                  <a:t>Station2</a:t>
                </a:r>
              </a:p>
            </p:txBody>
          </p:sp>
        </p:grpSp>
        <p:sp>
          <p:nvSpPr>
            <p:cNvPr id="4" name="TextBox 3"/>
            <p:cNvSpPr txBox="1"/>
            <p:nvPr/>
          </p:nvSpPr>
          <p:spPr>
            <a:xfrm rot="-540000">
              <a:off x="1285937" y="859047"/>
              <a:ext cx="5256908" cy="1937982"/>
            </a:xfrm>
            <a:prstGeom prst="rect">
              <a:avLst/>
            </a:prstGeom>
            <a:noFill/>
            <a:ln w="57150">
              <a:solidFill>
                <a:srgbClr val="960000"/>
              </a:solidFill>
            </a:ln>
          </p:spPr>
          <p:txBody>
            <a:bodyPr wrap="square" rtlCol="0">
              <a:spAutoFit/>
            </a:bodyPr>
            <a:lstStyle/>
            <a:p>
              <a:endParaRPr lang="en-IN" dirty="0"/>
            </a:p>
          </p:txBody>
        </p:sp>
        <p:sp>
          <p:nvSpPr>
            <p:cNvPr id="12" name="5-Point Star 11"/>
            <p:cNvSpPr>
              <a:spLocks noChangeAspect="1"/>
            </p:cNvSpPr>
            <p:nvPr/>
          </p:nvSpPr>
          <p:spPr>
            <a:xfrm>
              <a:off x="1561514" y="2222692"/>
              <a:ext cx="252000" cy="252000"/>
            </a:xfrm>
            <a:prstGeom prst="star5">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3" name="TextBox 12"/>
            <p:cNvSpPr txBox="1"/>
            <p:nvPr/>
          </p:nvSpPr>
          <p:spPr>
            <a:xfrm>
              <a:off x="1167618" y="2447778"/>
              <a:ext cx="1195754" cy="369332"/>
            </a:xfrm>
            <a:prstGeom prst="rect">
              <a:avLst/>
            </a:prstGeom>
            <a:noFill/>
          </p:spPr>
          <p:txBody>
            <a:bodyPr wrap="square" rtlCol="0">
              <a:spAutoFit/>
            </a:bodyPr>
            <a:lstStyle/>
            <a:p>
              <a:r>
                <a:rPr lang="en-IN" b="1" dirty="0">
                  <a:latin typeface="Arial" panose="020B0604020202020204" pitchFamily="34" charset="0"/>
                  <a:cs typeface="Arial" panose="020B0604020202020204" pitchFamily="34" charset="0"/>
                </a:rPr>
                <a:t>Tower</a:t>
              </a:r>
            </a:p>
          </p:txBody>
        </p:sp>
      </p:grpSp>
    </p:spTree>
    <p:extLst>
      <p:ext uri="{BB962C8B-B14F-4D97-AF65-F5344CB8AC3E}">
        <p14:creationId xmlns:p14="http://schemas.microsoft.com/office/powerpoint/2010/main" val="35975662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3463</TotalTime>
  <Words>605</Words>
  <Application>Microsoft Office PowerPoint</Application>
  <PresentationFormat>Widescreen</PresentationFormat>
  <Paragraphs>50</Paragraphs>
  <Slides>17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Calibri Light</vt:lpstr>
      <vt:lpstr>Latha</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surendar Manickam</dc:creator>
  <cp:lastModifiedBy>MDPI</cp:lastModifiedBy>
  <cp:revision>94</cp:revision>
  <dcterms:created xsi:type="dcterms:W3CDTF">2019-10-14T21:07:10Z</dcterms:created>
  <dcterms:modified xsi:type="dcterms:W3CDTF">2020-02-01T08:33:04Z</dcterms:modified>
</cp:coreProperties>
</file>