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2" r:id="rId4"/>
    <p:sldId id="267" r:id="rId5"/>
    <p:sldId id="269" r:id="rId6"/>
    <p:sldId id="259" r:id="rId7"/>
    <p:sldId id="263" r:id="rId8"/>
    <p:sldId id="268" r:id="rId9"/>
    <p:sldId id="270" r:id="rId10"/>
    <p:sldId id="261" r:id="rId11"/>
    <p:sldId id="257" r:id="rId12"/>
    <p:sldId id="258" r:id="rId13"/>
    <p:sldId id="271" r:id="rId14"/>
    <p:sldId id="266" r:id="rId15"/>
    <p:sldId id="264" r:id="rId16"/>
    <p:sldId id="265" r:id="rId17"/>
    <p:sldId id="27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1" autoAdjust="0"/>
    <p:restoredTop sz="94660"/>
  </p:normalViewPr>
  <p:slideViewPr>
    <p:cSldViewPr snapToGrid="0">
      <p:cViewPr>
        <p:scale>
          <a:sx n="80" d="100"/>
          <a:sy n="80" d="100"/>
        </p:scale>
        <p:origin x="852" y="5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B6B91-124E-4684-A50E-642894DB558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CD7E00-2247-48FC-B371-748466D64B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023504-283E-4A78-B55F-351787BA3FC9}"/>
              </a:ext>
            </a:extLst>
          </p:cNvPr>
          <p:cNvSpPr>
            <a:spLocks noGrp="1"/>
          </p:cNvSpPr>
          <p:nvPr>
            <p:ph type="dt" sz="half" idx="10"/>
          </p:nvPr>
        </p:nvSpPr>
        <p:spPr/>
        <p:txBody>
          <a:bodyPr/>
          <a:lstStyle/>
          <a:p>
            <a:fld id="{69254132-E7E9-4B7B-8016-1CE3448B6277}" type="datetimeFigureOut">
              <a:rPr lang="en-US" smtClean="0"/>
              <a:t>31-Jan-21</a:t>
            </a:fld>
            <a:endParaRPr lang="en-US"/>
          </a:p>
        </p:txBody>
      </p:sp>
      <p:sp>
        <p:nvSpPr>
          <p:cNvPr id="5" name="Footer Placeholder 4">
            <a:extLst>
              <a:ext uri="{FF2B5EF4-FFF2-40B4-BE49-F238E27FC236}">
                <a16:creationId xmlns:a16="http://schemas.microsoft.com/office/drawing/2014/main" id="{4B1296B7-7245-4647-84FB-A2FEC012B0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9C774A-B288-4B44-9FE3-FCD6CAFF09D6}"/>
              </a:ext>
            </a:extLst>
          </p:cNvPr>
          <p:cNvSpPr>
            <a:spLocks noGrp="1"/>
          </p:cNvSpPr>
          <p:nvPr>
            <p:ph type="sldNum" sz="quarter" idx="12"/>
          </p:nvPr>
        </p:nvSpPr>
        <p:spPr/>
        <p:txBody>
          <a:bodyPr/>
          <a:lstStyle/>
          <a:p>
            <a:fld id="{D9E9833B-0E67-47CB-A8B8-29CDCFF2D02D}" type="slidenum">
              <a:rPr lang="en-US" smtClean="0"/>
              <a:t>‹#›</a:t>
            </a:fld>
            <a:endParaRPr lang="en-US"/>
          </a:p>
        </p:txBody>
      </p:sp>
    </p:spTree>
    <p:extLst>
      <p:ext uri="{BB962C8B-B14F-4D97-AF65-F5344CB8AC3E}">
        <p14:creationId xmlns:p14="http://schemas.microsoft.com/office/powerpoint/2010/main" val="437663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BD83-62BB-4158-93BC-8E52207031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FBBA5B9-91EF-473D-83E6-9F856F33346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C1040A-6EE7-46DF-9604-F06F74711E71}"/>
              </a:ext>
            </a:extLst>
          </p:cNvPr>
          <p:cNvSpPr>
            <a:spLocks noGrp="1"/>
          </p:cNvSpPr>
          <p:nvPr>
            <p:ph type="dt" sz="half" idx="10"/>
          </p:nvPr>
        </p:nvSpPr>
        <p:spPr/>
        <p:txBody>
          <a:bodyPr/>
          <a:lstStyle/>
          <a:p>
            <a:fld id="{69254132-E7E9-4B7B-8016-1CE3448B6277}" type="datetimeFigureOut">
              <a:rPr lang="en-US" smtClean="0"/>
              <a:t>31-Jan-21</a:t>
            </a:fld>
            <a:endParaRPr lang="en-US"/>
          </a:p>
        </p:txBody>
      </p:sp>
      <p:sp>
        <p:nvSpPr>
          <p:cNvPr id="5" name="Footer Placeholder 4">
            <a:extLst>
              <a:ext uri="{FF2B5EF4-FFF2-40B4-BE49-F238E27FC236}">
                <a16:creationId xmlns:a16="http://schemas.microsoft.com/office/drawing/2014/main" id="{EE4D3EAF-4FE5-4967-9834-B6F81F3431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3A2219-AF9C-4240-8749-C81D2DB743DA}"/>
              </a:ext>
            </a:extLst>
          </p:cNvPr>
          <p:cNvSpPr>
            <a:spLocks noGrp="1"/>
          </p:cNvSpPr>
          <p:nvPr>
            <p:ph type="sldNum" sz="quarter" idx="12"/>
          </p:nvPr>
        </p:nvSpPr>
        <p:spPr/>
        <p:txBody>
          <a:bodyPr/>
          <a:lstStyle/>
          <a:p>
            <a:fld id="{D9E9833B-0E67-47CB-A8B8-29CDCFF2D02D}" type="slidenum">
              <a:rPr lang="en-US" smtClean="0"/>
              <a:t>‹#›</a:t>
            </a:fld>
            <a:endParaRPr lang="en-US"/>
          </a:p>
        </p:txBody>
      </p:sp>
    </p:spTree>
    <p:extLst>
      <p:ext uri="{BB962C8B-B14F-4D97-AF65-F5344CB8AC3E}">
        <p14:creationId xmlns:p14="http://schemas.microsoft.com/office/powerpoint/2010/main" val="1801839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97EB6B-8BA0-4E4C-9C82-E3E6F9F27E5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BD1CBD5-0D9A-49D0-9073-7AD30384665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9905DF-37C9-468F-A538-1F1A201F3A14}"/>
              </a:ext>
            </a:extLst>
          </p:cNvPr>
          <p:cNvSpPr>
            <a:spLocks noGrp="1"/>
          </p:cNvSpPr>
          <p:nvPr>
            <p:ph type="dt" sz="half" idx="10"/>
          </p:nvPr>
        </p:nvSpPr>
        <p:spPr/>
        <p:txBody>
          <a:bodyPr/>
          <a:lstStyle/>
          <a:p>
            <a:fld id="{69254132-E7E9-4B7B-8016-1CE3448B6277}" type="datetimeFigureOut">
              <a:rPr lang="en-US" smtClean="0"/>
              <a:t>31-Jan-21</a:t>
            </a:fld>
            <a:endParaRPr lang="en-US"/>
          </a:p>
        </p:txBody>
      </p:sp>
      <p:sp>
        <p:nvSpPr>
          <p:cNvPr id="5" name="Footer Placeholder 4">
            <a:extLst>
              <a:ext uri="{FF2B5EF4-FFF2-40B4-BE49-F238E27FC236}">
                <a16:creationId xmlns:a16="http://schemas.microsoft.com/office/drawing/2014/main" id="{5E2CB7F0-62C0-42BF-8561-E4FF16A606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03AF18-683F-4629-B306-F9401DF82EFF}"/>
              </a:ext>
            </a:extLst>
          </p:cNvPr>
          <p:cNvSpPr>
            <a:spLocks noGrp="1"/>
          </p:cNvSpPr>
          <p:nvPr>
            <p:ph type="sldNum" sz="quarter" idx="12"/>
          </p:nvPr>
        </p:nvSpPr>
        <p:spPr/>
        <p:txBody>
          <a:bodyPr/>
          <a:lstStyle/>
          <a:p>
            <a:fld id="{D9E9833B-0E67-47CB-A8B8-29CDCFF2D02D}" type="slidenum">
              <a:rPr lang="en-US" smtClean="0"/>
              <a:t>‹#›</a:t>
            </a:fld>
            <a:endParaRPr lang="en-US"/>
          </a:p>
        </p:txBody>
      </p:sp>
    </p:spTree>
    <p:extLst>
      <p:ext uri="{BB962C8B-B14F-4D97-AF65-F5344CB8AC3E}">
        <p14:creationId xmlns:p14="http://schemas.microsoft.com/office/powerpoint/2010/main" val="1548595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97619-8BBA-43BE-AB5E-7C8B795C6E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5008AD-44B3-443A-A0D5-41BF1D7E6F4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11914A-821D-4A90-83B1-5A8C98B8EA8C}"/>
              </a:ext>
            </a:extLst>
          </p:cNvPr>
          <p:cNvSpPr>
            <a:spLocks noGrp="1"/>
          </p:cNvSpPr>
          <p:nvPr>
            <p:ph type="dt" sz="half" idx="10"/>
          </p:nvPr>
        </p:nvSpPr>
        <p:spPr/>
        <p:txBody>
          <a:bodyPr/>
          <a:lstStyle/>
          <a:p>
            <a:fld id="{69254132-E7E9-4B7B-8016-1CE3448B6277}" type="datetimeFigureOut">
              <a:rPr lang="en-US" smtClean="0"/>
              <a:t>31-Jan-21</a:t>
            </a:fld>
            <a:endParaRPr lang="en-US"/>
          </a:p>
        </p:txBody>
      </p:sp>
      <p:sp>
        <p:nvSpPr>
          <p:cNvPr id="5" name="Footer Placeholder 4">
            <a:extLst>
              <a:ext uri="{FF2B5EF4-FFF2-40B4-BE49-F238E27FC236}">
                <a16:creationId xmlns:a16="http://schemas.microsoft.com/office/drawing/2014/main" id="{04B29B0C-3C6E-4D54-A6A2-F3860BE0BE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0E18F2-9755-4F20-A54E-F93558023E18}"/>
              </a:ext>
            </a:extLst>
          </p:cNvPr>
          <p:cNvSpPr>
            <a:spLocks noGrp="1"/>
          </p:cNvSpPr>
          <p:nvPr>
            <p:ph type="sldNum" sz="quarter" idx="12"/>
          </p:nvPr>
        </p:nvSpPr>
        <p:spPr/>
        <p:txBody>
          <a:bodyPr/>
          <a:lstStyle/>
          <a:p>
            <a:fld id="{D9E9833B-0E67-47CB-A8B8-29CDCFF2D02D}" type="slidenum">
              <a:rPr lang="en-US" smtClean="0"/>
              <a:t>‹#›</a:t>
            </a:fld>
            <a:endParaRPr lang="en-US"/>
          </a:p>
        </p:txBody>
      </p:sp>
    </p:spTree>
    <p:extLst>
      <p:ext uri="{BB962C8B-B14F-4D97-AF65-F5344CB8AC3E}">
        <p14:creationId xmlns:p14="http://schemas.microsoft.com/office/powerpoint/2010/main" val="3182053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C88C0-031F-4B4C-B775-96A7659722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6C1C92-0BA8-4CA9-9294-E678235BCC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57B198F-B105-4C9F-A5C1-AA2C82013178}"/>
              </a:ext>
            </a:extLst>
          </p:cNvPr>
          <p:cNvSpPr>
            <a:spLocks noGrp="1"/>
          </p:cNvSpPr>
          <p:nvPr>
            <p:ph type="dt" sz="half" idx="10"/>
          </p:nvPr>
        </p:nvSpPr>
        <p:spPr/>
        <p:txBody>
          <a:bodyPr/>
          <a:lstStyle/>
          <a:p>
            <a:fld id="{69254132-E7E9-4B7B-8016-1CE3448B6277}" type="datetimeFigureOut">
              <a:rPr lang="en-US" smtClean="0"/>
              <a:t>31-Jan-21</a:t>
            </a:fld>
            <a:endParaRPr lang="en-US"/>
          </a:p>
        </p:txBody>
      </p:sp>
      <p:sp>
        <p:nvSpPr>
          <p:cNvPr id="5" name="Footer Placeholder 4">
            <a:extLst>
              <a:ext uri="{FF2B5EF4-FFF2-40B4-BE49-F238E27FC236}">
                <a16:creationId xmlns:a16="http://schemas.microsoft.com/office/drawing/2014/main" id="{E666422B-92DD-43A2-A40E-C723984D9F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3F9E45-586C-4CD4-A621-46E86AE74C81}"/>
              </a:ext>
            </a:extLst>
          </p:cNvPr>
          <p:cNvSpPr>
            <a:spLocks noGrp="1"/>
          </p:cNvSpPr>
          <p:nvPr>
            <p:ph type="sldNum" sz="quarter" idx="12"/>
          </p:nvPr>
        </p:nvSpPr>
        <p:spPr/>
        <p:txBody>
          <a:bodyPr/>
          <a:lstStyle/>
          <a:p>
            <a:fld id="{D9E9833B-0E67-47CB-A8B8-29CDCFF2D02D}" type="slidenum">
              <a:rPr lang="en-US" smtClean="0"/>
              <a:t>‹#›</a:t>
            </a:fld>
            <a:endParaRPr lang="en-US"/>
          </a:p>
        </p:txBody>
      </p:sp>
    </p:spTree>
    <p:extLst>
      <p:ext uri="{BB962C8B-B14F-4D97-AF65-F5344CB8AC3E}">
        <p14:creationId xmlns:p14="http://schemas.microsoft.com/office/powerpoint/2010/main" val="2197355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F751F-011D-43E3-A82F-42BCE02536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E48519-D61B-4284-88AF-E254D17E938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8865AF8-BA83-40B7-8771-450DA33F807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A3C5DB4-66B7-4C43-A30B-775E80140BA2}"/>
              </a:ext>
            </a:extLst>
          </p:cNvPr>
          <p:cNvSpPr>
            <a:spLocks noGrp="1"/>
          </p:cNvSpPr>
          <p:nvPr>
            <p:ph type="dt" sz="half" idx="10"/>
          </p:nvPr>
        </p:nvSpPr>
        <p:spPr/>
        <p:txBody>
          <a:bodyPr/>
          <a:lstStyle/>
          <a:p>
            <a:fld id="{69254132-E7E9-4B7B-8016-1CE3448B6277}" type="datetimeFigureOut">
              <a:rPr lang="en-US" smtClean="0"/>
              <a:t>31-Jan-21</a:t>
            </a:fld>
            <a:endParaRPr lang="en-US"/>
          </a:p>
        </p:txBody>
      </p:sp>
      <p:sp>
        <p:nvSpPr>
          <p:cNvPr id="6" name="Footer Placeholder 5">
            <a:extLst>
              <a:ext uri="{FF2B5EF4-FFF2-40B4-BE49-F238E27FC236}">
                <a16:creationId xmlns:a16="http://schemas.microsoft.com/office/drawing/2014/main" id="{39C163D9-099F-42B6-9162-1C9DF8889E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4825CD2-EB39-481A-A70A-C88EEFF9FB96}"/>
              </a:ext>
            </a:extLst>
          </p:cNvPr>
          <p:cNvSpPr>
            <a:spLocks noGrp="1"/>
          </p:cNvSpPr>
          <p:nvPr>
            <p:ph type="sldNum" sz="quarter" idx="12"/>
          </p:nvPr>
        </p:nvSpPr>
        <p:spPr/>
        <p:txBody>
          <a:bodyPr/>
          <a:lstStyle/>
          <a:p>
            <a:fld id="{D9E9833B-0E67-47CB-A8B8-29CDCFF2D02D}" type="slidenum">
              <a:rPr lang="en-US" smtClean="0"/>
              <a:t>‹#›</a:t>
            </a:fld>
            <a:endParaRPr lang="en-US"/>
          </a:p>
        </p:txBody>
      </p:sp>
    </p:spTree>
    <p:extLst>
      <p:ext uri="{BB962C8B-B14F-4D97-AF65-F5344CB8AC3E}">
        <p14:creationId xmlns:p14="http://schemas.microsoft.com/office/powerpoint/2010/main" val="4030299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D7147-35F2-4A53-8840-EBA57D9F70F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61AC27-D345-4D2B-B846-B1E52D2793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6C2765E-0157-4FF0-9CC6-57F33A0481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EC8E644-D634-423A-A052-D587805B6A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151A66-AA3D-4A84-897F-960932E9E66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E914129-A6E6-41CE-A809-97DA20A9A8D4}"/>
              </a:ext>
            </a:extLst>
          </p:cNvPr>
          <p:cNvSpPr>
            <a:spLocks noGrp="1"/>
          </p:cNvSpPr>
          <p:nvPr>
            <p:ph type="dt" sz="half" idx="10"/>
          </p:nvPr>
        </p:nvSpPr>
        <p:spPr/>
        <p:txBody>
          <a:bodyPr/>
          <a:lstStyle/>
          <a:p>
            <a:fld id="{69254132-E7E9-4B7B-8016-1CE3448B6277}" type="datetimeFigureOut">
              <a:rPr lang="en-US" smtClean="0"/>
              <a:t>31-Jan-21</a:t>
            </a:fld>
            <a:endParaRPr lang="en-US"/>
          </a:p>
        </p:txBody>
      </p:sp>
      <p:sp>
        <p:nvSpPr>
          <p:cNvPr id="8" name="Footer Placeholder 7">
            <a:extLst>
              <a:ext uri="{FF2B5EF4-FFF2-40B4-BE49-F238E27FC236}">
                <a16:creationId xmlns:a16="http://schemas.microsoft.com/office/drawing/2014/main" id="{C856921E-8CD2-4DE4-8FD5-943766EB81E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56E917A-9589-4FF4-B9CB-FE487B8940AE}"/>
              </a:ext>
            </a:extLst>
          </p:cNvPr>
          <p:cNvSpPr>
            <a:spLocks noGrp="1"/>
          </p:cNvSpPr>
          <p:nvPr>
            <p:ph type="sldNum" sz="quarter" idx="12"/>
          </p:nvPr>
        </p:nvSpPr>
        <p:spPr/>
        <p:txBody>
          <a:bodyPr/>
          <a:lstStyle/>
          <a:p>
            <a:fld id="{D9E9833B-0E67-47CB-A8B8-29CDCFF2D02D}" type="slidenum">
              <a:rPr lang="en-US" smtClean="0"/>
              <a:t>‹#›</a:t>
            </a:fld>
            <a:endParaRPr lang="en-US"/>
          </a:p>
        </p:txBody>
      </p:sp>
    </p:spTree>
    <p:extLst>
      <p:ext uri="{BB962C8B-B14F-4D97-AF65-F5344CB8AC3E}">
        <p14:creationId xmlns:p14="http://schemas.microsoft.com/office/powerpoint/2010/main" val="2275882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09CD6-79B0-4036-BCF1-CE8D6B443F8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016B02D-3193-4E80-9904-8699C4D66531}"/>
              </a:ext>
            </a:extLst>
          </p:cNvPr>
          <p:cNvSpPr>
            <a:spLocks noGrp="1"/>
          </p:cNvSpPr>
          <p:nvPr>
            <p:ph type="dt" sz="half" idx="10"/>
          </p:nvPr>
        </p:nvSpPr>
        <p:spPr/>
        <p:txBody>
          <a:bodyPr/>
          <a:lstStyle/>
          <a:p>
            <a:fld id="{69254132-E7E9-4B7B-8016-1CE3448B6277}" type="datetimeFigureOut">
              <a:rPr lang="en-US" smtClean="0"/>
              <a:t>31-Jan-21</a:t>
            </a:fld>
            <a:endParaRPr lang="en-US"/>
          </a:p>
        </p:txBody>
      </p:sp>
      <p:sp>
        <p:nvSpPr>
          <p:cNvPr id="4" name="Footer Placeholder 3">
            <a:extLst>
              <a:ext uri="{FF2B5EF4-FFF2-40B4-BE49-F238E27FC236}">
                <a16:creationId xmlns:a16="http://schemas.microsoft.com/office/drawing/2014/main" id="{E0BED0C7-ECE5-4A9F-B724-032816BD50E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1F7F350-455A-4490-99CE-C823078C10B0}"/>
              </a:ext>
            </a:extLst>
          </p:cNvPr>
          <p:cNvSpPr>
            <a:spLocks noGrp="1"/>
          </p:cNvSpPr>
          <p:nvPr>
            <p:ph type="sldNum" sz="quarter" idx="12"/>
          </p:nvPr>
        </p:nvSpPr>
        <p:spPr/>
        <p:txBody>
          <a:bodyPr/>
          <a:lstStyle/>
          <a:p>
            <a:fld id="{D9E9833B-0E67-47CB-A8B8-29CDCFF2D02D}" type="slidenum">
              <a:rPr lang="en-US" smtClean="0"/>
              <a:t>‹#›</a:t>
            </a:fld>
            <a:endParaRPr lang="en-US"/>
          </a:p>
        </p:txBody>
      </p:sp>
    </p:spTree>
    <p:extLst>
      <p:ext uri="{BB962C8B-B14F-4D97-AF65-F5344CB8AC3E}">
        <p14:creationId xmlns:p14="http://schemas.microsoft.com/office/powerpoint/2010/main" val="2463813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20DD6C-49EA-4B4D-B70D-3AFE588AB126}"/>
              </a:ext>
            </a:extLst>
          </p:cNvPr>
          <p:cNvSpPr>
            <a:spLocks noGrp="1"/>
          </p:cNvSpPr>
          <p:nvPr>
            <p:ph type="dt" sz="half" idx="10"/>
          </p:nvPr>
        </p:nvSpPr>
        <p:spPr/>
        <p:txBody>
          <a:bodyPr/>
          <a:lstStyle/>
          <a:p>
            <a:fld id="{69254132-E7E9-4B7B-8016-1CE3448B6277}" type="datetimeFigureOut">
              <a:rPr lang="en-US" smtClean="0"/>
              <a:t>31-Jan-21</a:t>
            </a:fld>
            <a:endParaRPr lang="en-US"/>
          </a:p>
        </p:txBody>
      </p:sp>
      <p:sp>
        <p:nvSpPr>
          <p:cNvPr id="3" name="Footer Placeholder 2">
            <a:extLst>
              <a:ext uri="{FF2B5EF4-FFF2-40B4-BE49-F238E27FC236}">
                <a16:creationId xmlns:a16="http://schemas.microsoft.com/office/drawing/2014/main" id="{C7F2CF14-3B27-4A0B-8579-AB7A5E3D343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0D74C97-D22C-43C8-9F1A-F6CF1646442A}"/>
              </a:ext>
            </a:extLst>
          </p:cNvPr>
          <p:cNvSpPr>
            <a:spLocks noGrp="1"/>
          </p:cNvSpPr>
          <p:nvPr>
            <p:ph type="sldNum" sz="quarter" idx="12"/>
          </p:nvPr>
        </p:nvSpPr>
        <p:spPr/>
        <p:txBody>
          <a:bodyPr/>
          <a:lstStyle/>
          <a:p>
            <a:fld id="{D9E9833B-0E67-47CB-A8B8-29CDCFF2D02D}" type="slidenum">
              <a:rPr lang="en-US" smtClean="0"/>
              <a:t>‹#›</a:t>
            </a:fld>
            <a:endParaRPr lang="en-US"/>
          </a:p>
        </p:txBody>
      </p:sp>
    </p:spTree>
    <p:extLst>
      <p:ext uri="{BB962C8B-B14F-4D97-AF65-F5344CB8AC3E}">
        <p14:creationId xmlns:p14="http://schemas.microsoft.com/office/powerpoint/2010/main" val="1497006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844F7-6E92-4739-B01F-2B5EF7C49E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FBCEA54-595C-40C0-8F62-02C412B5C9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5466B3-DD11-4742-9D7D-E74986129D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E2B8D28-1E79-460B-98DC-1027E53B0F7B}"/>
              </a:ext>
            </a:extLst>
          </p:cNvPr>
          <p:cNvSpPr>
            <a:spLocks noGrp="1"/>
          </p:cNvSpPr>
          <p:nvPr>
            <p:ph type="dt" sz="half" idx="10"/>
          </p:nvPr>
        </p:nvSpPr>
        <p:spPr/>
        <p:txBody>
          <a:bodyPr/>
          <a:lstStyle/>
          <a:p>
            <a:fld id="{69254132-E7E9-4B7B-8016-1CE3448B6277}" type="datetimeFigureOut">
              <a:rPr lang="en-US" smtClean="0"/>
              <a:t>31-Jan-21</a:t>
            </a:fld>
            <a:endParaRPr lang="en-US"/>
          </a:p>
        </p:txBody>
      </p:sp>
      <p:sp>
        <p:nvSpPr>
          <p:cNvPr id="6" name="Footer Placeholder 5">
            <a:extLst>
              <a:ext uri="{FF2B5EF4-FFF2-40B4-BE49-F238E27FC236}">
                <a16:creationId xmlns:a16="http://schemas.microsoft.com/office/drawing/2014/main" id="{C655FC3F-A802-493D-AFF6-66FCA13D5F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278C12-829F-48D0-BEDC-F33E2D6F8A60}"/>
              </a:ext>
            </a:extLst>
          </p:cNvPr>
          <p:cNvSpPr>
            <a:spLocks noGrp="1"/>
          </p:cNvSpPr>
          <p:nvPr>
            <p:ph type="sldNum" sz="quarter" idx="12"/>
          </p:nvPr>
        </p:nvSpPr>
        <p:spPr/>
        <p:txBody>
          <a:bodyPr/>
          <a:lstStyle/>
          <a:p>
            <a:fld id="{D9E9833B-0E67-47CB-A8B8-29CDCFF2D02D}" type="slidenum">
              <a:rPr lang="en-US" smtClean="0"/>
              <a:t>‹#›</a:t>
            </a:fld>
            <a:endParaRPr lang="en-US"/>
          </a:p>
        </p:txBody>
      </p:sp>
    </p:spTree>
    <p:extLst>
      <p:ext uri="{BB962C8B-B14F-4D97-AF65-F5344CB8AC3E}">
        <p14:creationId xmlns:p14="http://schemas.microsoft.com/office/powerpoint/2010/main" val="1388632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AD433-A19C-474C-B0A3-FFA11B7605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F8AB6F-193A-4B91-A597-BCC49ACA9C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88924E9-2A72-4F9F-BD33-214677EE97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43489A-9679-4335-BA7E-2AC2FEDAADD5}"/>
              </a:ext>
            </a:extLst>
          </p:cNvPr>
          <p:cNvSpPr>
            <a:spLocks noGrp="1"/>
          </p:cNvSpPr>
          <p:nvPr>
            <p:ph type="dt" sz="half" idx="10"/>
          </p:nvPr>
        </p:nvSpPr>
        <p:spPr/>
        <p:txBody>
          <a:bodyPr/>
          <a:lstStyle/>
          <a:p>
            <a:fld id="{69254132-E7E9-4B7B-8016-1CE3448B6277}" type="datetimeFigureOut">
              <a:rPr lang="en-US" smtClean="0"/>
              <a:t>31-Jan-21</a:t>
            </a:fld>
            <a:endParaRPr lang="en-US"/>
          </a:p>
        </p:txBody>
      </p:sp>
      <p:sp>
        <p:nvSpPr>
          <p:cNvPr id="6" name="Footer Placeholder 5">
            <a:extLst>
              <a:ext uri="{FF2B5EF4-FFF2-40B4-BE49-F238E27FC236}">
                <a16:creationId xmlns:a16="http://schemas.microsoft.com/office/drawing/2014/main" id="{8F83DA8F-2231-4F81-9F4D-FDDCA20AAE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E82545-6638-4CF9-8C24-DE2EAF0FD74F}"/>
              </a:ext>
            </a:extLst>
          </p:cNvPr>
          <p:cNvSpPr>
            <a:spLocks noGrp="1"/>
          </p:cNvSpPr>
          <p:nvPr>
            <p:ph type="sldNum" sz="quarter" idx="12"/>
          </p:nvPr>
        </p:nvSpPr>
        <p:spPr/>
        <p:txBody>
          <a:bodyPr/>
          <a:lstStyle/>
          <a:p>
            <a:fld id="{D9E9833B-0E67-47CB-A8B8-29CDCFF2D02D}" type="slidenum">
              <a:rPr lang="en-US" smtClean="0"/>
              <a:t>‹#›</a:t>
            </a:fld>
            <a:endParaRPr lang="en-US"/>
          </a:p>
        </p:txBody>
      </p:sp>
    </p:spTree>
    <p:extLst>
      <p:ext uri="{BB962C8B-B14F-4D97-AF65-F5344CB8AC3E}">
        <p14:creationId xmlns:p14="http://schemas.microsoft.com/office/powerpoint/2010/main" val="28902330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F4081D-E81F-4221-847D-17621744E6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FBD7B6F-173C-45D3-B819-107096BCDF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CCD00B-BE2E-4B42-B6A4-F05ED8B4E0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254132-E7E9-4B7B-8016-1CE3448B6277}" type="datetimeFigureOut">
              <a:rPr lang="en-US" smtClean="0"/>
              <a:t>31-Jan-21</a:t>
            </a:fld>
            <a:endParaRPr lang="en-US"/>
          </a:p>
        </p:txBody>
      </p:sp>
      <p:sp>
        <p:nvSpPr>
          <p:cNvPr id="5" name="Footer Placeholder 4">
            <a:extLst>
              <a:ext uri="{FF2B5EF4-FFF2-40B4-BE49-F238E27FC236}">
                <a16:creationId xmlns:a16="http://schemas.microsoft.com/office/drawing/2014/main" id="{EF5E016D-D9E9-4C34-98C8-8FE42DD306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A564CD3-653D-41D7-8C85-6F4656B593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E9833B-0E67-47CB-A8B8-29CDCFF2D02D}" type="slidenum">
              <a:rPr lang="en-US" smtClean="0"/>
              <a:t>‹#›</a:t>
            </a:fld>
            <a:endParaRPr lang="en-US"/>
          </a:p>
        </p:txBody>
      </p:sp>
    </p:spTree>
    <p:extLst>
      <p:ext uri="{BB962C8B-B14F-4D97-AF65-F5344CB8AC3E}">
        <p14:creationId xmlns:p14="http://schemas.microsoft.com/office/powerpoint/2010/main" val="28110686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41E3EF7-5828-4571-BC37-861C3F285015}"/>
              </a:ext>
            </a:extLst>
          </p:cNvPr>
          <p:cNvSpPr txBox="1"/>
          <p:nvPr/>
        </p:nvSpPr>
        <p:spPr>
          <a:xfrm>
            <a:off x="1436570" y="524577"/>
            <a:ext cx="9875520" cy="5940088"/>
          </a:xfrm>
          <a:prstGeom prst="rect">
            <a:avLst/>
          </a:prstGeom>
          <a:noFill/>
        </p:spPr>
        <p:txBody>
          <a:bodyPr wrap="square" rtlCol="0">
            <a:spAutoFit/>
          </a:bodyPr>
          <a:lstStyle/>
          <a:p>
            <a:r>
              <a:rPr lang="en-US" sz="2400" b="1" dirty="0"/>
              <a:t>Supplementary material for the paper:</a:t>
            </a:r>
          </a:p>
          <a:p>
            <a:endParaRPr lang="en-US" sz="2400" b="1" dirty="0"/>
          </a:p>
          <a:p>
            <a:r>
              <a:rPr lang="en-US" sz="2400" b="1" dirty="0"/>
              <a:t>Brief synoptic discussions for the following case studies:</a:t>
            </a:r>
          </a:p>
          <a:p>
            <a:endParaRPr lang="en-US" dirty="0"/>
          </a:p>
          <a:p>
            <a:r>
              <a:rPr lang="en-US" sz="3200" dirty="0"/>
              <a:t>25 October 2015</a:t>
            </a:r>
          </a:p>
          <a:p>
            <a:r>
              <a:rPr lang="en-US" sz="3200" dirty="0"/>
              <a:t>27 October 2016</a:t>
            </a:r>
          </a:p>
          <a:p>
            <a:r>
              <a:rPr lang="en-US" sz="3200" dirty="0"/>
              <a:t>12 April 2017</a:t>
            </a:r>
          </a:p>
          <a:p>
            <a:r>
              <a:rPr lang="en-US" sz="3200" dirty="0"/>
              <a:t>28 April 2018</a:t>
            </a:r>
          </a:p>
          <a:p>
            <a:endParaRPr lang="en-US" dirty="0"/>
          </a:p>
          <a:p>
            <a:r>
              <a:rPr lang="en-US" b="1" u="sng" dirty="0"/>
              <a:t>Instructions:</a:t>
            </a:r>
            <a:r>
              <a:rPr lang="en-US" dirty="0"/>
              <a:t> After opening this </a:t>
            </a:r>
            <a:r>
              <a:rPr lang="en-US" dirty="0" err="1"/>
              <a:t>Powerpoint</a:t>
            </a:r>
            <a:r>
              <a:rPr lang="en-US" dirty="0"/>
              <a:t> Presentation, Click on “Slide show” and</a:t>
            </a:r>
          </a:p>
          <a:p>
            <a:r>
              <a:rPr lang="en-US" dirty="0"/>
              <a:t>proceed then through the slides.</a:t>
            </a:r>
          </a:p>
          <a:p>
            <a:endParaRPr lang="en-US" dirty="0"/>
          </a:p>
          <a:p>
            <a:r>
              <a:rPr lang="en-US" b="1" dirty="0"/>
              <a:t>Acknowledgements:</a:t>
            </a:r>
          </a:p>
          <a:p>
            <a:r>
              <a:rPr lang="en-US" dirty="0"/>
              <a:t>Surface analyses: © </a:t>
            </a:r>
            <a:r>
              <a:rPr lang="en-US" dirty="0" err="1"/>
              <a:t>Deutscher</a:t>
            </a:r>
            <a:r>
              <a:rPr lang="en-US" dirty="0"/>
              <a:t> </a:t>
            </a:r>
            <a:r>
              <a:rPr lang="en-US" dirty="0" err="1"/>
              <a:t>Wetterdienst</a:t>
            </a:r>
            <a:endParaRPr lang="en-US" dirty="0"/>
          </a:p>
          <a:p>
            <a:r>
              <a:rPr lang="en-US" dirty="0"/>
              <a:t>500 hPa charts: ECMWF ERA5 data </a:t>
            </a:r>
          </a:p>
          <a:p>
            <a:r>
              <a:rPr lang="en-US" dirty="0"/>
              <a:t>Satellite images: Data downloaded from EUMETSAT portal</a:t>
            </a:r>
          </a:p>
          <a:p>
            <a:endParaRPr lang="en-US" dirty="0"/>
          </a:p>
        </p:txBody>
      </p:sp>
    </p:spTree>
    <p:extLst>
      <p:ext uri="{BB962C8B-B14F-4D97-AF65-F5344CB8AC3E}">
        <p14:creationId xmlns:p14="http://schemas.microsoft.com/office/powerpoint/2010/main" val="1856861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8E7382-57A6-4500-BF73-04D9917A7C0A}"/>
              </a:ext>
            </a:extLst>
          </p:cNvPr>
          <p:cNvSpPr/>
          <p:nvPr/>
        </p:nvSpPr>
        <p:spPr>
          <a:xfrm>
            <a:off x="1479082" y="1211792"/>
            <a:ext cx="6096000" cy="646331"/>
          </a:xfrm>
          <a:prstGeom prst="rect">
            <a:avLst/>
          </a:prstGeom>
        </p:spPr>
        <p:txBody>
          <a:bodyPr>
            <a:spAutoFit/>
          </a:bodyPr>
          <a:lstStyle/>
          <a:p>
            <a:r>
              <a:rPr lang="en-US" sz="3600" dirty="0"/>
              <a:t>Case study: 12 April 2017</a:t>
            </a:r>
          </a:p>
        </p:txBody>
      </p:sp>
      <p:sp>
        <p:nvSpPr>
          <p:cNvPr id="4" name="Rectangle 3">
            <a:extLst>
              <a:ext uri="{FF2B5EF4-FFF2-40B4-BE49-F238E27FC236}">
                <a16:creationId xmlns:a16="http://schemas.microsoft.com/office/drawing/2014/main" id="{100282A1-C030-4C88-9FE6-09CC043C4E39}"/>
              </a:ext>
            </a:extLst>
          </p:cNvPr>
          <p:cNvSpPr/>
          <p:nvPr/>
        </p:nvSpPr>
        <p:spPr>
          <a:xfrm>
            <a:off x="1546459" y="2028678"/>
            <a:ext cx="9387840" cy="3840731"/>
          </a:xfrm>
          <a:prstGeom prst="rect">
            <a:avLst/>
          </a:prstGeom>
        </p:spPr>
        <p:txBody>
          <a:bodyPr wrap="square">
            <a:spAutoFit/>
          </a:bodyPr>
          <a:lstStyle/>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A cold frontal zone crossed Cyprus on 9 April 2017 moving southeast. After the passage of the cold front, the area of the east Mediterranean came temporarily under the influence of a high pressure; this high pressure is rapidly replaced by a low-pressure zone extending from the Red Sea. On 12 April this low pressure covers most of the east Mediterranean with several synoptic stations on the Red Sea reporting rain. On the 500 hPa level, the upper low over Turkey on 9 October accompanies the surface low pressure over the Middle East; both the surface and upper features rapidly give their place to the surface low over the Red Sea mentioned above and to an upper cut-off low progressing over the north African coast. The satellite images display a progressive passage of a distinct cloud band associated with the cut-off upper low over the north African coast, reaching the Sinai peninsula on 12 April. </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The animations follow.</a:t>
            </a:r>
          </a:p>
          <a:p>
            <a:pPr>
              <a:lnSpc>
                <a:spcPct val="107000"/>
              </a:lnSpc>
              <a:spcAft>
                <a:spcPts val="800"/>
              </a:spcAft>
            </a:pP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988361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130BBA-0CB1-4C49-AFF7-1CA1375B6E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9766" y="0"/>
            <a:ext cx="9172468" cy="6858000"/>
          </a:xfrm>
          <a:prstGeom prst="rect">
            <a:avLst/>
          </a:prstGeom>
        </p:spPr>
      </p:pic>
    </p:spTree>
    <p:extLst>
      <p:ext uri="{BB962C8B-B14F-4D97-AF65-F5344CB8AC3E}">
        <p14:creationId xmlns:p14="http://schemas.microsoft.com/office/powerpoint/2010/main" val="492200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71FB42C9-B10C-479F-AA9C-3440E9C6F2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52400"/>
            <a:ext cx="9753600" cy="6553200"/>
          </a:xfrm>
          <a:prstGeom prst="rect">
            <a:avLst/>
          </a:prstGeom>
        </p:spPr>
      </p:pic>
    </p:spTree>
    <p:extLst>
      <p:ext uri="{BB962C8B-B14F-4D97-AF65-F5344CB8AC3E}">
        <p14:creationId xmlns:p14="http://schemas.microsoft.com/office/powerpoint/2010/main" val="742205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932FF2D-946B-40BD-8245-398F8AB456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52400"/>
            <a:ext cx="9753600" cy="6553200"/>
          </a:xfrm>
          <a:prstGeom prst="rect">
            <a:avLst/>
          </a:prstGeom>
        </p:spPr>
      </p:pic>
    </p:spTree>
    <p:extLst>
      <p:ext uri="{BB962C8B-B14F-4D97-AF65-F5344CB8AC3E}">
        <p14:creationId xmlns:p14="http://schemas.microsoft.com/office/powerpoint/2010/main" val="33201825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AD8293-660E-4F83-955A-CD5FCE80BDDF}"/>
              </a:ext>
            </a:extLst>
          </p:cNvPr>
          <p:cNvSpPr/>
          <p:nvPr/>
        </p:nvSpPr>
        <p:spPr>
          <a:xfrm>
            <a:off x="1411705" y="1077038"/>
            <a:ext cx="6096000" cy="646331"/>
          </a:xfrm>
          <a:prstGeom prst="rect">
            <a:avLst/>
          </a:prstGeom>
        </p:spPr>
        <p:txBody>
          <a:bodyPr>
            <a:spAutoFit/>
          </a:bodyPr>
          <a:lstStyle/>
          <a:p>
            <a:r>
              <a:rPr lang="en-US" sz="3600" dirty="0"/>
              <a:t>Case study: 28 April 2018</a:t>
            </a:r>
          </a:p>
        </p:txBody>
      </p:sp>
      <p:sp>
        <p:nvSpPr>
          <p:cNvPr id="3" name="Rectangle 2">
            <a:extLst>
              <a:ext uri="{FF2B5EF4-FFF2-40B4-BE49-F238E27FC236}">
                <a16:creationId xmlns:a16="http://schemas.microsoft.com/office/drawing/2014/main" id="{940D2E57-4CFF-4167-974A-F927908586C1}"/>
              </a:ext>
            </a:extLst>
          </p:cNvPr>
          <p:cNvSpPr/>
          <p:nvPr/>
        </p:nvSpPr>
        <p:spPr>
          <a:xfrm>
            <a:off x="1546459" y="2028678"/>
            <a:ext cx="9387840" cy="3544368"/>
          </a:xfrm>
          <a:prstGeom prst="rect">
            <a:avLst/>
          </a:prstGeom>
        </p:spPr>
        <p:txBody>
          <a:bodyPr wrap="square">
            <a:spAutoFit/>
          </a:bodyPr>
          <a:lstStyle/>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From 25 to 27 April 2018, the east Mediterranean is under the influence of a weak low pressure extending from Sinai. During this time period, several stations over the Middle East reported precipitation. On 29 April, the low pressure over the Middle East is not noted anymore, being replaced by a High pressure. On 25 April, a very short-wavelength disturbance is noted over the north African coast, with two distinct low </a:t>
            </a:r>
            <a:r>
              <a:rPr lang="en-US" dirty="0" err="1">
                <a:latin typeface="Calibri" panose="020F0502020204030204" pitchFamily="34" charset="0"/>
                <a:ea typeface="Calibri" panose="020F0502020204030204" pitchFamily="34" charset="0"/>
                <a:cs typeface="Times New Roman" panose="02020603050405020304" pitchFamily="18" charset="0"/>
              </a:rPr>
              <a:t>centres</a:t>
            </a:r>
            <a:r>
              <a:rPr lang="en-US" dirty="0">
                <a:latin typeface="Calibri" panose="020F0502020204030204" pitchFamily="34" charset="0"/>
                <a:ea typeface="Calibri" panose="020F0502020204030204" pitchFamily="34" charset="0"/>
                <a:cs typeface="Times New Roman" panose="02020603050405020304" pitchFamily="18" charset="0"/>
              </a:rPr>
              <a:t>: one over Algeria and the other over Egypt. This disturbance moves very rapidly eastwards, so that the Sinai Peninsula is found under the low on the eastward flank of the wave in the period from 26 to 27 April. The satellite imagery reveals a distinctive cloud band over north Africa moving rapidly towards the Sinai Peninsula, reaching it on 26 April.</a:t>
            </a:r>
          </a:p>
          <a:p>
            <a:pPr>
              <a:lnSpc>
                <a:spcPct val="107000"/>
              </a:lnSpc>
              <a:spcAft>
                <a:spcPts val="800"/>
              </a:spcAft>
            </a:pPr>
            <a:r>
              <a:rPr lang="en-US">
                <a:latin typeface="Calibri" panose="020F0502020204030204" pitchFamily="34" charset="0"/>
                <a:ea typeface="Calibri" panose="020F0502020204030204" pitchFamily="34" charset="0"/>
                <a:cs typeface="Times New Roman" panose="02020603050405020304" pitchFamily="18" charset="0"/>
              </a:rPr>
              <a:t>The animations follow.</a:t>
            </a:r>
          </a:p>
          <a:p>
            <a:pPr>
              <a:lnSpc>
                <a:spcPct val="107000"/>
              </a:lnSpc>
              <a:spcAft>
                <a:spcPts val="800"/>
              </a:spcAft>
            </a:pP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63443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8F75A11-659C-49B3-8809-3EC5AF9955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9766" y="0"/>
            <a:ext cx="9172468" cy="6858000"/>
          </a:xfrm>
          <a:prstGeom prst="rect">
            <a:avLst/>
          </a:prstGeom>
        </p:spPr>
      </p:pic>
    </p:spTree>
    <p:extLst>
      <p:ext uri="{BB962C8B-B14F-4D97-AF65-F5344CB8AC3E}">
        <p14:creationId xmlns:p14="http://schemas.microsoft.com/office/powerpoint/2010/main" val="4190233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CFA1DA30-0ACD-4764-90B2-F59C0331A4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52400"/>
            <a:ext cx="9753600" cy="6553200"/>
          </a:xfrm>
          <a:prstGeom prst="rect">
            <a:avLst/>
          </a:prstGeom>
        </p:spPr>
      </p:pic>
    </p:spTree>
    <p:extLst>
      <p:ext uri="{BB962C8B-B14F-4D97-AF65-F5344CB8AC3E}">
        <p14:creationId xmlns:p14="http://schemas.microsoft.com/office/powerpoint/2010/main" val="31590787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2CDFB31-AB59-4231-835B-803F843F90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52400"/>
            <a:ext cx="9753600" cy="6553200"/>
          </a:xfrm>
          <a:prstGeom prst="rect">
            <a:avLst/>
          </a:prstGeom>
        </p:spPr>
      </p:pic>
    </p:spTree>
    <p:extLst>
      <p:ext uri="{BB962C8B-B14F-4D97-AF65-F5344CB8AC3E}">
        <p14:creationId xmlns:p14="http://schemas.microsoft.com/office/powerpoint/2010/main" val="803251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7F7C6E-50A5-47A0-930B-E7A1F9E0B464}"/>
              </a:ext>
            </a:extLst>
          </p:cNvPr>
          <p:cNvSpPr/>
          <p:nvPr/>
        </p:nvSpPr>
        <p:spPr>
          <a:xfrm>
            <a:off x="1546459" y="1173291"/>
            <a:ext cx="6096000" cy="646331"/>
          </a:xfrm>
          <a:prstGeom prst="rect">
            <a:avLst/>
          </a:prstGeom>
        </p:spPr>
        <p:txBody>
          <a:bodyPr>
            <a:spAutoFit/>
          </a:bodyPr>
          <a:lstStyle/>
          <a:p>
            <a:r>
              <a:rPr lang="en-US" sz="3600" dirty="0"/>
              <a:t>Case study: 25 October 2015</a:t>
            </a:r>
          </a:p>
        </p:txBody>
      </p:sp>
      <p:sp>
        <p:nvSpPr>
          <p:cNvPr id="3" name="Rectangle 2">
            <a:extLst>
              <a:ext uri="{FF2B5EF4-FFF2-40B4-BE49-F238E27FC236}">
                <a16:creationId xmlns:a16="http://schemas.microsoft.com/office/drawing/2014/main" id="{AA66A8F3-44EF-45C0-AC94-319999399624}"/>
              </a:ext>
            </a:extLst>
          </p:cNvPr>
          <p:cNvSpPr/>
          <p:nvPr/>
        </p:nvSpPr>
        <p:spPr>
          <a:xfrm>
            <a:off x="1546459" y="2028678"/>
            <a:ext cx="9387840" cy="2552686"/>
          </a:xfrm>
          <a:prstGeom prst="rect">
            <a:avLst/>
          </a:prstGeom>
        </p:spPr>
        <p:txBody>
          <a:bodyPr wrap="square">
            <a:spAutoFit/>
          </a:bodyPr>
          <a:lstStyle/>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A frontal depression over Greece on 22 October 2015 gradually moves southeastwards. The cold front extends over Egypt shifting eastwards, crossing the Sinai region on 25 October. On the upper levels, a cut-off low is located over the west Mediterranean on 22 October, drifting southeastwards until it reaches the east Mediterranean by 25 October, while an upper trough extending from the cut-off low extends over Sinai. On 26 October the upper low and its associated trough moves further east. The sequence of the satellite images shows the passage of the frontal cloud band over Sinai on 25 October.</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The animations follow.</a:t>
            </a:r>
          </a:p>
        </p:txBody>
      </p:sp>
    </p:spTree>
    <p:extLst>
      <p:ext uri="{BB962C8B-B14F-4D97-AF65-F5344CB8AC3E}">
        <p14:creationId xmlns:p14="http://schemas.microsoft.com/office/powerpoint/2010/main" val="1599794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AAB55B-6457-4E4B-A04F-18622E2382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9766" y="0"/>
            <a:ext cx="9172468" cy="6858000"/>
          </a:xfrm>
          <a:prstGeom prst="rect">
            <a:avLst/>
          </a:prstGeom>
        </p:spPr>
      </p:pic>
    </p:spTree>
    <p:extLst>
      <p:ext uri="{BB962C8B-B14F-4D97-AF65-F5344CB8AC3E}">
        <p14:creationId xmlns:p14="http://schemas.microsoft.com/office/powerpoint/2010/main" val="2559718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0FA818FF-C3CC-484D-B610-D0641A658B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52400"/>
            <a:ext cx="9753600" cy="6553200"/>
          </a:xfrm>
          <a:prstGeom prst="rect">
            <a:avLst/>
          </a:prstGeom>
        </p:spPr>
      </p:pic>
    </p:spTree>
    <p:extLst>
      <p:ext uri="{BB962C8B-B14F-4D97-AF65-F5344CB8AC3E}">
        <p14:creationId xmlns:p14="http://schemas.microsoft.com/office/powerpoint/2010/main" val="39028696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D608DCC-DBF2-473E-BD82-4D26EEEB78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52400"/>
            <a:ext cx="9753600" cy="6553200"/>
          </a:xfrm>
          <a:prstGeom prst="rect">
            <a:avLst/>
          </a:prstGeom>
        </p:spPr>
      </p:pic>
    </p:spTree>
    <p:extLst>
      <p:ext uri="{BB962C8B-B14F-4D97-AF65-F5344CB8AC3E}">
        <p14:creationId xmlns:p14="http://schemas.microsoft.com/office/powerpoint/2010/main" val="15083622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E38C572-DF1E-47BA-9087-9ABA4BFE4AE9}"/>
              </a:ext>
            </a:extLst>
          </p:cNvPr>
          <p:cNvSpPr/>
          <p:nvPr/>
        </p:nvSpPr>
        <p:spPr>
          <a:xfrm>
            <a:off x="1353954" y="1308045"/>
            <a:ext cx="6096000" cy="646331"/>
          </a:xfrm>
          <a:prstGeom prst="rect">
            <a:avLst/>
          </a:prstGeom>
        </p:spPr>
        <p:txBody>
          <a:bodyPr>
            <a:spAutoFit/>
          </a:bodyPr>
          <a:lstStyle/>
          <a:p>
            <a:r>
              <a:rPr lang="en-US" sz="3600" dirty="0"/>
              <a:t>Case study: 27 October 2016</a:t>
            </a:r>
          </a:p>
        </p:txBody>
      </p:sp>
      <p:sp>
        <p:nvSpPr>
          <p:cNvPr id="5" name="Rectangle 4">
            <a:extLst>
              <a:ext uri="{FF2B5EF4-FFF2-40B4-BE49-F238E27FC236}">
                <a16:creationId xmlns:a16="http://schemas.microsoft.com/office/drawing/2014/main" id="{004C514D-ECBE-4DEB-A280-E7F472276C69}"/>
              </a:ext>
            </a:extLst>
          </p:cNvPr>
          <p:cNvSpPr/>
          <p:nvPr/>
        </p:nvSpPr>
        <p:spPr>
          <a:xfrm>
            <a:off x="1546459" y="2028678"/>
            <a:ext cx="9387840" cy="2951642"/>
          </a:xfrm>
          <a:prstGeom prst="rect">
            <a:avLst/>
          </a:prstGeom>
        </p:spPr>
        <p:txBody>
          <a:bodyPr wrap="square">
            <a:spAutoFit/>
          </a:bodyPr>
          <a:lstStyle/>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During the period from 24 to 26 October 2016, the east-southeast Mediterranean is covered by a weak non-frontal low-pressure zone, extending north-northeastwards from the Red Sea. A frontal depression formed over the central Mediterranean on 26 October and moved rapidly southeastwards, thus intensifying the existing low-pressure zone over the east Mediterranean. In the sequence of the satellite images, the cloud band which is associated with the low pressure over the eastern Mediterranean extending northwards from the Red Sea is seen to spread northwards with time.</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The animations follow.</a:t>
            </a:r>
          </a:p>
          <a:p>
            <a:pPr>
              <a:lnSpc>
                <a:spcPct val="107000"/>
              </a:lnSpc>
              <a:spcAft>
                <a:spcPts val="800"/>
              </a:spcAft>
            </a:pP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86359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A35937B-C0C9-4CA9-B8F9-970816A73B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9766" y="0"/>
            <a:ext cx="9172468" cy="6858000"/>
          </a:xfrm>
          <a:prstGeom prst="rect">
            <a:avLst/>
          </a:prstGeom>
        </p:spPr>
      </p:pic>
    </p:spTree>
    <p:extLst>
      <p:ext uri="{BB962C8B-B14F-4D97-AF65-F5344CB8AC3E}">
        <p14:creationId xmlns:p14="http://schemas.microsoft.com/office/powerpoint/2010/main" val="14917079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EDE38025-5F7A-44A0-AD61-DBF81D9B21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52400"/>
            <a:ext cx="9753600" cy="6553200"/>
          </a:xfrm>
          <a:prstGeom prst="rect">
            <a:avLst/>
          </a:prstGeom>
        </p:spPr>
      </p:pic>
    </p:spTree>
    <p:extLst>
      <p:ext uri="{BB962C8B-B14F-4D97-AF65-F5344CB8AC3E}">
        <p14:creationId xmlns:p14="http://schemas.microsoft.com/office/powerpoint/2010/main" val="33680903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4520B1-28DA-4F82-9B88-7C0B74F230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52400"/>
            <a:ext cx="9753600" cy="6553200"/>
          </a:xfrm>
          <a:prstGeom prst="rect">
            <a:avLst/>
          </a:prstGeom>
        </p:spPr>
      </p:pic>
    </p:spTree>
    <p:extLst>
      <p:ext uri="{BB962C8B-B14F-4D97-AF65-F5344CB8AC3E}">
        <p14:creationId xmlns:p14="http://schemas.microsoft.com/office/powerpoint/2010/main" val="21119617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4156</TotalTime>
  <Words>623</Words>
  <Application>Microsoft Office PowerPoint</Application>
  <PresentationFormat>Widescreen</PresentationFormat>
  <Paragraphs>28</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Silas Michaelides</dc:creator>
  <cp:lastModifiedBy>Silas Michaelides</cp:lastModifiedBy>
  <cp:revision>23</cp:revision>
  <dcterms:created xsi:type="dcterms:W3CDTF">2021-01-31T19:03:20Z</dcterms:created>
  <dcterms:modified xsi:type="dcterms:W3CDTF">2021-02-03T16:20:08Z</dcterms:modified>
</cp:coreProperties>
</file>