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61" r:id="rId3"/>
    <p:sldId id="256" r:id="rId4"/>
    <p:sldId id="262" r:id="rId5"/>
    <p:sldId id="263" r:id="rId6"/>
    <p:sldId id="257" r:id="rId7"/>
    <p:sldId id="258" r:id="rId8"/>
    <p:sldId id="259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" y="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30340;&#22294;&#34920;%20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30340;&#22294;&#34920;%20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30340;&#22294;&#34920;%20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30340;&#22294;&#34920;%20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icrosoft%20PowerPoint%20&#30340;&#22294;&#34920;%20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05371707360202"/>
          <c:y val="0.11363678399023434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D71F-4D16-BC32-76A6E8D1F374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D71F-4D16-BC32-76A6E8D1F374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D71F-4D16-BC32-76A6E8D1F374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D71F-4D16-BC32-76A6E8D1F374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D71F-4D16-BC32-76A6E8D1F374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D71F-4D16-BC32-76A6E8D1F374}"/>
              </c:ext>
            </c:extLst>
          </c:dPt>
          <c:dPt>
            <c:idx val="6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D71F-4D16-BC32-76A6E8D1F374}"/>
              </c:ext>
            </c:extLst>
          </c:dPt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2.157211799604009</c:v>
                  </c:pt>
                  <c:pt idx="1">
                    <c:v>3.8985155398862381</c:v>
                  </c:pt>
                  <c:pt idx="2">
                    <c:v>5.2984982849836353</c:v>
                  </c:pt>
                  <c:pt idx="3">
                    <c:v>3.6887734580945817</c:v>
                  </c:pt>
                  <c:pt idx="4">
                    <c:v>3.8330245510504368</c:v>
                  </c:pt>
                  <c:pt idx="5">
                    <c:v>4.2269122946634186</c:v>
                  </c:pt>
                  <c:pt idx="6">
                    <c:v>0.35860265167057542</c:v>
                  </c:pt>
                  <c:pt idx="7">
                    <c:v>12.065260690959377</c:v>
                  </c:pt>
                </c:numCache>
              </c:numRef>
            </c:pl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74.120082815734989</c:v>
                </c:pt>
                <c:pt idx="2">
                  <c:v>80.072463768115938</c:v>
                </c:pt>
                <c:pt idx="3">
                  <c:v>73.654244306418221</c:v>
                </c:pt>
                <c:pt idx="4">
                  <c:v>83.902691511387175</c:v>
                </c:pt>
                <c:pt idx="5">
                  <c:v>43.16770186335404</c:v>
                </c:pt>
                <c:pt idx="6">
                  <c:v>14.648033126293996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71F-4D16-BC32-76A6E8D1F3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082624"/>
        <c:axId val="174816576"/>
      </c:barChart>
      <c:catAx>
        <c:axId val="197082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 b="0"/>
                </a:pPr>
                <a:r>
                  <a:rPr lang="zh-TW" altLang="en-US" sz="1400" b="0" i="0" baseline="0">
                    <a:latin typeface="Arial" panose="020B0604020202020204" pitchFamily="34" charset="0"/>
                    <a:sym typeface="Symbol"/>
                  </a:rPr>
                  <a:t></a:t>
                </a:r>
                <a:r>
                  <a:rPr lang="en-US" altLang="zh-TW" sz="1400" b="0" i="0" baseline="0">
                    <a:latin typeface="Arial" panose="020B0604020202020204" pitchFamily="34" charset="0"/>
                    <a:sym typeface="Symbol"/>
                  </a:rPr>
                  <a:t>g/ml</a:t>
                </a:r>
                <a:endParaRPr lang="zh-TW" altLang="en-US" sz="1400" b="0" i="0" baseline="0">
                  <a:latin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1748165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481657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algn="l"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altLang="zh-TW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Survival ratio (% of DMSO) </a:t>
                </a:r>
                <a:endParaRPr lang="zh-TW" altLang="en-US" sz="1000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1970826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05371707360202"/>
          <c:y val="0.11363678399023434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chemeClr val="tx1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555-47FF-BDA5-F5C47EEDB47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555-47FF-BDA5-F5C47EEDB47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555-47FF-BDA5-F5C47EEDB47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9555-47FF-BDA5-F5C47EEDB47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555-47FF-BDA5-F5C47EEDB47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555-47FF-BDA5-F5C47EEDB476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9555-47FF-BDA5-F5C47EEDB476}"/>
              </c:ext>
            </c:extLst>
          </c:dPt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3.4542342413003126</c:v>
                  </c:pt>
                  <c:pt idx="1">
                    <c:v>2.4461336771749491</c:v>
                  </c:pt>
                  <c:pt idx="2">
                    <c:v>6.4134715874484787</c:v>
                  </c:pt>
                  <c:pt idx="3">
                    <c:v>17.28116202122699</c:v>
                  </c:pt>
                  <c:pt idx="4">
                    <c:v>1.5487862497972034</c:v>
                  </c:pt>
                  <c:pt idx="5">
                    <c:v>4.2835761308293954</c:v>
                  </c:pt>
                  <c:pt idx="6">
                    <c:v>2.44069983038142</c:v>
                  </c:pt>
                  <c:pt idx="7">
                    <c:v>7.4217571467464412</c:v>
                  </c:pt>
                </c:numCache>
              </c:numRef>
            </c:plus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69.636067354698525</c:v>
                </c:pt>
                <c:pt idx="2">
                  <c:v>57.848995111352529</c:v>
                </c:pt>
                <c:pt idx="3">
                  <c:v>44.432373709940258</c:v>
                </c:pt>
                <c:pt idx="4">
                  <c:v>18.631178707224333</c:v>
                </c:pt>
                <c:pt idx="5">
                  <c:v>22.813688212927758</c:v>
                </c:pt>
                <c:pt idx="6">
                  <c:v>21.89027702335687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555-47FF-BDA5-F5C47EEDB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081088"/>
        <c:axId val="196420736"/>
      </c:barChart>
      <c:catAx>
        <c:axId val="1970810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  <a:sym typeface="Symbol"/>
                  </a:defRPr>
                </a:pPr>
                <a:r>
                  <a:rPr lang="zh-TW" altLang="en-US">
                    <a:latin typeface="Arial" panose="020B0604020202020204" pitchFamily="34" charset="0"/>
                    <a:cs typeface="Arial" panose="020B0604020202020204" pitchFamily="34" charset="0"/>
                    <a:sym typeface="Symbol"/>
                  </a:rPr>
                  <a:t></a:t>
                </a:r>
                <a:r>
                  <a:rPr lang="en-US" altLang="zh-TW">
                    <a:latin typeface="Arial" panose="020B0604020202020204" pitchFamily="34" charset="0"/>
                    <a:cs typeface="Arial" panose="020B0604020202020204" pitchFamily="34" charset="0"/>
                    <a:sym typeface="Symbol"/>
                  </a:rPr>
                  <a:t>g/ml</a:t>
                </a:r>
                <a:endParaRPr lang="zh-TW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Arial" panose="020B0604020202020204" pitchFamily="34" charset="0"/>
              </a:defRPr>
            </a:pPr>
            <a:endParaRPr lang="zh-TW"/>
          </a:p>
        </c:txPr>
        <c:crossAx val="196420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42073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altLang="zh-TW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Survival ration (% of DMSO)</a:t>
                </a:r>
                <a:endParaRPr lang="zh-TW" alt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3717421124828532E-2"/>
              <c:y val="0.15909130676847213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Arial" panose="020B0604020202020204" pitchFamily="34" charset="0"/>
              </a:defRPr>
            </a:pPr>
            <a:endParaRPr lang="zh-TW"/>
          </a:p>
        </c:txPr>
        <c:crossAx val="197081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05371707360202"/>
          <c:y val="0.11363678399023434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C6F0-43C5-BCB0-808B1E4F9DBC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C6F0-43C5-BCB0-808B1E4F9DBC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C6F0-43C5-BCB0-808B1E4F9DBC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C6F0-43C5-BCB0-808B1E4F9DBC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C6F0-43C5-BCB0-808B1E4F9DBC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C6F0-43C5-BCB0-808B1E4F9DBC}"/>
              </c:ext>
            </c:extLst>
          </c:dPt>
          <c:dPt>
            <c:idx val="6"/>
            <c:invertIfNegative val="0"/>
            <c:bubble3D val="0"/>
            <c:spPr>
              <a:solidFill>
                <a:schemeClr val="tx1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C6F0-43C5-BCB0-808B1E4F9DBC}"/>
              </c:ext>
            </c:extLst>
          </c:dPt>
          <c:dLbls>
            <c:delete val="1"/>
          </c:dLbls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0.8058608058608101</c:v>
                  </c:pt>
                  <c:pt idx="1">
                    <c:v>7.6662154138048324</c:v>
                  </c:pt>
                  <c:pt idx="2">
                    <c:v>8.4539500512642789</c:v>
                  </c:pt>
                  <c:pt idx="3">
                    <c:v>10.778529621060802</c:v>
                  </c:pt>
                  <c:pt idx="4">
                    <c:v>4.4858461550984288</c:v>
                  </c:pt>
                  <c:pt idx="5">
                    <c:v>2.2297234156119141</c:v>
                  </c:pt>
                  <c:pt idx="6">
                    <c:v>1.3977131156292255</c:v>
                  </c:pt>
                  <c:pt idx="7">
                    <c:v>5.0524670537887895</c:v>
                  </c:pt>
                </c:numCache>
              </c:numRef>
            </c:pl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100.31746031746032</c:v>
                </c:pt>
                <c:pt idx="2">
                  <c:v>111.45299145299144</c:v>
                </c:pt>
                <c:pt idx="3">
                  <c:v>87.86324786324785</c:v>
                </c:pt>
                <c:pt idx="4">
                  <c:v>51.599511599511594</c:v>
                </c:pt>
                <c:pt idx="5">
                  <c:v>38.046398046398046</c:v>
                </c:pt>
                <c:pt idx="6">
                  <c:v>21.61172161172161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6F0-43C5-BCB0-808B1E4F9D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9454720"/>
        <c:axId val="196422464"/>
      </c:barChart>
      <c:catAx>
        <c:axId val="1994547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aseline="0">
                    <a:latin typeface="Arial" panose="020B0604020202020204" pitchFamily="34" charset="0"/>
                  </a:defRPr>
                </a:pPr>
                <a:r>
                  <a:rPr lang="zh-TW" altLang="en-US" baseline="0">
                    <a:latin typeface="Arial" panose="020B0604020202020204" pitchFamily="34" charset="0"/>
                    <a:sym typeface="Symbol"/>
                  </a:rPr>
                  <a:t></a:t>
                </a:r>
                <a:r>
                  <a:rPr lang="en-US" altLang="zh-TW" baseline="0">
                    <a:latin typeface="Arial" panose="020B0604020202020204" pitchFamily="34" charset="0"/>
                    <a:sym typeface="Symbol"/>
                  </a:rPr>
                  <a:t>g/ml</a:t>
                </a:r>
                <a:endParaRPr lang="zh-TW" altLang="en-US" baseline="0">
                  <a:latin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Arial" panose="020B0604020202020204" pitchFamily="34" charset="0"/>
              </a:defRPr>
            </a:pPr>
            <a:endParaRPr lang="zh-TW"/>
          </a:p>
        </c:txPr>
        <c:crossAx val="1964224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4224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 baseline="0">
                    <a:latin typeface="Arial" panose="020B0604020202020204" pitchFamily="34" charset="0"/>
                  </a:defRPr>
                </a:pPr>
                <a:r>
                  <a:rPr lang="en-US" altLang="zh-TW" sz="1000" baseline="0">
                    <a:latin typeface="Arial" panose="020B0604020202020204" pitchFamily="34" charset="0"/>
                  </a:rPr>
                  <a:t>Survival ration (% of DMSO)</a:t>
                </a:r>
                <a:endParaRPr lang="zh-TW" altLang="en-US" sz="1000" baseline="0">
                  <a:latin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"/>
              <c:y val="0.12373777141493678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Arial" panose="020B0604020202020204" pitchFamily="34" charset="0"/>
              </a:defRPr>
            </a:pPr>
            <a:endParaRPr lang="zh-TW"/>
          </a:p>
        </c:txPr>
        <c:crossAx val="1994547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79719818973242"/>
          <c:y val="0.11363676131392667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chemeClr val="tx1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A76-40CA-8F7C-2CEC1D2B038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A76-40CA-8F7C-2CEC1D2B038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A76-40CA-8F7C-2CEC1D2B038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A76-40CA-8F7C-2CEC1D2B038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A76-40CA-8F7C-2CEC1D2B038E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8A76-40CA-8F7C-2CEC1D2B038E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8A76-40CA-8F7C-2CEC1D2B038E}"/>
              </c:ext>
            </c:extLst>
          </c:dPt>
          <c:dLbls>
            <c:delete val="1"/>
          </c:dLbls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2.9622143074854752</c:v>
                  </c:pt>
                  <c:pt idx="1">
                    <c:v>7.4984368664887269</c:v>
                  </c:pt>
                  <c:pt idx="2">
                    <c:v>3.2681756903102013</c:v>
                  </c:pt>
                  <c:pt idx="3">
                    <c:v>0.5778101115034715</c:v>
                  </c:pt>
                  <c:pt idx="4">
                    <c:v>0.50039823512552473</c:v>
                  </c:pt>
                  <c:pt idx="5">
                    <c:v>0.62911923307369677</c:v>
                  </c:pt>
                  <c:pt idx="6">
                    <c:v>0.90916662106012702</c:v>
                  </c:pt>
                  <c:pt idx="7">
                    <c:v>8.6766213425303977</c:v>
                  </c:pt>
                </c:numCache>
              </c:numRef>
            </c:pl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79.808268424206105</c:v>
                </c:pt>
                <c:pt idx="2">
                  <c:v>57.040143798681846</c:v>
                </c:pt>
                <c:pt idx="3">
                  <c:v>44.068304373876572</c:v>
                </c:pt>
                <c:pt idx="4">
                  <c:v>26.063511084481721</c:v>
                </c:pt>
                <c:pt idx="5">
                  <c:v>17.076093469143199</c:v>
                </c:pt>
                <c:pt idx="6">
                  <c:v>18.813660874775312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A76-40CA-8F7C-2CEC1D2B03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9455232"/>
        <c:axId val="196424192"/>
      </c:barChart>
      <c:catAx>
        <c:axId val="1994552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aseline="0">
                    <a:latin typeface="Arial" panose="020B0604020202020204" pitchFamily="34" charset="0"/>
                  </a:defRPr>
                </a:pPr>
                <a:r>
                  <a:rPr lang="zh-TW" altLang="en-US" baseline="0">
                    <a:latin typeface="Arial" panose="020B0604020202020204" pitchFamily="34" charset="0"/>
                    <a:sym typeface="Symbol"/>
                  </a:rPr>
                  <a:t></a:t>
                </a:r>
                <a:r>
                  <a:rPr lang="en-US" altLang="zh-TW" baseline="0">
                    <a:latin typeface="Arial" panose="020B0604020202020204" pitchFamily="34" charset="0"/>
                    <a:sym typeface="Symbol"/>
                  </a:rPr>
                  <a:t>g/ml</a:t>
                </a:r>
                <a:endParaRPr lang="zh-TW" altLang="en-US" baseline="0">
                  <a:latin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196424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42419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 baseline="0">
                    <a:latin typeface="Arial" panose="020B0604020202020204" pitchFamily="34" charset="0"/>
                  </a:defRPr>
                </a:pPr>
                <a:r>
                  <a:rPr lang="en-US" altLang="zh-TW" sz="1000" baseline="0">
                    <a:latin typeface="Arial" panose="020B0604020202020204" pitchFamily="34" charset="0"/>
                  </a:rPr>
                  <a:t>Survival ratio (% of DMSO)</a:t>
                </a:r>
                <a:endParaRPr lang="zh-TW" altLang="en-US" sz="1000" baseline="0">
                  <a:latin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"/>
              <c:y val="0.14393979161695697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1994552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05371707360202"/>
          <c:y val="0.11363678399023434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5959-440E-B84E-42C458E15B33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5959-440E-B84E-42C458E15B33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5959-440E-B84E-42C458E15B33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5959-440E-B84E-42C458E15B33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5959-440E-B84E-42C458E15B33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B-5959-440E-B84E-42C458E15B33}"/>
              </c:ext>
            </c:extLst>
          </c:dPt>
          <c:dPt>
            <c:idx val="6"/>
            <c:invertIfNegative val="0"/>
            <c:bubble3D val="0"/>
            <c:spPr>
              <a:solidFill>
                <a:schemeClr val="tx1"/>
              </a:solidFill>
              <a:ln w="12700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D-5959-440E-B84E-42C458E15B33}"/>
              </c:ext>
            </c:extLst>
          </c:dPt>
          <c:dLbls>
            <c:delete val="1"/>
          </c:dLbls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5.7580142785626931</c:v>
                  </c:pt>
                  <c:pt idx="1">
                    <c:v>3.7043913375096515</c:v>
                  </c:pt>
                  <c:pt idx="2">
                    <c:v>5.0589720457307576</c:v>
                  </c:pt>
                  <c:pt idx="3">
                    <c:v>6.1845804511459752</c:v>
                  </c:pt>
                  <c:pt idx="4">
                    <c:v>0.61917817282880172</c:v>
                  </c:pt>
                  <c:pt idx="5">
                    <c:v>5.4061194910808181</c:v>
                  </c:pt>
                  <c:pt idx="6">
                    <c:v>4.5848568885766507</c:v>
                  </c:pt>
                  <c:pt idx="7">
                    <c:v>5.9992654939628745</c:v>
                  </c:pt>
                </c:numCache>
              </c:numRef>
            </c:pl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85.754614549402802</c:v>
                </c:pt>
                <c:pt idx="2">
                  <c:v>87.795874049945709</c:v>
                </c:pt>
                <c:pt idx="3">
                  <c:v>102.62757871878392</c:v>
                </c:pt>
                <c:pt idx="4">
                  <c:v>101.54180238870792</c:v>
                </c:pt>
                <c:pt idx="5">
                  <c:v>85.320304017372408</c:v>
                </c:pt>
                <c:pt idx="6">
                  <c:v>56.482084690553741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959-440E-B84E-42C458E15B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5564416"/>
        <c:axId val="205936256"/>
      </c:barChart>
      <c:catAx>
        <c:axId val="205564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aseline="0">
                    <a:latin typeface="Arial" panose="020B0604020202020204" pitchFamily="34" charset="0"/>
                  </a:defRPr>
                </a:pPr>
                <a:r>
                  <a:rPr lang="zh-TW" altLang="en-US" baseline="0">
                    <a:latin typeface="Arial" panose="020B0604020202020204" pitchFamily="34" charset="0"/>
                    <a:sym typeface="Symbol"/>
                  </a:rPr>
                  <a:t></a:t>
                </a:r>
                <a:r>
                  <a:rPr lang="en-US" altLang="zh-TW" baseline="0">
                    <a:latin typeface="Arial" panose="020B0604020202020204" pitchFamily="34" charset="0"/>
                    <a:sym typeface="Symbol"/>
                  </a:rPr>
                  <a:t>g/ml</a:t>
                </a:r>
                <a:endParaRPr lang="zh-TW" altLang="en-US" baseline="0">
                  <a:latin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205936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593625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 baseline="0">
                    <a:latin typeface="Arial" panose="020B0604020202020204" pitchFamily="34" charset="0"/>
                  </a:defRPr>
                </a:pPr>
                <a:r>
                  <a:rPr lang="en-US" altLang="zh-TW" sz="1000" baseline="0">
                    <a:latin typeface="Arial" panose="020B0604020202020204" pitchFamily="34" charset="0"/>
                  </a:rPr>
                  <a:t>Survival ratio (% of DMSO)</a:t>
                </a:r>
                <a:endParaRPr lang="zh-TW" altLang="en-US" sz="1000" baseline="0">
                  <a:latin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205564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05371707360202"/>
          <c:y val="0.11363678399023434"/>
          <c:w val="0.86214165007243859"/>
          <c:h val="0.68182070394140604"/>
        </c:manualLayout>
      </c:layout>
      <c:barChart>
        <c:barDir val="col"/>
        <c:grouping val="clustered"/>
        <c:varyColors val="1"/>
        <c:ser>
          <c:idx val="0"/>
          <c:order val="0"/>
          <c:spPr>
            <a:solidFill>
              <a:schemeClr val="tx1"/>
            </a:solidFill>
            <a:ln w="12700">
              <a:noFill/>
              <a:prstDash val="solid"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F49-4C4C-973A-F6D468A58BD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F49-4C4C-973A-F6D468A58BD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F49-4C4C-973A-F6D468A58BD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F49-4C4C-973A-F6D468A58BD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6F49-4C4C-973A-F6D468A58BDB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6F49-4C4C-973A-F6D468A58BDB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6F49-4C4C-973A-F6D468A58BDB}"/>
              </c:ext>
            </c:extLst>
          </c:dPt>
          <c:errBars>
            <c:errBarType val="plus"/>
            <c:errValType val="cust"/>
            <c:noEndCap val="0"/>
            <c:plus>
              <c:numRef>
                <c:f>'[Microsoft PowerPoint 的圖表 ]HEXANE-1'!$B$15:$I$15</c:f>
                <c:numCache>
                  <c:formatCode>General</c:formatCode>
                  <c:ptCount val="8"/>
                  <c:pt idx="0">
                    <c:v>15.080349439216608</c:v>
                  </c:pt>
                  <c:pt idx="1">
                    <c:v>2.3098487603742801</c:v>
                  </c:pt>
                  <c:pt idx="2">
                    <c:v>7.2735376949850137</c:v>
                  </c:pt>
                  <c:pt idx="3">
                    <c:v>2.1770665709246781</c:v>
                  </c:pt>
                  <c:pt idx="4">
                    <c:v>7.4823112580024471</c:v>
                  </c:pt>
                  <c:pt idx="5">
                    <c:v>9.224485553348444</c:v>
                  </c:pt>
                  <c:pt idx="6">
                    <c:v>5.8317102173680349</c:v>
                  </c:pt>
                  <c:pt idx="7">
                    <c:v>4.8862765776267887</c:v>
                  </c:pt>
                </c:numCache>
              </c:numRef>
            </c:plus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strRef>
              <c:f>'[Microsoft PowerPoint 的圖表 ]HEXANE-1'!$B$3:$H$3</c:f>
              <c:strCache>
                <c:ptCount val="7"/>
                <c:pt idx="0">
                  <c:v>DMSO</c:v>
                </c:pt>
                <c:pt idx="1">
                  <c:v>5</c:v>
                </c:pt>
                <c:pt idx="2">
                  <c:v>10</c:v>
                </c:pt>
                <c:pt idx="3">
                  <c:v>20</c:v>
                </c:pt>
                <c:pt idx="4">
                  <c:v>50</c:v>
                </c:pt>
                <c:pt idx="5">
                  <c:v>100</c:v>
                </c:pt>
                <c:pt idx="6">
                  <c:v>200</c:v>
                </c:pt>
              </c:strCache>
            </c:strRef>
          </c:cat>
          <c:val>
            <c:numRef>
              <c:f>'[Microsoft PowerPoint 的圖表 ]HEXANE-1'!$B$14:$H$14</c:f>
              <c:numCache>
                <c:formatCode>General</c:formatCode>
                <c:ptCount val="7"/>
                <c:pt idx="0">
                  <c:v>100</c:v>
                </c:pt>
                <c:pt idx="1">
                  <c:v>95.423228346456696</c:v>
                </c:pt>
                <c:pt idx="2">
                  <c:v>86.138451443569565</c:v>
                </c:pt>
                <c:pt idx="3">
                  <c:v>90.452755905511822</c:v>
                </c:pt>
                <c:pt idx="4">
                  <c:v>87.024278215223092</c:v>
                </c:pt>
                <c:pt idx="5">
                  <c:v>85.990813648293965</c:v>
                </c:pt>
                <c:pt idx="6">
                  <c:v>88.418635170603679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F49-4C4C-973A-F6D468A58B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565440"/>
        <c:axId val="205937984"/>
      </c:barChart>
      <c:catAx>
        <c:axId val="2055654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zh-TW" altLang="en-US">
                    <a:latin typeface="Arial" panose="020B0604020202020204" pitchFamily="34" charset="0"/>
                    <a:cs typeface="Arial" panose="020B0604020202020204" pitchFamily="34" charset="0"/>
                    <a:sym typeface="Symbol"/>
                  </a:rPr>
                  <a:t></a:t>
                </a:r>
                <a:r>
                  <a:rPr lang="en-US" altLang="zh-TW">
                    <a:latin typeface="Arial" panose="020B0604020202020204" pitchFamily="34" charset="0"/>
                    <a:cs typeface="Arial" panose="020B0604020202020204" pitchFamily="34" charset="0"/>
                    <a:sym typeface="Symbol"/>
                  </a:rPr>
                  <a:t>g/ml</a:t>
                </a:r>
                <a:endParaRPr lang="zh-TW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205937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593798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 baseline="0">
                    <a:latin typeface="Arial" panose="020B0604020202020204" pitchFamily="34" charset="0"/>
                  </a:defRPr>
                </a:pPr>
                <a:r>
                  <a:rPr lang="en-US" altLang="zh-TW" sz="1000" baseline="0">
                    <a:latin typeface="Arial" panose="020B0604020202020204" pitchFamily="34" charset="0"/>
                  </a:rPr>
                  <a:t>Survival ratio (% of DMSO)</a:t>
                </a:r>
                <a:endParaRPr lang="zh-TW" altLang="en-US" sz="1000" baseline="0">
                  <a:latin typeface="Arial" panose="020B0604020202020204" pitchFamily="34" charset="0"/>
                </a:endParaRPr>
              </a:p>
            </c:rich>
          </c:tx>
          <c:overlay val="0"/>
          <c:spPr>
            <a:ln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ea typeface="新細明體"/>
                <a:cs typeface="新細明體"/>
              </a:defRPr>
            </a:pPr>
            <a:endParaRPr lang="zh-TW"/>
          </a:p>
        </c:txPr>
        <c:crossAx val="2055654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新細明體"/>
          <a:ea typeface="新細明體"/>
          <a:cs typeface="新細明體"/>
        </a:defRPr>
      </a:pPr>
      <a:endParaRPr lang="zh-TW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1D10E-3D7A-4553-9E07-56A5D1077978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8309A-47A1-4D12-9254-CE969320701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079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115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7544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Figure S3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7173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Figure S3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4525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3324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Supplementary Figure S2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335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Supplementary Figure S4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8309A-47A1-4D12-9254-CE969320701B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118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6968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934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133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447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7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822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161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8997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280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27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5529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F74AC-0BE1-448A-A55C-707185662054}" type="datetimeFigureOut">
              <a:rPr lang="zh-TW" altLang="en-US" smtClean="0"/>
              <a:t>2018/4/21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CBFAE-E600-4C29-BECD-93D0ABE978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3069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tiff"/><Relationship Id="rId11" Type="http://schemas.openxmlformats.org/officeDocument/2006/relationships/image" Target="../media/image20.tiff"/><Relationship Id="rId5" Type="http://schemas.openxmlformats.org/officeDocument/2006/relationships/image" Target="../media/image14.tiff"/><Relationship Id="rId10" Type="http://schemas.openxmlformats.org/officeDocument/2006/relationships/image" Target="../media/image19.tiff"/><Relationship Id="rId4" Type="http://schemas.openxmlformats.org/officeDocument/2006/relationships/image" Target="../media/image13.jpeg"/><Relationship Id="rId9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13" Type="http://schemas.openxmlformats.org/officeDocument/2006/relationships/image" Target="../media/image31.tiff"/><Relationship Id="rId3" Type="http://schemas.openxmlformats.org/officeDocument/2006/relationships/image" Target="../media/image21.tiff"/><Relationship Id="rId7" Type="http://schemas.openxmlformats.org/officeDocument/2006/relationships/image" Target="../media/image25.tiff"/><Relationship Id="rId12" Type="http://schemas.openxmlformats.org/officeDocument/2006/relationships/image" Target="../media/image3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tiff"/><Relationship Id="rId10" Type="http://schemas.openxmlformats.org/officeDocument/2006/relationships/image" Target="../media/image28.tiff"/><Relationship Id="rId4" Type="http://schemas.openxmlformats.org/officeDocument/2006/relationships/image" Target="../media/image22.tiff"/><Relationship Id="rId9" Type="http://schemas.openxmlformats.org/officeDocument/2006/relationships/image" Target="../media/image27.tiff"/><Relationship Id="rId14" Type="http://schemas.openxmlformats.org/officeDocument/2006/relationships/image" Target="../media/image32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tiff"/><Relationship Id="rId3" Type="http://schemas.openxmlformats.org/officeDocument/2006/relationships/image" Target="../media/image33.tiff"/><Relationship Id="rId7" Type="http://schemas.openxmlformats.org/officeDocument/2006/relationships/image" Target="../media/image3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tiff"/><Relationship Id="rId5" Type="http://schemas.openxmlformats.org/officeDocument/2006/relationships/image" Target="../media/image35.jpeg"/><Relationship Id="rId4" Type="http://schemas.openxmlformats.org/officeDocument/2006/relationships/image" Target="../media/image3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3"/>
          <p:cNvGraphicFramePr>
            <a:graphicFrameLocks/>
          </p:cNvGraphicFramePr>
          <p:nvPr>
            <p:extLst/>
          </p:nvPr>
        </p:nvGraphicFramePr>
        <p:xfrm>
          <a:off x="1555130" y="758552"/>
          <a:ext cx="454087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1524000" y="62636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</a:rPr>
              <a:t>A</a:t>
            </a:r>
            <a:endParaRPr lang="zh-TW" altLang="en-US" sz="1400" b="1" dirty="0">
              <a:latin typeface="Arial" panose="020B0604020202020204" pitchFamily="34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517377" y="3290664"/>
          <a:ext cx="462915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字方塊 1"/>
          <p:cNvSpPr txBox="1"/>
          <p:nvPr/>
        </p:nvSpPr>
        <p:spPr>
          <a:xfrm>
            <a:off x="3935761" y="934145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T24/Pulp</a:t>
            </a:r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3935760" y="3466038"/>
            <a:ext cx="1018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T24/Peel</a:t>
            </a:r>
            <a:endParaRPr lang="zh-TW" altLang="en-US" dirty="0"/>
          </a:p>
        </p:txBody>
      </p:sp>
      <p:graphicFrame>
        <p:nvGraphicFramePr>
          <p:cNvPr id="7" name="Chart 3"/>
          <p:cNvGraphicFramePr>
            <a:graphicFrameLocks/>
          </p:cNvGraphicFramePr>
          <p:nvPr>
            <p:extLst/>
          </p:nvPr>
        </p:nvGraphicFramePr>
        <p:xfrm>
          <a:off x="6038850" y="780256"/>
          <a:ext cx="462915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3"/>
          <p:cNvGraphicFramePr>
            <a:graphicFrameLocks/>
          </p:cNvGraphicFramePr>
          <p:nvPr>
            <p:extLst/>
          </p:nvPr>
        </p:nvGraphicFramePr>
        <p:xfrm>
          <a:off x="6038850" y="3290664"/>
          <a:ext cx="462915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8544273" y="934145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J82/Pulp</a:t>
            </a:r>
            <a:endParaRPr lang="zh-TW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8561712" y="3433772"/>
            <a:ext cx="97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J82/Peel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663952" y="66446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</a:rPr>
              <a:t>B</a:t>
            </a:r>
            <a:endParaRPr lang="zh-TW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838511" y="404665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字方塊 3">
            <a:extLst>
              <a:ext uri="{FF2B5EF4-FFF2-40B4-BE49-F238E27FC236}">
                <a16:creationId xmlns:a16="http://schemas.microsoft.com/office/drawing/2014/main" id="{76B4CC39-2E96-9241-AF5C-0500AAA67C2F}"/>
              </a:ext>
            </a:extLst>
          </p:cNvPr>
          <p:cNvSpPr txBox="1"/>
          <p:nvPr/>
        </p:nvSpPr>
        <p:spPr>
          <a:xfrm>
            <a:off x="2711624" y="1404956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en-US" altLang="zh-TW" sz="1400" dirty="0"/>
              <a:t>**</a:t>
            </a:r>
            <a:endParaRPr lang="zh-TW" altLang="en-US" sz="1400" dirty="0"/>
          </a:p>
        </p:txBody>
      </p:sp>
      <p:sp>
        <p:nvSpPr>
          <p:cNvPr id="15" name="文字方塊 8">
            <a:extLst>
              <a:ext uri="{FF2B5EF4-FFF2-40B4-BE49-F238E27FC236}">
                <a16:creationId xmlns:a16="http://schemas.microsoft.com/office/drawing/2014/main" id="{26643624-6944-8F40-AE4E-A875BE561995}"/>
              </a:ext>
            </a:extLst>
          </p:cNvPr>
          <p:cNvSpPr txBox="1"/>
          <p:nvPr/>
        </p:nvSpPr>
        <p:spPr>
          <a:xfrm>
            <a:off x="3331947" y="1317585"/>
            <a:ext cx="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en-US" altLang="zh-TW" sz="1400" dirty="0"/>
              <a:t>*</a:t>
            </a:r>
            <a:endParaRPr lang="zh-TW" altLang="en-US" sz="1400" dirty="0"/>
          </a:p>
        </p:txBody>
      </p:sp>
      <p:sp>
        <p:nvSpPr>
          <p:cNvPr id="16" name="文字方塊 9">
            <a:extLst>
              <a:ext uri="{FF2B5EF4-FFF2-40B4-BE49-F238E27FC236}">
                <a16:creationId xmlns:a16="http://schemas.microsoft.com/office/drawing/2014/main" id="{0828B696-A8EB-2746-90F0-9B2DC6640807}"/>
              </a:ext>
            </a:extLst>
          </p:cNvPr>
          <p:cNvSpPr txBox="1"/>
          <p:nvPr/>
        </p:nvSpPr>
        <p:spPr>
          <a:xfrm>
            <a:off x="3863752" y="1412777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en-US" altLang="zh-TW" sz="1400" dirty="0"/>
              <a:t>**</a:t>
            </a:r>
            <a:endParaRPr lang="zh-TW" altLang="en-US" sz="1400" dirty="0"/>
          </a:p>
        </p:txBody>
      </p:sp>
      <p:sp>
        <p:nvSpPr>
          <p:cNvPr id="17" name="文字方塊 10">
            <a:extLst>
              <a:ext uri="{FF2B5EF4-FFF2-40B4-BE49-F238E27FC236}">
                <a16:creationId xmlns:a16="http://schemas.microsoft.com/office/drawing/2014/main" id="{C270C5A2-33CA-C344-94D5-60DB1540CC72}"/>
              </a:ext>
            </a:extLst>
          </p:cNvPr>
          <p:cNvSpPr txBox="1"/>
          <p:nvPr/>
        </p:nvSpPr>
        <p:spPr>
          <a:xfrm>
            <a:off x="4439816" y="1268761"/>
            <a:ext cx="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en-US" altLang="zh-TW" sz="1400" dirty="0"/>
              <a:t>*</a:t>
            </a:r>
            <a:endParaRPr lang="zh-TW" altLang="en-US" sz="1400" dirty="0"/>
          </a:p>
        </p:txBody>
      </p:sp>
      <p:sp>
        <p:nvSpPr>
          <p:cNvPr id="19" name="文字方塊 12">
            <a:extLst>
              <a:ext uri="{FF2B5EF4-FFF2-40B4-BE49-F238E27FC236}">
                <a16:creationId xmlns:a16="http://schemas.microsoft.com/office/drawing/2014/main" id="{8C477A91-6CEA-FE41-833A-77977662762E}"/>
              </a:ext>
            </a:extLst>
          </p:cNvPr>
          <p:cNvSpPr txBox="1"/>
          <p:nvPr/>
        </p:nvSpPr>
        <p:spPr>
          <a:xfrm>
            <a:off x="4971621" y="1844825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en-US" altLang="zh-TW" sz="1400" dirty="0"/>
              <a:t>**</a:t>
            </a:r>
            <a:endParaRPr lang="zh-TW" altLang="en-US" sz="1400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FABE3D3B-46F9-4E96-AD12-31645DE14143}"/>
              </a:ext>
            </a:extLst>
          </p:cNvPr>
          <p:cNvSpPr txBox="1"/>
          <p:nvPr/>
        </p:nvSpPr>
        <p:spPr>
          <a:xfrm>
            <a:off x="5508886" y="2276873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1A60802B-21D5-4558-932B-657125B6BB94}"/>
              </a:ext>
            </a:extLst>
          </p:cNvPr>
          <p:cNvSpPr txBox="1"/>
          <p:nvPr/>
        </p:nvSpPr>
        <p:spPr>
          <a:xfrm>
            <a:off x="2711624" y="4044297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D1943A70-7074-491F-93DD-45110B1C91FF}"/>
              </a:ext>
            </a:extLst>
          </p:cNvPr>
          <p:cNvSpPr txBox="1"/>
          <p:nvPr/>
        </p:nvSpPr>
        <p:spPr>
          <a:xfrm>
            <a:off x="3263008" y="4182189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8C52C70A-E451-4F1A-B180-6DDCA8C0A2F6}"/>
              </a:ext>
            </a:extLst>
          </p:cNvPr>
          <p:cNvSpPr txBox="1"/>
          <p:nvPr/>
        </p:nvSpPr>
        <p:spPr>
          <a:xfrm>
            <a:off x="3890263" y="4209845"/>
            <a:ext cx="36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0890E05D-607E-4F7C-987E-8F561BD6675D}"/>
              </a:ext>
            </a:extLst>
          </p:cNvPr>
          <p:cNvSpPr txBox="1"/>
          <p:nvPr/>
        </p:nvSpPr>
        <p:spPr>
          <a:xfrm>
            <a:off x="4393376" y="4797153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855EC597-FF76-4C7D-B4A0-9EFC699F7E4C}"/>
              </a:ext>
            </a:extLst>
          </p:cNvPr>
          <p:cNvSpPr txBox="1"/>
          <p:nvPr/>
        </p:nvSpPr>
        <p:spPr>
          <a:xfrm>
            <a:off x="4954180" y="4725145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1F2B8D87-8955-443D-87CE-87C00301CFA6}"/>
              </a:ext>
            </a:extLst>
          </p:cNvPr>
          <p:cNvSpPr txBox="1"/>
          <p:nvPr/>
        </p:nvSpPr>
        <p:spPr>
          <a:xfrm>
            <a:off x="10027892" y="4797153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4D55ED30-F424-4832-8244-C857C2E8C9E1}"/>
              </a:ext>
            </a:extLst>
          </p:cNvPr>
          <p:cNvSpPr txBox="1"/>
          <p:nvPr/>
        </p:nvSpPr>
        <p:spPr>
          <a:xfrm>
            <a:off x="5522109" y="4766187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2096F2EB-FA07-47C5-917C-6AEA801BDF5D}"/>
              </a:ext>
            </a:extLst>
          </p:cNvPr>
          <p:cNvSpPr txBox="1"/>
          <p:nvPr/>
        </p:nvSpPr>
        <p:spPr>
          <a:xfrm>
            <a:off x="8904312" y="1887796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278F5B50-8A93-4460-BCA8-C584C6B95224}"/>
              </a:ext>
            </a:extLst>
          </p:cNvPr>
          <p:cNvSpPr txBox="1"/>
          <p:nvPr/>
        </p:nvSpPr>
        <p:spPr>
          <a:xfrm>
            <a:off x="9469326" y="2060849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E69208E6-6725-4473-8E5D-3EDF601C5DCB}"/>
              </a:ext>
            </a:extLst>
          </p:cNvPr>
          <p:cNvSpPr txBox="1"/>
          <p:nvPr/>
        </p:nvSpPr>
        <p:spPr>
          <a:xfrm>
            <a:off x="10045390" y="2276873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C0A6B3BE-F875-49FB-A0A6-6B6409FBE252}"/>
              </a:ext>
            </a:extLst>
          </p:cNvPr>
          <p:cNvSpPr txBox="1"/>
          <p:nvPr/>
        </p:nvSpPr>
        <p:spPr>
          <a:xfrm>
            <a:off x="8355946" y="4444671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A8E0F825-CE42-4C92-88AD-45A34C0B08F4}"/>
              </a:ext>
            </a:extLst>
          </p:cNvPr>
          <p:cNvSpPr txBox="1"/>
          <p:nvPr/>
        </p:nvSpPr>
        <p:spPr>
          <a:xfrm>
            <a:off x="7764625" y="4235613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E44E56CD-43C6-46C5-80EB-66E11422D504}"/>
              </a:ext>
            </a:extLst>
          </p:cNvPr>
          <p:cNvSpPr txBox="1"/>
          <p:nvPr/>
        </p:nvSpPr>
        <p:spPr>
          <a:xfrm>
            <a:off x="8914874" y="4717984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1ED4A73F-38A9-40AD-A047-1F63BE44F0AC}"/>
              </a:ext>
            </a:extLst>
          </p:cNvPr>
          <p:cNvSpPr txBox="1"/>
          <p:nvPr/>
        </p:nvSpPr>
        <p:spPr>
          <a:xfrm>
            <a:off x="9484438" y="4849416"/>
            <a:ext cx="515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220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3"/>
          <p:cNvGraphicFramePr>
            <a:graphicFrameLocks/>
          </p:cNvGraphicFramePr>
          <p:nvPr>
            <p:extLst/>
          </p:nvPr>
        </p:nvGraphicFramePr>
        <p:xfrm>
          <a:off x="3431704" y="378156"/>
          <a:ext cx="462915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字方塊 2"/>
          <p:cNvSpPr txBox="1"/>
          <p:nvPr/>
        </p:nvSpPr>
        <p:spPr>
          <a:xfrm>
            <a:off x="5490728" y="31181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E7/PEPE2</a:t>
            </a:r>
            <a:endParaRPr lang="zh-TW" altLang="en-US" dirty="0"/>
          </a:p>
        </p:txBody>
      </p:sp>
      <p:graphicFrame>
        <p:nvGraphicFramePr>
          <p:cNvPr id="8" name="Chart 3"/>
          <p:cNvGraphicFramePr>
            <a:graphicFrameLocks/>
          </p:cNvGraphicFramePr>
          <p:nvPr>
            <p:extLst/>
          </p:nvPr>
        </p:nvGraphicFramePr>
        <p:xfrm>
          <a:off x="3431704" y="3022287"/>
          <a:ext cx="462915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5508475" y="2996952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E7/PEPE3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3431704" y="27839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</a:rPr>
              <a:t>C</a:t>
            </a:r>
            <a:endParaRPr lang="zh-TW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487489" y="1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8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48930" y="61783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32663"/>
              </p:ext>
            </p:extLst>
          </p:nvPr>
        </p:nvGraphicFramePr>
        <p:xfrm>
          <a:off x="292539" y="617837"/>
          <a:ext cx="59817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r:id="rId4" imgW="6781320" imgH="2552400" progId="ChromRep.Graph.1">
                  <p:embed/>
                </p:oleObj>
              </mc:Choice>
              <mc:Fallback>
                <p:oleObj r:id="rId4" imgW="6781320" imgH="2552400" progId="ChromRep.Graph.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39" y="617837"/>
                        <a:ext cx="59817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193685" y="280086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</a:rPr>
              <a:t>A</a:t>
            </a:r>
            <a:endParaRPr lang="zh-TW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248930" y="363633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960745"/>
              </p:ext>
            </p:extLst>
          </p:nvPr>
        </p:nvGraphicFramePr>
        <p:xfrm>
          <a:off x="292539" y="3636335"/>
          <a:ext cx="59817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r:id="rId6" imgW="6781320" imgH="2552400" progId="ChromRep.Graph.1">
                  <p:embed/>
                </p:oleObj>
              </mc:Choice>
              <mc:Fallback>
                <p:oleObj r:id="rId6" imgW="6781320" imgH="2552400" progId="ChromRep.Graph.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39" y="3636335"/>
                        <a:ext cx="598170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193685" y="3181942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</a:rPr>
              <a:t>B</a:t>
            </a:r>
            <a:endParaRPr lang="zh-TW" altLang="en-US" sz="1400" b="1" dirty="0">
              <a:latin typeface="Arial" panose="020B0604020202020204" pitchFamily="34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79901F3-7B9B-4D0C-B734-75666EE65B33}"/>
              </a:ext>
            </a:extLst>
          </p:cNvPr>
          <p:cNvSpPr txBox="1"/>
          <p:nvPr/>
        </p:nvSpPr>
        <p:spPr>
          <a:xfrm>
            <a:off x="136526" y="-27691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33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253C6286-14A3-43C0-9058-952DDBEA7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34" y="426364"/>
            <a:ext cx="1806790" cy="2092629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B6CAC43-DC6E-48B1-A3E8-BFB6CEFCD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596" y="426363"/>
            <a:ext cx="1674103" cy="209262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E20F575-353B-4D36-A039-64F5E596A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1699" y="331781"/>
            <a:ext cx="4782345" cy="151997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FD145F9D-7BB3-4586-BAB2-D3E121D9D3FD}"/>
              </a:ext>
            </a:extLst>
          </p:cNvPr>
          <p:cNvSpPr txBox="1"/>
          <p:nvPr/>
        </p:nvSpPr>
        <p:spPr>
          <a:xfrm>
            <a:off x="424026" y="40378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3B39D72-B55E-43F3-BC09-06E6A687AD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538" y="2492021"/>
            <a:ext cx="2067653" cy="232768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98AB054-F192-4B9C-BF98-BF428AC091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8191" y="2513840"/>
            <a:ext cx="1994370" cy="230586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EB8D7B2-1D5A-4978-BD18-F2C0827CE0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2562" y="2531478"/>
            <a:ext cx="4447570" cy="139098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49397BAE-EB3B-4BEE-9E1D-33172E476645}"/>
              </a:ext>
            </a:extLst>
          </p:cNvPr>
          <p:cNvSpPr txBox="1"/>
          <p:nvPr/>
        </p:nvSpPr>
        <p:spPr>
          <a:xfrm>
            <a:off x="496034" y="252884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238821A-4345-40CE-B668-4F29F58FBC2A}"/>
              </a:ext>
            </a:extLst>
          </p:cNvPr>
          <p:cNvSpPr txBox="1"/>
          <p:nvPr/>
        </p:nvSpPr>
        <p:spPr>
          <a:xfrm>
            <a:off x="80983" y="48760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45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F12E35E4-D999-466E-8743-11009540C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45" y="492583"/>
            <a:ext cx="1877730" cy="2152882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60BE1FF8-B0F6-4941-A4BE-3375344E3E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075" y="525471"/>
            <a:ext cx="1796913" cy="2119994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72D42289-84BD-45E5-9E75-EB2AB9FF8E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052" y="3140968"/>
            <a:ext cx="4418996" cy="1331313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9ED75C8-0151-427E-932C-BB627B3B3174}"/>
              </a:ext>
            </a:extLst>
          </p:cNvPr>
          <p:cNvSpPr txBox="1"/>
          <p:nvPr/>
        </p:nvSpPr>
        <p:spPr>
          <a:xfrm>
            <a:off x="577277" y="409371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45C1BA-C92E-408D-A831-431B564118DE}"/>
              </a:ext>
            </a:extLst>
          </p:cNvPr>
          <p:cNvSpPr txBox="1"/>
          <p:nvPr/>
        </p:nvSpPr>
        <p:spPr>
          <a:xfrm>
            <a:off x="80983" y="48760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2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J:\eddie2\異位性膀胱癌T24\P5M\Heart-1\200-1.tif">
            <a:extLst>
              <a:ext uri="{FF2B5EF4-FFF2-40B4-BE49-F238E27FC236}">
                <a16:creationId xmlns:a16="http://schemas.microsoft.com/office/drawing/2014/main" id="{865F1FF4-A0FC-4C63-91D7-B3C4AF074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239556" y="423446"/>
            <a:ext cx="2386227" cy="178967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E8AAE922-889F-4EB1-A7A4-B4CDD6C2C3D5}"/>
              </a:ext>
            </a:extLst>
          </p:cNvPr>
          <p:cNvSpPr txBox="1"/>
          <p:nvPr/>
        </p:nvSpPr>
        <p:spPr>
          <a:xfrm>
            <a:off x="1525209" y="58082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4" descr="J:\eddie2\異位性膀胱癌T24\P10M\Heart-1\200-1.tif">
            <a:extLst>
              <a:ext uri="{FF2B5EF4-FFF2-40B4-BE49-F238E27FC236}">
                <a16:creationId xmlns:a16="http://schemas.microsoft.com/office/drawing/2014/main" id="{F151A888-C5FE-4CBF-B7F5-B5DE8308C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61322" y="2349711"/>
            <a:ext cx="2386226" cy="1789670"/>
          </a:xfrm>
          <a:prstGeom prst="rect">
            <a:avLst/>
          </a:prstGeom>
          <a:noFill/>
        </p:spPr>
      </p:pic>
      <p:pic>
        <p:nvPicPr>
          <p:cNvPr id="19" name="Picture 4" descr="J:\eddie2\異位性膀胱癌T24\P10M\Heart-1\200-1.tif">
            <a:extLst>
              <a:ext uri="{FF2B5EF4-FFF2-40B4-BE49-F238E27FC236}">
                <a16:creationId xmlns:a16="http://schemas.microsoft.com/office/drawing/2014/main" id="{A488A556-A067-48B0-B160-FA2A0844A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61322" y="4310537"/>
            <a:ext cx="2386225" cy="1789669"/>
          </a:xfrm>
          <a:prstGeom prst="rect">
            <a:avLst/>
          </a:prstGeom>
          <a:noFill/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0CAF9F51-AE21-4BEB-AA30-1430FC252888}"/>
              </a:ext>
            </a:extLst>
          </p:cNvPr>
          <p:cNvSpPr txBox="1"/>
          <p:nvPr/>
        </p:nvSpPr>
        <p:spPr>
          <a:xfrm>
            <a:off x="492266" y="1222745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1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369B6E40-9AC6-4FE6-9158-31E2D6797BA0}"/>
              </a:ext>
            </a:extLst>
          </p:cNvPr>
          <p:cNvSpPr txBox="1"/>
          <p:nvPr/>
        </p:nvSpPr>
        <p:spPr>
          <a:xfrm>
            <a:off x="492266" y="4952854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3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20A96394-AFA9-4186-843E-627F4CB775AF}"/>
              </a:ext>
            </a:extLst>
          </p:cNvPr>
          <p:cNvSpPr txBox="1"/>
          <p:nvPr/>
        </p:nvSpPr>
        <p:spPr>
          <a:xfrm>
            <a:off x="492266" y="2964344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2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DC9F17A3-871C-4462-8AE9-620A049C06E1}"/>
              </a:ext>
            </a:extLst>
          </p:cNvPr>
          <p:cNvSpPr txBox="1"/>
          <p:nvPr/>
        </p:nvSpPr>
        <p:spPr>
          <a:xfrm>
            <a:off x="4641025" y="58082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5672C4C0-B1A2-4696-8A6B-BBD33F5F6FCF}"/>
              </a:ext>
            </a:extLst>
          </p:cNvPr>
          <p:cNvSpPr txBox="1"/>
          <p:nvPr/>
        </p:nvSpPr>
        <p:spPr>
          <a:xfrm>
            <a:off x="3622034" y="1047998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4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4" descr="J:\eddie2\異位性膀胱癌T24\P10M\Heart-2\200-1.tif">
            <a:extLst>
              <a:ext uri="{FF2B5EF4-FFF2-40B4-BE49-F238E27FC236}">
                <a16:creationId xmlns:a16="http://schemas.microsoft.com/office/drawing/2014/main" id="{C398BCDF-4EAE-4578-AD72-3CF00F25A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345784" y="497484"/>
            <a:ext cx="2370163" cy="1777622"/>
          </a:xfrm>
          <a:prstGeom prst="rect">
            <a:avLst/>
          </a:prstGeom>
          <a:noFill/>
        </p:spPr>
      </p:pic>
      <p:pic>
        <p:nvPicPr>
          <p:cNvPr id="29" name="Picture 4" descr="J:\eddie2\異位性膀胱癌T24\P10M\Heart-1\200-1.tif">
            <a:extLst>
              <a:ext uri="{FF2B5EF4-FFF2-40B4-BE49-F238E27FC236}">
                <a16:creationId xmlns:a16="http://schemas.microsoft.com/office/drawing/2014/main" id="{2B40206E-2288-4EA5-AD55-2155E71DC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345784" y="4341337"/>
            <a:ext cx="2370161" cy="1777621"/>
          </a:xfrm>
          <a:prstGeom prst="rect">
            <a:avLst/>
          </a:prstGeom>
          <a:noFill/>
        </p:spPr>
      </p:pic>
      <p:pic>
        <p:nvPicPr>
          <p:cNvPr id="30" name="Picture 4" descr="J:\eddie2\異位性膀胱癌T24\P10M\Heart-1\200-1.tif">
            <a:extLst>
              <a:ext uri="{FF2B5EF4-FFF2-40B4-BE49-F238E27FC236}">
                <a16:creationId xmlns:a16="http://schemas.microsoft.com/office/drawing/2014/main" id="{78CF37FE-E11E-43EA-AE99-769FA000D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345784" y="2402351"/>
            <a:ext cx="2370161" cy="1777621"/>
          </a:xfrm>
          <a:prstGeom prst="rect">
            <a:avLst/>
          </a:prstGeom>
          <a:noFill/>
        </p:spPr>
      </p:pic>
      <p:sp>
        <p:nvSpPr>
          <p:cNvPr id="31" name="文字方塊 30">
            <a:extLst>
              <a:ext uri="{FF2B5EF4-FFF2-40B4-BE49-F238E27FC236}">
                <a16:creationId xmlns:a16="http://schemas.microsoft.com/office/drawing/2014/main" id="{766FC228-3BD2-4443-A1C9-7FFB1B099DE1}"/>
              </a:ext>
            </a:extLst>
          </p:cNvPr>
          <p:cNvSpPr txBox="1"/>
          <p:nvPr/>
        </p:nvSpPr>
        <p:spPr>
          <a:xfrm>
            <a:off x="3583468" y="3126502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5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B7E277FA-B612-437A-8064-C141B77EE914}"/>
              </a:ext>
            </a:extLst>
          </p:cNvPr>
          <p:cNvSpPr txBox="1"/>
          <p:nvPr/>
        </p:nvSpPr>
        <p:spPr>
          <a:xfrm>
            <a:off x="3622033" y="5029953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6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4" descr="J:\eddie2\異位性膀胱癌T24\P10M\Heart-2\200-1.tif">
            <a:extLst>
              <a:ext uri="{FF2B5EF4-FFF2-40B4-BE49-F238E27FC236}">
                <a16:creationId xmlns:a16="http://schemas.microsoft.com/office/drawing/2014/main" id="{3FDC6CE6-96B0-4491-8DAA-398311E08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7450371" y="457883"/>
            <a:ext cx="2370160" cy="1777620"/>
          </a:xfrm>
          <a:prstGeom prst="rect">
            <a:avLst/>
          </a:prstGeom>
          <a:noFill/>
        </p:spPr>
      </p:pic>
      <p:sp>
        <p:nvSpPr>
          <p:cNvPr id="34" name="文字方塊 33">
            <a:extLst>
              <a:ext uri="{FF2B5EF4-FFF2-40B4-BE49-F238E27FC236}">
                <a16:creationId xmlns:a16="http://schemas.microsoft.com/office/drawing/2014/main" id="{39499B30-4AFC-4106-B818-9337C32A2850}"/>
              </a:ext>
            </a:extLst>
          </p:cNvPr>
          <p:cNvSpPr txBox="1"/>
          <p:nvPr/>
        </p:nvSpPr>
        <p:spPr>
          <a:xfrm>
            <a:off x="7684197" y="58082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F8C84EEA-93DF-4342-8AA0-C4778F1EA37A}"/>
              </a:ext>
            </a:extLst>
          </p:cNvPr>
          <p:cNvSpPr txBox="1"/>
          <p:nvPr/>
        </p:nvSpPr>
        <p:spPr>
          <a:xfrm>
            <a:off x="6733446" y="1079697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7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7" descr="J:\eddie2\異位性膀胱癌T24\P5M\Heart-2\200-1.tif">
            <a:extLst>
              <a:ext uri="{FF2B5EF4-FFF2-40B4-BE49-F238E27FC236}">
                <a16:creationId xmlns:a16="http://schemas.microsoft.com/office/drawing/2014/main" id="{E14A6853-FAEF-494A-A22D-25811955D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7450370" y="2390497"/>
            <a:ext cx="2370161" cy="1777621"/>
          </a:xfrm>
          <a:prstGeom prst="rect">
            <a:avLst/>
          </a:prstGeom>
          <a:noFill/>
        </p:spPr>
      </p:pic>
      <p:sp>
        <p:nvSpPr>
          <p:cNvPr id="37" name="文字方塊 36">
            <a:extLst>
              <a:ext uri="{FF2B5EF4-FFF2-40B4-BE49-F238E27FC236}">
                <a16:creationId xmlns:a16="http://schemas.microsoft.com/office/drawing/2014/main" id="{4121B9AF-7885-488F-BB6E-2424887698CE}"/>
              </a:ext>
            </a:extLst>
          </p:cNvPr>
          <p:cNvSpPr txBox="1"/>
          <p:nvPr/>
        </p:nvSpPr>
        <p:spPr>
          <a:xfrm>
            <a:off x="6733446" y="3050354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8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7" descr="J:\eddie2\異位性膀胱癌T24\P5M\Heart-1\200-1.tif">
            <a:extLst>
              <a:ext uri="{FF2B5EF4-FFF2-40B4-BE49-F238E27FC236}">
                <a16:creationId xmlns:a16="http://schemas.microsoft.com/office/drawing/2014/main" id="{D04BB18D-2929-417C-83B6-0DDB34B69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7495193" y="4322587"/>
            <a:ext cx="2370159" cy="1777619"/>
          </a:xfrm>
          <a:prstGeom prst="rect">
            <a:avLst/>
          </a:prstGeom>
          <a:noFill/>
        </p:spPr>
      </p:pic>
      <p:sp>
        <p:nvSpPr>
          <p:cNvPr id="39" name="文字方塊 38">
            <a:extLst>
              <a:ext uri="{FF2B5EF4-FFF2-40B4-BE49-F238E27FC236}">
                <a16:creationId xmlns:a16="http://schemas.microsoft.com/office/drawing/2014/main" id="{FBF08922-7730-4ACB-B468-92A6C86A84B9}"/>
              </a:ext>
            </a:extLst>
          </p:cNvPr>
          <p:cNvSpPr txBox="1"/>
          <p:nvPr/>
        </p:nvSpPr>
        <p:spPr>
          <a:xfrm>
            <a:off x="6726574" y="4895076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9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EB0DB7A5-9132-411A-93A6-DA80A2D8E917}"/>
              </a:ext>
            </a:extLst>
          </p:cNvPr>
          <p:cNvSpPr txBox="1"/>
          <p:nvPr/>
        </p:nvSpPr>
        <p:spPr>
          <a:xfrm>
            <a:off x="80983" y="48760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42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eddie2\異位性膀胱癌T24\P10M\Liver-1\200-1.tif">
            <a:extLst>
              <a:ext uri="{FF2B5EF4-FFF2-40B4-BE49-F238E27FC236}">
                <a16:creationId xmlns:a16="http://schemas.microsoft.com/office/drawing/2014/main" id="{89396E91-B51C-402A-A91B-599F63C10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1351" y="702951"/>
            <a:ext cx="2386227" cy="1789670"/>
          </a:xfrm>
          <a:prstGeom prst="rect">
            <a:avLst/>
          </a:prstGeom>
          <a:noFill/>
        </p:spPr>
      </p:pic>
      <p:pic>
        <p:nvPicPr>
          <p:cNvPr id="3" name="圖片 2" descr="200-1.tif">
            <a:extLst>
              <a:ext uri="{FF2B5EF4-FFF2-40B4-BE49-F238E27FC236}">
                <a16:creationId xmlns:a16="http://schemas.microsoft.com/office/drawing/2014/main" id="{3DA70E95-0584-4C7B-B829-711CE293F13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0620" y="705756"/>
            <a:ext cx="2386227" cy="178967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A5A8E1F3-5E0E-4E13-B21D-39ABC4DEFBEA}"/>
              </a:ext>
            </a:extLst>
          </p:cNvPr>
          <p:cNvSpPr txBox="1"/>
          <p:nvPr/>
        </p:nvSpPr>
        <p:spPr>
          <a:xfrm>
            <a:off x="8348185" y="122334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5AD9FE6-4B1A-4332-8FF4-8D19890598E2}"/>
              </a:ext>
            </a:extLst>
          </p:cNvPr>
          <p:cNvSpPr txBox="1"/>
          <p:nvPr/>
        </p:nvSpPr>
        <p:spPr>
          <a:xfrm>
            <a:off x="6868043" y="322915"/>
            <a:ext cx="2095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5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CA0195-1802-4F10-AA78-4D92F8154667}"/>
              </a:ext>
            </a:extLst>
          </p:cNvPr>
          <p:cNvSpPr txBox="1"/>
          <p:nvPr/>
        </p:nvSpPr>
        <p:spPr>
          <a:xfrm>
            <a:off x="9389078" y="333419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10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 descr="J:\eddie2\異位性膀胱癌T24\P10M\Liver-2\200-1.tif">
            <a:extLst>
              <a:ext uri="{FF2B5EF4-FFF2-40B4-BE49-F238E27FC236}">
                <a16:creationId xmlns:a16="http://schemas.microsoft.com/office/drawing/2014/main" id="{730C2081-431C-4F17-8590-DE7FEAFEB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1349" y="2595375"/>
            <a:ext cx="2386229" cy="1789671"/>
          </a:xfrm>
          <a:prstGeom prst="rect">
            <a:avLst/>
          </a:prstGeom>
          <a:noFill/>
        </p:spPr>
      </p:pic>
      <p:pic>
        <p:nvPicPr>
          <p:cNvPr id="8" name="圖片 7" descr="200-1.tif">
            <a:extLst>
              <a:ext uri="{FF2B5EF4-FFF2-40B4-BE49-F238E27FC236}">
                <a16:creationId xmlns:a16="http://schemas.microsoft.com/office/drawing/2014/main" id="{C5C509C5-6F47-4211-8392-ADB02BF235C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0620" y="2595375"/>
            <a:ext cx="2386227" cy="1789670"/>
          </a:xfrm>
          <a:prstGeom prst="rect">
            <a:avLst/>
          </a:prstGeom>
        </p:spPr>
      </p:pic>
      <p:pic>
        <p:nvPicPr>
          <p:cNvPr id="9" name="Picture 4" descr="J:\eddie2\異位性膀胱癌T24\P10M\Liver-3\200-1.tif">
            <a:extLst>
              <a:ext uri="{FF2B5EF4-FFF2-40B4-BE49-F238E27FC236}">
                <a16:creationId xmlns:a16="http://schemas.microsoft.com/office/drawing/2014/main" id="{2F15B204-8B8B-47B2-ADA2-A052C496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39318" y="4571143"/>
            <a:ext cx="2418828" cy="1814121"/>
          </a:xfrm>
          <a:prstGeom prst="rect">
            <a:avLst/>
          </a:prstGeom>
          <a:noFill/>
        </p:spPr>
      </p:pic>
      <p:pic>
        <p:nvPicPr>
          <p:cNvPr id="10" name="圖片 9" descr="200-1.tif">
            <a:extLst>
              <a:ext uri="{FF2B5EF4-FFF2-40B4-BE49-F238E27FC236}">
                <a16:creationId xmlns:a16="http://schemas.microsoft.com/office/drawing/2014/main" id="{EF1863AD-2BD3-4846-89C6-67EE46774B2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30620" y="4556201"/>
            <a:ext cx="2418828" cy="1814121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2AFAFB49-F71C-4320-A5AB-148708934635}"/>
              </a:ext>
            </a:extLst>
          </p:cNvPr>
          <p:cNvSpPr txBox="1"/>
          <p:nvPr/>
        </p:nvSpPr>
        <p:spPr>
          <a:xfrm>
            <a:off x="2422716" y="122334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1122838-E717-4A2A-969E-A43679B8F3EA}"/>
              </a:ext>
            </a:extLst>
          </p:cNvPr>
          <p:cNvSpPr txBox="1"/>
          <p:nvPr/>
        </p:nvSpPr>
        <p:spPr>
          <a:xfrm>
            <a:off x="1079054" y="394723"/>
            <a:ext cx="2095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5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C36F8585-8976-483E-8BBB-62CF2F32E3B5}"/>
              </a:ext>
            </a:extLst>
          </p:cNvPr>
          <p:cNvSpPr txBox="1"/>
          <p:nvPr/>
        </p:nvSpPr>
        <p:spPr>
          <a:xfrm>
            <a:off x="3640197" y="394723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10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7" descr="J:\eddie2\異位性膀胱癌T24\P10M\Liver-4\200-1.tif">
            <a:extLst>
              <a:ext uri="{FF2B5EF4-FFF2-40B4-BE49-F238E27FC236}">
                <a16:creationId xmlns:a16="http://schemas.microsoft.com/office/drawing/2014/main" id="{4B213532-9E3B-4488-BCEC-ED19D8970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8919" y="702951"/>
            <a:ext cx="2370162" cy="1777622"/>
          </a:xfrm>
          <a:prstGeom prst="rect">
            <a:avLst/>
          </a:prstGeom>
          <a:noFill/>
        </p:spPr>
      </p:pic>
      <p:pic>
        <p:nvPicPr>
          <p:cNvPr id="15" name="圖片 14" descr="200-1.tif">
            <a:extLst>
              <a:ext uri="{FF2B5EF4-FFF2-40B4-BE49-F238E27FC236}">
                <a16:creationId xmlns:a16="http://schemas.microsoft.com/office/drawing/2014/main" id="{283A310E-B565-454C-ACD5-8559323C8845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24462" y="702951"/>
            <a:ext cx="2370162" cy="1777622"/>
          </a:xfrm>
          <a:prstGeom prst="rect">
            <a:avLst/>
          </a:prstGeom>
        </p:spPr>
      </p:pic>
      <p:pic>
        <p:nvPicPr>
          <p:cNvPr id="16" name="Picture 4" descr="J:\eddie2\異位性膀胱癌T24\P10M\Liver-5\200-1.tif">
            <a:extLst>
              <a:ext uri="{FF2B5EF4-FFF2-40B4-BE49-F238E27FC236}">
                <a16:creationId xmlns:a16="http://schemas.microsoft.com/office/drawing/2014/main" id="{C2DAFE25-88E5-4DC8-A615-491859817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24462" y="2655586"/>
            <a:ext cx="2413588" cy="1810191"/>
          </a:xfrm>
          <a:prstGeom prst="rect">
            <a:avLst/>
          </a:prstGeom>
          <a:noFill/>
        </p:spPr>
      </p:pic>
      <p:pic>
        <p:nvPicPr>
          <p:cNvPr id="17" name="圖片 16" descr="200-1.tif">
            <a:extLst>
              <a:ext uri="{FF2B5EF4-FFF2-40B4-BE49-F238E27FC236}">
                <a16:creationId xmlns:a16="http://schemas.microsoft.com/office/drawing/2014/main" id="{29CA0DD8-38DA-4195-BC65-F1519A7AE89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-10000"/>
          </a:blip>
          <a:stretch>
            <a:fillRect/>
          </a:stretch>
        </p:blipFill>
        <p:spPr>
          <a:xfrm>
            <a:off x="3581774" y="2688158"/>
            <a:ext cx="2370159" cy="1777619"/>
          </a:xfrm>
          <a:prstGeom prst="rect">
            <a:avLst/>
          </a:prstGeom>
        </p:spPr>
      </p:pic>
      <p:pic>
        <p:nvPicPr>
          <p:cNvPr id="18" name="Picture 7" descr="J:\eddie2\異位性膀胱癌T24\P10M\Liver-6\200-1.tif">
            <a:extLst>
              <a:ext uri="{FF2B5EF4-FFF2-40B4-BE49-F238E27FC236}">
                <a16:creationId xmlns:a16="http://schemas.microsoft.com/office/drawing/2014/main" id="{19E4BF27-90F0-47B8-A7F9-06ADF4412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40197" y="4673150"/>
            <a:ext cx="2348830" cy="1761623"/>
          </a:xfrm>
          <a:prstGeom prst="rect">
            <a:avLst/>
          </a:prstGeom>
          <a:noFill/>
        </p:spPr>
      </p:pic>
      <p:pic>
        <p:nvPicPr>
          <p:cNvPr id="19" name="圖片 18" descr="200-1.tif">
            <a:extLst>
              <a:ext uri="{FF2B5EF4-FFF2-40B4-BE49-F238E27FC236}">
                <a16:creationId xmlns:a16="http://schemas.microsoft.com/office/drawing/2014/main" id="{FC2053FA-8FFA-4F9B-913E-097D5E00B6D8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13693" y="4640790"/>
            <a:ext cx="2435125" cy="1826344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62B1708D-2ECC-4531-BA39-6C57AE0DBE05}"/>
              </a:ext>
            </a:extLst>
          </p:cNvPr>
          <p:cNvSpPr txBox="1"/>
          <p:nvPr/>
        </p:nvSpPr>
        <p:spPr>
          <a:xfrm>
            <a:off x="251946" y="1330152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1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003562C0-1596-4D02-95A0-B441184E41FE}"/>
              </a:ext>
            </a:extLst>
          </p:cNvPr>
          <p:cNvSpPr txBox="1"/>
          <p:nvPr/>
        </p:nvSpPr>
        <p:spPr>
          <a:xfrm>
            <a:off x="251946" y="3299071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2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95F052F9-9C09-46A8-ADA8-6854E2985813}"/>
              </a:ext>
            </a:extLst>
          </p:cNvPr>
          <p:cNvSpPr txBox="1"/>
          <p:nvPr/>
        </p:nvSpPr>
        <p:spPr>
          <a:xfrm>
            <a:off x="251946" y="5292351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3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0A6467C-F3DB-4C89-BE0A-A28E94367BB0}"/>
              </a:ext>
            </a:extLst>
          </p:cNvPr>
          <p:cNvSpPr txBox="1"/>
          <p:nvPr/>
        </p:nvSpPr>
        <p:spPr>
          <a:xfrm>
            <a:off x="5958525" y="1330152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4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C6466086-67AE-418F-B795-A75472BC01FD}"/>
              </a:ext>
            </a:extLst>
          </p:cNvPr>
          <p:cNvSpPr txBox="1"/>
          <p:nvPr/>
        </p:nvSpPr>
        <p:spPr>
          <a:xfrm>
            <a:off x="5958525" y="3299071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5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B9340770-C9E4-4EA7-9B6C-F3A575461CA2}"/>
              </a:ext>
            </a:extLst>
          </p:cNvPr>
          <p:cNvSpPr txBox="1"/>
          <p:nvPr/>
        </p:nvSpPr>
        <p:spPr>
          <a:xfrm>
            <a:off x="5958525" y="5292351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6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</p:spTree>
    <p:extLst>
      <p:ext uri="{BB962C8B-B14F-4D97-AF65-F5344CB8AC3E}">
        <p14:creationId xmlns:p14="http://schemas.microsoft.com/office/powerpoint/2010/main" val="3534336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eddie2\異位性膀胱癌T24\P10M\Liver-7\200-1.tif">
            <a:extLst>
              <a:ext uri="{FF2B5EF4-FFF2-40B4-BE49-F238E27FC236}">
                <a16:creationId xmlns:a16="http://schemas.microsoft.com/office/drawing/2014/main" id="{AC2D8336-8D6C-4753-BF17-B513A10FE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538" y="695676"/>
            <a:ext cx="2370162" cy="1777622"/>
          </a:xfrm>
          <a:prstGeom prst="rect">
            <a:avLst/>
          </a:prstGeom>
          <a:noFill/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947782BD-A406-4D1C-BE92-2C20DB8EE0FD}"/>
              </a:ext>
            </a:extLst>
          </p:cNvPr>
          <p:cNvSpPr txBox="1"/>
          <p:nvPr/>
        </p:nvSpPr>
        <p:spPr>
          <a:xfrm>
            <a:off x="2408231" y="40335"/>
            <a:ext cx="1814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T24 xenograft mice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B3B375E7-10A4-4B6A-BD3A-5502A8EC774F}"/>
              </a:ext>
            </a:extLst>
          </p:cNvPr>
          <p:cNvSpPr txBox="1"/>
          <p:nvPr/>
        </p:nvSpPr>
        <p:spPr>
          <a:xfrm>
            <a:off x="1079054" y="319660"/>
            <a:ext cx="2095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5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AD500A8-B4B9-4902-A086-A11595984E6B}"/>
              </a:ext>
            </a:extLst>
          </p:cNvPr>
          <p:cNvSpPr txBox="1"/>
          <p:nvPr/>
        </p:nvSpPr>
        <p:spPr>
          <a:xfrm>
            <a:off x="3640197" y="319660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10 mg/kg </a:t>
            </a:r>
            <a:r>
              <a:rPr lang="en-US" altLang="zh-TW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EtOAc</a:t>
            </a:r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 extract</a:t>
            </a:r>
            <a:endParaRPr lang="zh-TW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圖片 9" descr="200-1.tif">
            <a:extLst>
              <a:ext uri="{FF2B5EF4-FFF2-40B4-BE49-F238E27FC236}">
                <a16:creationId xmlns:a16="http://schemas.microsoft.com/office/drawing/2014/main" id="{ECEC588A-73EF-4148-995B-225FC535FEB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0197" y="695676"/>
            <a:ext cx="2370162" cy="1777622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89F51B61-47EC-419E-AEE2-BFC0CECF4C3E}"/>
              </a:ext>
            </a:extLst>
          </p:cNvPr>
          <p:cNvSpPr txBox="1"/>
          <p:nvPr/>
        </p:nvSpPr>
        <p:spPr>
          <a:xfrm>
            <a:off x="251946" y="1255089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7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pic>
        <p:nvPicPr>
          <p:cNvPr id="12" name="Picture 7" descr="J:\eddie2\異位性膀胱癌T24\P10M\Liver-8\200-1.tif">
            <a:extLst>
              <a:ext uri="{FF2B5EF4-FFF2-40B4-BE49-F238E27FC236}">
                <a16:creationId xmlns:a16="http://schemas.microsoft.com/office/drawing/2014/main" id="{95CC4F4E-CCCE-4F6A-B82E-2311FC69A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0198" y="2622077"/>
            <a:ext cx="2370161" cy="1777621"/>
          </a:xfrm>
          <a:prstGeom prst="rect">
            <a:avLst/>
          </a:prstGeom>
          <a:noFill/>
        </p:spPr>
      </p:pic>
      <p:pic>
        <p:nvPicPr>
          <p:cNvPr id="13" name="圖片 12" descr="200-1.tif">
            <a:extLst>
              <a:ext uri="{FF2B5EF4-FFF2-40B4-BE49-F238E27FC236}">
                <a16:creationId xmlns:a16="http://schemas.microsoft.com/office/drawing/2014/main" id="{5E1FFE42-A1D7-4937-BECF-1A63E68DC36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13693" y="2622077"/>
            <a:ext cx="2370161" cy="1777621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32D3BDCA-60F4-4428-94C7-083983A84DA1}"/>
              </a:ext>
            </a:extLst>
          </p:cNvPr>
          <p:cNvSpPr txBox="1"/>
          <p:nvPr/>
        </p:nvSpPr>
        <p:spPr>
          <a:xfrm>
            <a:off x="251945" y="3140755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8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pic>
        <p:nvPicPr>
          <p:cNvPr id="15" name="Picture 4" descr="J:\eddie2\異位性膀胱癌T24\P10M\Liver-9\200-1.tif">
            <a:extLst>
              <a:ext uri="{FF2B5EF4-FFF2-40B4-BE49-F238E27FC236}">
                <a16:creationId xmlns:a16="http://schemas.microsoft.com/office/drawing/2014/main" id="{95A5A704-AE13-4B00-9D6E-8B6B186F8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0199" y="4548480"/>
            <a:ext cx="2370160" cy="1777620"/>
          </a:xfrm>
          <a:prstGeom prst="rect">
            <a:avLst/>
          </a:prstGeom>
          <a:noFill/>
        </p:spPr>
      </p:pic>
      <p:pic>
        <p:nvPicPr>
          <p:cNvPr id="16" name="圖片 15" descr="200-1.tif">
            <a:extLst>
              <a:ext uri="{FF2B5EF4-FFF2-40B4-BE49-F238E27FC236}">
                <a16:creationId xmlns:a16="http://schemas.microsoft.com/office/drawing/2014/main" id="{D9A7B803-5455-4836-92E6-DAD82E6259D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23538" y="4548479"/>
            <a:ext cx="2370161" cy="1777621"/>
          </a:xfrm>
          <a:prstGeom prst="rect">
            <a:avLst/>
          </a:prstGeom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231438CE-21CF-47A3-B952-C1EC2B3D774C}"/>
              </a:ext>
            </a:extLst>
          </p:cNvPr>
          <p:cNvSpPr txBox="1"/>
          <p:nvPr/>
        </p:nvSpPr>
        <p:spPr>
          <a:xfrm>
            <a:off x="261791" y="5175679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N= 9 </a:t>
            </a:r>
          </a:p>
          <a:p>
            <a:pPr algn="ctr"/>
            <a:r>
              <a:rPr lang="en-US" altLang="zh-TW" sz="1400" b="1" dirty="0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</p:spTree>
    <p:extLst>
      <p:ext uri="{BB962C8B-B14F-4D97-AF65-F5344CB8AC3E}">
        <p14:creationId xmlns:p14="http://schemas.microsoft.com/office/powerpoint/2010/main" val="2429188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寬螢幕</PresentationFormat>
  <Paragraphs>111</Paragraphs>
  <Slides>8</Slides>
  <Notes>7</Notes>
  <HiddenSlides>0</HiddenSlides>
  <MMClips>0</MMClips>
  <ScaleCrop>false</ScaleCrop>
  <HeadingPairs>
    <vt:vector size="8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Symbol</vt:lpstr>
      <vt:lpstr>Office 佈景主題</vt:lpstr>
      <vt:lpstr>ChromRep.Graph.1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吳定峰</dc:creator>
  <cp:lastModifiedBy>吳先生</cp:lastModifiedBy>
  <cp:revision>16</cp:revision>
  <dcterms:created xsi:type="dcterms:W3CDTF">2017-09-20T08:19:52Z</dcterms:created>
  <dcterms:modified xsi:type="dcterms:W3CDTF">2018-04-21T04:13:50Z</dcterms:modified>
</cp:coreProperties>
</file>