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55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3825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19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93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6734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1776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151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46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47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452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218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47FFD-FAE5-4A35-BC3D-CC3F58C3E385}" type="datetimeFigureOut">
              <a:rPr lang="ko-KR" altLang="en-US" smtClean="0"/>
              <a:t>2018-10-08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6F147-0B23-4B7B-B659-B9F84F09F3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58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408444" y="1501659"/>
            <a:ext cx="8735556" cy="3556117"/>
            <a:chOff x="1984254" y="1165518"/>
            <a:chExt cx="8579883" cy="2734895"/>
          </a:xfrm>
        </p:grpSpPr>
        <p:grpSp>
          <p:nvGrpSpPr>
            <p:cNvPr id="5" name="그룹 4"/>
            <p:cNvGrpSpPr/>
            <p:nvPr/>
          </p:nvGrpSpPr>
          <p:grpSpPr>
            <a:xfrm>
              <a:off x="1984254" y="1165518"/>
              <a:ext cx="8579883" cy="2734895"/>
              <a:chOff x="122832" y="-7843"/>
              <a:chExt cx="9395564" cy="2970388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37275" y="935474"/>
                <a:ext cx="960107" cy="29774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Week -2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363861" y="917483"/>
                <a:ext cx="960000" cy="29700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Week 0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251326" y="814088"/>
                <a:ext cx="8358544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" name="직선 연결선 11"/>
              <p:cNvCxnSpPr/>
              <p:nvPr/>
            </p:nvCxnSpPr>
            <p:spPr>
              <a:xfrm>
                <a:off x="717329" y="706076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" name="직선 연결선 12"/>
              <p:cNvCxnSpPr/>
              <p:nvPr/>
            </p:nvCxnSpPr>
            <p:spPr>
              <a:xfrm>
                <a:off x="2840797" y="706076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" name="직선 연결선 13"/>
              <p:cNvCxnSpPr/>
              <p:nvPr/>
            </p:nvCxnSpPr>
            <p:spPr>
              <a:xfrm>
                <a:off x="8110281" y="706076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5" name="직사각형 14"/>
              <p:cNvSpPr/>
              <p:nvPr/>
            </p:nvSpPr>
            <p:spPr>
              <a:xfrm>
                <a:off x="122832" y="1094667"/>
                <a:ext cx="1166320" cy="482076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Screening</a:t>
                </a: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2017139" y="1019715"/>
                <a:ext cx="1640183" cy="544891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Randomization</a:t>
                </a:r>
              </a:p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(n=96)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7372101" y="1113408"/>
                <a:ext cx="1487596" cy="29774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Completion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cxnSp>
            <p:nvCxnSpPr>
              <p:cNvPr id="18" name="직선 연결선 17"/>
              <p:cNvCxnSpPr/>
              <p:nvPr/>
            </p:nvCxnSpPr>
            <p:spPr>
              <a:xfrm>
                <a:off x="717328" y="2664798"/>
                <a:ext cx="7405949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" name="직선 화살표 연결선 18"/>
              <p:cNvCxnSpPr/>
              <p:nvPr/>
            </p:nvCxnSpPr>
            <p:spPr>
              <a:xfrm flipV="1">
                <a:off x="731573" y="2216697"/>
                <a:ext cx="0" cy="458337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arrow"/>
              </a:ln>
              <a:effectLst/>
            </p:spPr>
          </p:cxnSp>
          <p:cxnSp>
            <p:nvCxnSpPr>
              <p:cNvPr id="20" name="직선 화살표 연결선 19"/>
              <p:cNvCxnSpPr/>
              <p:nvPr/>
            </p:nvCxnSpPr>
            <p:spPr>
              <a:xfrm flipV="1">
                <a:off x="2836893" y="2206461"/>
                <a:ext cx="0" cy="458337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arrow"/>
              </a:ln>
              <a:effectLst/>
            </p:spPr>
          </p:cxnSp>
          <p:cxnSp>
            <p:nvCxnSpPr>
              <p:cNvPr id="21" name="직선 화살표 연결선 20"/>
              <p:cNvCxnSpPr/>
              <p:nvPr/>
            </p:nvCxnSpPr>
            <p:spPr>
              <a:xfrm flipV="1">
                <a:off x="8123277" y="2211579"/>
                <a:ext cx="0" cy="458337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tailEnd type="arrow"/>
              </a:ln>
              <a:effectLst/>
            </p:spPr>
          </p:cxnSp>
          <p:sp>
            <p:nvSpPr>
              <p:cNvPr id="22" name="직사각형 21"/>
              <p:cNvSpPr/>
              <p:nvPr/>
            </p:nvSpPr>
            <p:spPr>
              <a:xfrm>
                <a:off x="761490" y="2664798"/>
                <a:ext cx="2046313" cy="29774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Run-in period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sp>
            <p:nvSpPr>
              <p:cNvPr id="23" name="직사각형 22"/>
              <p:cNvSpPr/>
              <p:nvPr/>
            </p:nvSpPr>
            <p:spPr>
              <a:xfrm>
                <a:off x="2855541" y="2664798"/>
                <a:ext cx="5267736" cy="29774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Intervention period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cxnSp>
            <p:nvCxnSpPr>
              <p:cNvPr id="24" name="직선 연결선 23"/>
              <p:cNvCxnSpPr/>
              <p:nvPr/>
            </p:nvCxnSpPr>
            <p:spPr>
              <a:xfrm>
                <a:off x="5419252" y="717924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5" name="직사각형 24"/>
              <p:cNvSpPr/>
              <p:nvPr/>
            </p:nvSpPr>
            <p:spPr>
              <a:xfrm>
                <a:off x="6473372" y="-7843"/>
                <a:ext cx="3045024" cy="2570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latinLnBrk="0">
                  <a:defRPr/>
                </a:pPr>
                <a:r>
                  <a:rPr lang="en-US" altLang="ko-KR" sz="1400" kern="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Sample collection at fasting state</a:t>
                </a:r>
                <a:endParaRPr lang="ko-KR" altLang="en-US" sz="1400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26" name="직선 화살표 연결선 25"/>
              <p:cNvCxnSpPr/>
              <p:nvPr/>
            </p:nvCxnSpPr>
            <p:spPr>
              <a:xfrm>
                <a:off x="8110281" y="400809"/>
                <a:ext cx="0" cy="27000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  <a:tailEnd type="arrow"/>
              </a:ln>
              <a:effectLst/>
            </p:spPr>
          </p:cxnSp>
          <p:sp>
            <p:nvSpPr>
              <p:cNvPr id="27" name="직사각형 26"/>
              <p:cNvSpPr/>
              <p:nvPr/>
            </p:nvSpPr>
            <p:spPr>
              <a:xfrm>
                <a:off x="4939305" y="935903"/>
                <a:ext cx="960000" cy="29700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Week 4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직사각형 27"/>
              <p:cNvSpPr/>
              <p:nvPr/>
            </p:nvSpPr>
            <p:spPr>
              <a:xfrm>
                <a:off x="7628615" y="936222"/>
                <a:ext cx="960000" cy="29700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Week 8</a:t>
                </a:r>
                <a:endParaRPr lang="ko-KR" altLang="en-US" sz="1400" b="1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직사각형 28"/>
              <p:cNvSpPr/>
              <p:nvPr/>
            </p:nvSpPr>
            <p:spPr>
              <a:xfrm>
                <a:off x="2813824" y="1525386"/>
                <a:ext cx="5278957" cy="29010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Placebo (</a:t>
                </a:r>
                <a:r>
                  <a:rPr lang="en-US" altLang="ko-KR" sz="1400" b="1" i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n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맑은 고딕" panose="020B0503020000020004" pitchFamily="50" charset="-127"/>
                    <a:cs typeface="Calibri" panose="020F0502020204030204" pitchFamily="34" charset="0"/>
                  </a:rPr>
                  <a:t>=48)</a:t>
                </a:r>
              </a:p>
            </p:txBody>
          </p:sp>
          <p:sp>
            <p:nvSpPr>
              <p:cNvPr id="30" name="직사각형 29"/>
              <p:cNvSpPr/>
              <p:nvPr/>
            </p:nvSpPr>
            <p:spPr>
              <a:xfrm>
                <a:off x="2813824" y="1862352"/>
                <a:ext cx="5278957" cy="290104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sz="1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PMP (</a:t>
                </a:r>
                <a:r>
                  <a:rPr lang="en-US" altLang="ko-KR" sz="1400" b="1" i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en-US" altLang="ko-KR" sz="1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=48</a:t>
                </a:r>
                <a:r>
                  <a:rPr lang="en-US" altLang="ko-KR" sz="1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n-US" altLang="ko-KR" sz="1400" b="1" baseline="30000" dirty="0">
                  <a:solidFill>
                    <a:prstClr val="black"/>
                  </a:solidFill>
                  <a:latin typeface="Calibri" panose="020F0502020204030204" pitchFamily="34" charset="0"/>
                  <a:ea typeface="맑은 고딕" panose="020B0503020000020004" pitchFamily="50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" name="직사각형 6"/>
            <p:cNvSpPr/>
            <p:nvPr/>
          </p:nvSpPr>
          <p:spPr>
            <a:xfrm>
              <a:off x="3013173" y="1165518"/>
              <a:ext cx="2933096" cy="2367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latinLnBrk="0">
                <a:defRPr/>
              </a:pPr>
              <a:r>
                <a:rPr lang="en-US" altLang="ko-KR" sz="1400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Sample collection at fasting state</a:t>
              </a:r>
              <a:endParaRPr lang="ko-KR" altLang="en-US" sz="14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4460961" y="1540966"/>
              <a:ext cx="0" cy="24859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  <a:tailEnd type="arrow"/>
            </a:ln>
            <a:effectLst/>
          </p:spPr>
        </p:cxnSp>
      </p:grpSp>
      <p:sp>
        <p:nvSpPr>
          <p:cNvPr id="32" name="TextBox 31"/>
          <p:cNvSpPr txBox="1"/>
          <p:nvPr/>
        </p:nvSpPr>
        <p:spPr>
          <a:xfrm>
            <a:off x="350875" y="31557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S1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2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39</Words>
  <Application>Microsoft Office PowerPoint</Application>
  <PresentationFormat>화면 슬라이드 쇼(4:3)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강승희</dc:creator>
  <cp:lastModifiedBy>강승희</cp:lastModifiedBy>
  <cp:revision>3</cp:revision>
  <dcterms:created xsi:type="dcterms:W3CDTF">2018-09-17T11:33:31Z</dcterms:created>
  <dcterms:modified xsi:type="dcterms:W3CDTF">2018-10-08T09:58:14Z</dcterms:modified>
</cp:coreProperties>
</file>