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8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01" userDrawn="1">
          <p15:clr>
            <a:srgbClr val="A4A3A4"/>
          </p15:clr>
        </p15:guide>
        <p15:guide id="2" pos="4156" userDrawn="1">
          <p15:clr>
            <a:srgbClr val="A4A3A4"/>
          </p15:clr>
        </p15:guide>
        <p15:guide id="3" pos="2954" userDrawn="1">
          <p15:clr>
            <a:srgbClr val="A4A3A4"/>
          </p15:clr>
        </p15:guide>
        <p15:guide id="4" pos="2818" userDrawn="1">
          <p15:clr>
            <a:srgbClr val="A4A3A4"/>
          </p15:clr>
        </p15:guide>
        <p15:guide id="5" pos="1616" userDrawn="1">
          <p15:clr>
            <a:srgbClr val="A4A3A4"/>
          </p15:clr>
        </p15:guide>
        <p15:guide id="6" pos="1480" userDrawn="1">
          <p15:clr>
            <a:srgbClr val="A4A3A4"/>
          </p15:clr>
        </p15:guide>
        <p15:guide id="7" pos="278" userDrawn="1">
          <p15:clr>
            <a:srgbClr val="A4A3A4"/>
          </p15:clr>
        </p15:guide>
        <p15:guide id="8" orient="horz" pos="172" userDrawn="1">
          <p15:clr>
            <a:srgbClr val="A4A3A4"/>
          </p15:clr>
        </p15:guide>
        <p15:guide id="9" orient="horz" pos="1033" userDrawn="1">
          <p15:clr>
            <a:srgbClr val="A4A3A4"/>
          </p15:clr>
        </p15:guide>
        <p15:guide id="10" orient="horz" pos="1306" userDrawn="1">
          <p15:clr>
            <a:srgbClr val="A4A3A4"/>
          </p15:clr>
        </p15:guide>
        <p15:guide id="11" orient="horz" pos="2167" userDrawn="1">
          <p15:clr>
            <a:srgbClr val="A4A3A4"/>
          </p15:clr>
        </p15:guide>
        <p15:guide id="12" orient="horz" pos="2440" userDrawn="1">
          <p15:clr>
            <a:srgbClr val="A4A3A4"/>
          </p15:clr>
        </p15:guide>
        <p15:guide id="13" orient="horz" pos="3574" userDrawn="1">
          <p15:clr>
            <a:srgbClr val="A4A3A4"/>
          </p15:clr>
        </p15:guide>
        <p15:guide id="14" orient="horz" pos="4435" userDrawn="1">
          <p15:clr>
            <a:srgbClr val="A4A3A4"/>
          </p15:clr>
        </p15:guide>
        <p15:guide id="15" pos="222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657" autoAdjust="0"/>
    <p:restoredTop sz="94660"/>
  </p:normalViewPr>
  <p:slideViewPr>
    <p:cSldViewPr snapToGrid="0">
      <p:cViewPr>
        <p:scale>
          <a:sx n="75" d="100"/>
          <a:sy n="75" d="100"/>
        </p:scale>
        <p:origin x="2750" y="-758"/>
      </p:cViewPr>
      <p:guideLst>
        <p:guide orient="horz" pos="3301"/>
        <p:guide pos="4156"/>
        <p:guide pos="2954"/>
        <p:guide pos="2818"/>
        <p:guide pos="1616"/>
        <p:guide pos="1480"/>
        <p:guide pos="278"/>
        <p:guide orient="horz" pos="172"/>
        <p:guide orient="horz" pos="1033"/>
        <p:guide orient="horz" pos="1306"/>
        <p:guide orient="horz" pos="2167"/>
        <p:guide orient="horz" pos="2440"/>
        <p:guide orient="horz" pos="3574"/>
        <p:guide orient="horz" pos="4435"/>
        <p:guide pos="222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78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08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5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22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281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65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98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773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45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0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08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FF60E-0AFB-459E-8110-8431BC8DC73F}" type="datetimeFigureOut">
              <a:rPr lang="en-US" smtClean="0"/>
              <a:t>8/3/2019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A0D88-7B9C-4AE0-A50C-2F35BE6C22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49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1488" y="7040563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8" name="TextBox 7"/>
          <p:cNvSpPr txBox="1"/>
          <p:nvPr/>
        </p:nvSpPr>
        <p:spPr>
          <a:xfrm>
            <a:off x="669574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9" name="TextBox 8"/>
          <p:cNvSpPr txBox="1"/>
          <p:nvPr/>
        </p:nvSpPr>
        <p:spPr>
          <a:xfrm>
            <a:off x="839443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0" name="TextBox 9"/>
          <p:cNvSpPr txBox="1"/>
          <p:nvPr/>
        </p:nvSpPr>
        <p:spPr>
          <a:xfrm>
            <a:off x="1009312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1" name="TextBox 10"/>
          <p:cNvSpPr txBox="1"/>
          <p:nvPr/>
        </p:nvSpPr>
        <p:spPr>
          <a:xfrm>
            <a:off x="1179181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2" name="TextBox 11"/>
          <p:cNvSpPr txBox="1"/>
          <p:nvPr/>
        </p:nvSpPr>
        <p:spPr>
          <a:xfrm>
            <a:off x="1351431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3" name="TextBox 12"/>
          <p:cNvSpPr txBox="1"/>
          <p:nvPr/>
        </p:nvSpPr>
        <p:spPr>
          <a:xfrm>
            <a:off x="1523853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4" name="TextBox 13"/>
          <p:cNvSpPr txBox="1"/>
          <p:nvPr/>
        </p:nvSpPr>
        <p:spPr>
          <a:xfrm>
            <a:off x="1693894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5" name="TextBox 14"/>
          <p:cNvSpPr txBox="1"/>
          <p:nvPr/>
        </p:nvSpPr>
        <p:spPr>
          <a:xfrm>
            <a:off x="1863935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6" name="TextBox 15"/>
          <p:cNvSpPr txBox="1"/>
          <p:nvPr/>
        </p:nvSpPr>
        <p:spPr>
          <a:xfrm>
            <a:off x="2033976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7" name="TextBox 16"/>
          <p:cNvSpPr txBox="1"/>
          <p:nvPr/>
        </p:nvSpPr>
        <p:spPr>
          <a:xfrm>
            <a:off x="2204017" y="704056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sp>
        <p:nvSpPr>
          <p:cNvPr id="18" name="TextBox 17"/>
          <p:cNvSpPr txBox="1"/>
          <p:nvPr/>
        </p:nvSpPr>
        <p:spPr>
          <a:xfrm>
            <a:off x="384027" y="6937603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0</a:t>
            </a:r>
            <a:endParaRPr lang="en-US" sz="700" dirty="0"/>
          </a:p>
        </p:txBody>
      </p:sp>
      <p:sp>
        <p:nvSpPr>
          <p:cNvPr id="19" name="TextBox 18"/>
          <p:cNvSpPr txBox="1"/>
          <p:nvPr/>
        </p:nvSpPr>
        <p:spPr>
          <a:xfrm>
            <a:off x="384027" y="6542315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5</a:t>
            </a:r>
            <a:endParaRPr lang="en-US" sz="700" dirty="0"/>
          </a:p>
        </p:txBody>
      </p:sp>
      <p:sp>
        <p:nvSpPr>
          <p:cNvPr id="20" name="TextBox 19"/>
          <p:cNvSpPr txBox="1"/>
          <p:nvPr/>
        </p:nvSpPr>
        <p:spPr>
          <a:xfrm>
            <a:off x="339143" y="6152811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</a:t>
            </a:r>
            <a:endParaRPr lang="en-US" sz="700" dirty="0"/>
          </a:p>
        </p:txBody>
      </p:sp>
      <p:sp>
        <p:nvSpPr>
          <p:cNvPr id="21" name="TextBox 20"/>
          <p:cNvSpPr txBox="1"/>
          <p:nvPr/>
        </p:nvSpPr>
        <p:spPr>
          <a:xfrm>
            <a:off x="339143" y="5762968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15</a:t>
            </a:r>
            <a:endParaRPr lang="en-US" sz="700" dirty="0"/>
          </a:p>
        </p:txBody>
      </p:sp>
      <p:pic>
        <p:nvPicPr>
          <p:cNvPr id="2" name="Picture 1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1" y="5668962"/>
            <a:ext cx="1926000" cy="1386000"/>
          </a:xfrm>
          <a:prstGeom prst="rect">
            <a:avLst/>
          </a:prstGeom>
        </p:spPr>
      </p:pic>
      <p:pic>
        <p:nvPicPr>
          <p:cNvPr id="22" name="Picture 21"/>
          <p:cNvPicPr>
            <a:picLocks/>
          </p:cNvPicPr>
          <p:nvPr/>
        </p:nvPicPr>
        <p:blipFill rotWithShape="1">
          <a:blip r:embed="rId2"/>
          <a:srcRect l="72410" t="33702" r="3481" b="48086"/>
          <a:stretch/>
        </p:blipFill>
        <p:spPr>
          <a:xfrm>
            <a:off x="1826417" y="5743575"/>
            <a:ext cx="464343" cy="252413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31293" y="269079"/>
            <a:ext cx="1926000" cy="1386000"/>
          </a:xfrm>
          <a:prstGeom prst="rect">
            <a:avLst/>
          </a:prstGeom>
        </p:spPr>
      </p:pic>
      <p:pic>
        <p:nvPicPr>
          <p:cNvPr id="24" name="Picture 23"/>
          <p:cNvPicPr>
            <a:picLocks/>
          </p:cNvPicPr>
          <p:nvPr/>
        </p:nvPicPr>
        <p:blipFill rotWithShape="1">
          <a:blip r:embed="rId3"/>
          <a:srcRect l="45358" t="6067" r="31399" b="76752"/>
          <a:stretch/>
        </p:blipFill>
        <p:spPr>
          <a:xfrm>
            <a:off x="1816894" y="352425"/>
            <a:ext cx="447675" cy="23812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94259" y="1276299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200</a:t>
            </a:r>
            <a:endParaRPr lang="en-US" sz="700" dirty="0"/>
          </a:p>
        </p:txBody>
      </p:sp>
      <p:sp>
        <p:nvSpPr>
          <p:cNvPr id="26" name="TextBox 25"/>
          <p:cNvSpPr txBox="1"/>
          <p:nvPr/>
        </p:nvSpPr>
        <p:spPr>
          <a:xfrm>
            <a:off x="294259" y="910609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300</a:t>
            </a:r>
            <a:endParaRPr lang="en-US" sz="700" dirty="0"/>
          </a:p>
        </p:txBody>
      </p:sp>
      <p:sp>
        <p:nvSpPr>
          <p:cNvPr id="27" name="TextBox 26"/>
          <p:cNvSpPr txBox="1"/>
          <p:nvPr/>
        </p:nvSpPr>
        <p:spPr>
          <a:xfrm>
            <a:off x="294259" y="550501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400</a:t>
            </a:r>
            <a:endParaRPr lang="en-US" sz="700" dirty="0"/>
          </a:p>
        </p:txBody>
      </p:sp>
      <p:sp>
        <p:nvSpPr>
          <p:cNvPr id="28" name="TextBox 27"/>
          <p:cNvSpPr txBox="1"/>
          <p:nvPr/>
        </p:nvSpPr>
        <p:spPr>
          <a:xfrm>
            <a:off x="471488" y="1642950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29" name="TextBox 28"/>
          <p:cNvSpPr txBox="1"/>
          <p:nvPr/>
        </p:nvSpPr>
        <p:spPr>
          <a:xfrm>
            <a:off x="669574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30" name="TextBox 29"/>
          <p:cNvSpPr txBox="1"/>
          <p:nvPr/>
        </p:nvSpPr>
        <p:spPr>
          <a:xfrm>
            <a:off x="839443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31" name="TextBox 30"/>
          <p:cNvSpPr txBox="1"/>
          <p:nvPr/>
        </p:nvSpPr>
        <p:spPr>
          <a:xfrm>
            <a:off x="1009312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32" name="TextBox 31"/>
          <p:cNvSpPr txBox="1"/>
          <p:nvPr/>
        </p:nvSpPr>
        <p:spPr>
          <a:xfrm>
            <a:off x="1179181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33" name="TextBox 32"/>
          <p:cNvSpPr txBox="1"/>
          <p:nvPr/>
        </p:nvSpPr>
        <p:spPr>
          <a:xfrm>
            <a:off x="1351431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34" name="TextBox 33"/>
          <p:cNvSpPr txBox="1"/>
          <p:nvPr/>
        </p:nvSpPr>
        <p:spPr>
          <a:xfrm>
            <a:off x="1523853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35" name="TextBox 34"/>
          <p:cNvSpPr txBox="1"/>
          <p:nvPr/>
        </p:nvSpPr>
        <p:spPr>
          <a:xfrm>
            <a:off x="1693894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36" name="TextBox 35"/>
          <p:cNvSpPr txBox="1"/>
          <p:nvPr/>
        </p:nvSpPr>
        <p:spPr>
          <a:xfrm>
            <a:off x="1863935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37" name="TextBox 36"/>
          <p:cNvSpPr txBox="1"/>
          <p:nvPr/>
        </p:nvSpPr>
        <p:spPr>
          <a:xfrm>
            <a:off x="2033976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38" name="TextBox 37"/>
          <p:cNvSpPr txBox="1"/>
          <p:nvPr/>
        </p:nvSpPr>
        <p:spPr>
          <a:xfrm>
            <a:off x="2204017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sp>
        <p:nvSpPr>
          <p:cNvPr id="52" name="TextBox 51"/>
          <p:cNvSpPr txBox="1"/>
          <p:nvPr/>
        </p:nvSpPr>
        <p:spPr>
          <a:xfrm>
            <a:off x="2418406" y="1316779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250</a:t>
            </a:r>
            <a:endParaRPr lang="en-US" sz="700" dirty="0"/>
          </a:p>
        </p:txBody>
      </p:sp>
      <p:sp>
        <p:nvSpPr>
          <p:cNvPr id="53" name="TextBox 52"/>
          <p:cNvSpPr txBox="1"/>
          <p:nvPr/>
        </p:nvSpPr>
        <p:spPr>
          <a:xfrm>
            <a:off x="2418406" y="1040161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500</a:t>
            </a:r>
            <a:endParaRPr lang="en-US" sz="700" dirty="0"/>
          </a:p>
        </p:txBody>
      </p:sp>
      <p:sp>
        <p:nvSpPr>
          <p:cNvPr id="54" name="TextBox 53"/>
          <p:cNvSpPr txBox="1"/>
          <p:nvPr/>
        </p:nvSpPr>
        <p:spPr>
          <a:xfrm>
            <a:off x="2418406" y="765924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750</a:t>
            </a:r>
            <a:endParaRPr lang="en-US" sz="700" dirty="0"/>
          </a:p>
        </p:txBody>
      </p:sp>
      <p:sp>
        <p:nvSpPr>
          <p:cNvPr id="55" name="TextBox 54"/>
          <p:cNvSpPr txBox="1"/>
          <p:nvPr/>
        </p:nvSpPr>
        <p:spPr>
          <a:xfrm>
            <a:off x="2373522" y="491878"/>
            <a:ext cx="17953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1000</a:t>
            </a:r>
            <a:endParaRPr lang="en-US" sz="700" dirty="0"/>
          </a:p>
        </p:txBody>
      </p:sp>
      <p:pic>
        <p:nvPicPr>
          <p:cNvPr id="56" name="Picture 55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2556264" y="269079"/>
            <a:ext cx="1926000" cy="1386000"/>
          </a:xfrm>
          <a:prstGeom prst="rect">
            <a:avLst/>
          </a:prstGeom>
        </p:spPr>
      </p:pic>
      <p:pic>
        <p:nvPicPr>
          <p:cNvPr id="57" name="Picture 56"/>
          <p:cNvPicPr>
            <a:picLocks/>
          </p:cNvPicPr>
          <p:nvPr/>
        </p:nvPicPr>
        <p:blipFill rotWithShape="1">
          <a:blip r:embed="rId4"/>
          <a:srcRect l="3422" t="7044" r="75190" b="76807"/>
          <a:stretch/>
        </p:blipFill>
        <p:spPr>
          <a:xfrm>
            <a:off x="3986213" y="366713"/>
            <a:ext cx="411956" cy="223838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595562" y="1642950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59" name="TextBox 58"/>
          <p:cNvSpPr txBox="1"/>
          <p:nvPr/>
        </p:nvSpPr>
        <p:spPr>
          <a:xfrm>
            <a:off x="2793648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60" name="TextBox 59"/>
          <p:cNvSpPr txBox="1"/>
          <p:nvPr/>
        </p:nvSpPr>
        <p:spPr>
          <a:xfrm>
            <a:off x="2963517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61" name="TextBox 60"/>
          <p:cNvSpPr txBox="1"/>
          <p:nvPr/>
        </p:nvSpPr>
        <p:spPr>
          <a:xfrm>
            <a:off x="3133386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62" name="TextBox 61"/>
          <p:cNvSpPr txBox="1"/>
          <p:nvPr/>
        </p:nvSpPr>
        <p:spPr>
          <a:xfrm>
            <a:off x="3303255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63" name="TextBox 62"/>
          <p:cNvSpPr txBox="1"/>
          <p:nvPr/>
        </p:nvSpPr>
        <p:spPr>
          <a:xfrm>
            <a:off x="3475505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64" name="TextBox 63"/>
          <p:cNvSpPr txBox="1"/>
          <p:nvPr/>
        </p:nvSpPr>
        <p:spPr>
          <a:xfrm>
            <a:off x="3647927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65" name="TextBox 64"/>
          <p:cNvSpPr txBox="1"/>
          <p:nvPr/>
        </p:nvSpPr>
        <p:spPr>
          <a:xfrm>
            <a:off x="3817968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66" name="TextBox 65"/>
          <p:cNvSpPr txBox="1"/>
          <p:nvPr/>
        </p:nvSpPr>
        <p:spPr>
          <a:xfrm>
            <a:off x="3988009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67" name="TextBox 66"/>
          <p:cNvSpPr txBox="1"/>
          <p:nvPr/>
        </p:nvSpPr>
        <p:spPr>
          <a:xfrm>
            <a:off x="4158050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68" name="TextBox 67"/>
          <p:cNvSpPr txBox="1"/>
          <p:nvPr/>
        </p:nvSpPr>
        <p:spPr>
          <a:xfrm>
            <a:off x="4328091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sp>
        <p:nvSpPr>
          <p:cNvPr id="81" name="TextBox 80"/>
          <p:cNvSpPr txBox="1"/>
          <p:nvPr/>
        </p:nvSpPr>
        <p:spPr>
          <a:xfrm>
            <a:off x="4542956" y="1240920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100</a:t>
            </a:r>
            <a:endParaRPr lang="en-US" sz="700" dirty="0"/>
          </a:p>
        </p:txBody>
      </p:sp>
      <p:sp>
        <p:nvSpPr>
          <p:cNvPr id="82" name="TextBox 81"/>
          <p:cNvSpPr txBox="1"/>
          <p:nvPr/>
        </p:nvSpPr>
        <p:spPr>
          <a:xfrm>
            <a:off x="4632724" y="1527404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0</a:t>
            </a:r>
            <a:endParaRPr lang="en-US" sz="700" dirty="0"/>
          </a:p>
        </p:txBody>
      </p:sp>
      <p:sp>
        <p:nvSpPr>
          <p:cNvPr id="83" name="TextBox 82"/>
          <p:cNvSpPr txBox="1"/>
          <p:nvPr/>
        </p:nvSpPr>
        <p:spPr>
          <a:xfrm>
            <a:off x="4542956" y="954946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/>
              <a:t>2</a:t>
            </a:r>
            <a:r>
              <a:rPr lang="fr-CH" sz="700" dirty="0" smtClean="0"/>
              <a:t>00</a:t>
            </a:r>
            <a:endParaRPr lang="en-US" sz="700" dirty="0"/>
          </a:p>
        </p:txBody>
      </p:sp>
      <p:sp>
        <p:nvSpPr>
          <p:cNvPr id="84" name="TextBox 83"/>
          <p:cNvSpPr txBox="1"/>
          <p:nvPr/>
        </p:nvSpPr>
        <p:spPr>
          <a:xfrm>
            <a:off x="4542956" y="669373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/>
              <a:t>3</a:t>
            </a:r>
            <a:r>
              <a:rPr lang="fr-CH" sz="700" dirty="0" smtClean="0"/>
              <a:t>00</a:t>
            </a:r>
            <a:endParaRPr lang="en-US" sz="700" dirty="0"/>
          </a:p>
        </p:txBody>
      </p:sp>
      <p:sp>
        <p:nvSpPr>
          <p:cNvPr id="85" name="TextBox 84"/>
          <p:cNvSpPr txBox="1"/>
          <p:nvPr/>
        </p:nvSpPr>
        <p:spPr>
          <a:xfrm>
            <a:off x="4542956" y="380309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/>
              <a:t>4</a:t>
            </a:r>
            <a:r>
              <a:rPr lang="fr-CH" sz="700" dirty="0" smtClean="0"/>
              <a:t>00</a:t>
            </a:r>
            <a:endParaRPr lang="en-US" sz="700" dirty="0"/>
          </a:p>
        </p:txBody>
      </p:sp>
      <p:pic>
        <p:nvPicPr>
          <p:cNvPr id="5" name="Picture 4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679927" y="269079"/>
            <a:ext cx="1926000" cy="1386000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4716715" y="1642950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88" name="TextBox 87"/>
          <p:cNvSpPr txBox="1"/>
          <p:nvPr/>
        </p:nvSpPr>
        <p:spPr>
          <a:xfrm>
            <a:off x="4914801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89" name="TextBox 88"/>
          <p:cNvSpPr txBox="1"/>
          <p:nvPr/>
        </p:nvSpPr>
        <p:spPr>
          <a:xfrm>
            <a:off x="5084670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90" name="TextBox 89"/>
          <p:cNvSpPr txBox="1"/>
          <p:nvPr/>
        </p:nvSpPr>
        <p:spPr>
          <a:xfrm>
            <a:off x="5254539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91" name="TextBox 90"/>
          <p:cNvSpPr txBox="1"/>
          <p:nvPr/>
        </p:nvSpPr>
        <p:spPr>
          <a:xfrm>
            <a:off x="5424408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92" name="TextBox 91"/>
          <p:cNvSpPr txBox="1"/>
          <p:nvPr/>
        </p:nvSpPr>
        <p:spPr>
          <a:xfrm>
            <a:off x="5596658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93" name="TextBox 92"/>
          <p:cNvSpPr txBox="1"/>
          <p:nvPr/>
        </p:nvSpPr>
        <p:spPr>
          <a:xfrm>
            <a:off x="5769080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94" name="TextBox 93"/>
          <p:cNvSpPr txBox="1"/>
          <p:nvPr/>
        </p:nvSpPr>
        <p:spPr>
          <a:xfrm>
            <a:off x="5939121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95" name="TextBox 94"/>
          <p:cNvSpPr txBox="1"/>
          <p:nvPr/>
        </p:nvSpPr>
        <p:spPr>
          <a:xfrm>
            <a:off x="6109162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96" name="TextBox 95"/>
          <p:cNvSpPr txBox="1"/>
          <p:nvPr/>
        </p:nvSpPr>
        <p:spPr>
          <a:xfrm>
            <a:off x="6279203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97" name="TextBox 96"/>
          <p:cNvSpPr txBox="1"/>
          <p:nvPr/>
        </p:nvSpPr>
        <p:spPr>
          <a:xfrm>
            <a:off x="6449244" y="164295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98" name="Picture 97"/>
          <p:cNvPicPr>
            <a:picLocks/>
          </p:cNvPicPr>
          <p:nvPr/>
        </p:nvPicPr>
        <p:blipFill rotWithShape="1">
          <a:blip r:embed="rId5"/>
          <a:srcRect l="47222" t="7560" r="29904" b="73713"/>
          <a:stretch/>
        </p:blipFill>
        <p:spPr>
          <a:xfrm>
            <a:off x="6100763" y="373856"/>
            <a:ext cx="440531" cy="259558"/>
          </a:xfrm>
          <a:prstGeom prst="rect">
            <a:avLst/>
          </a:prstGeom>
        </p:spPr>
      </p:pic>
      <p:pic>
        <p:nvPicPr>
          <p:cNvPr id="6" name="Picture 5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32007" y="2065969"/>
            <a:ext cx="1926000" cy="1389600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384027" y="2469306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</a:t>
            </a:r>
            <a:endParaRPr lang="en-US" sz="700" dirty="0"/>
          </a:p>
        </p:txBody>
      </p:sp>
      <p:sp>
        <p:nvSpPr>
          <p:cNvPr id="100" name="TextBox 99"/>
          <p:cNvSpPr txBox="1"/>
          <p:nvPr/>
        </p:nvSpPr>
        <p:spPr>
          <a:xfrm>
            <a:off x="384027" y="2927753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</a:t>
            </a:r>
            <a:endParaRPr lang="en-US" sz="700" dirty="0"/>
          </a:p>
        </p:txBody>
      </p:sp>
      <p:sp>
        <p:nvSpPr>
          <p:cNvPr id="101" name="TextBox 100"/>
          <p:cNvSpPr txBox="1"/>
          <p:nvPr/>
        </p:nvSpPr>
        <p:spPr>
          <a:xfrm>
            <a:off x="384027" y="3381490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0</a:t>
            </a:r>
            <a:endParaRPr lang="en-US" sz="7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71488" y="3442899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04" name="TextBox 103"/>
          <p:cNvSpPr txBox="1"/>
          <p:nvPr/>
        </p:nvSpPr>
        <p:spPr>
          <a:xfrm>
            <a:off x="669574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05" name="TextBox 104"/>
          <p:cNvSpPr txBox="1"/>
          <p:nvPr/>
        </p:nvSpPr>
        <p:spPr>
          <a:xfrm>
            <a:off x="839443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06" name="TextBox 105"/>
          <p:cNvSpPr txBox="1"/>
          <p:nvPr/>
        </p:nvSpPr>
        <p:spPr>
          <a:xfrm>
            <a:off x="1009312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07" name="TextBox 106"/>
          <p:cNvSpPr txBox="1"/>
          <p:nvPr/>
        </p:nvSpPr>
        <p:spPr>
          <a:xfrm>
            <a:off x="1179181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08" name="TextBox 107"/>
          <p:cNvSpPr txBox="1"/>
          <p:nvPr/>
        </p:nvSpPr>
        <p:spPr>
          <a:xfrm>
            <a:off x="1351431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523853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10" name="TextBox 109"/>
          <p:cNvSpPr txBox="1"/>
          <p:nvPr/>
        </p:nvSpPr>
        <p:spPr>
          <a:xfrm>
            <a:off x="1693894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863935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12" name="TextBox 111"/>
          <p:cNvSpPr txBox="1"/>
          <p:nvPr/>
        </p:nvSpPr>
        <p:spPr>
          <a:xfrm>
            <a:off x="2033976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13" name="TextBox 112"/>
          <p:cNvSpPr txBox="1"/>
          <p:nvPr/>
        </p:nvSpPr>
        <p:spPr>
          <a:xfrm>
            <a:off x="2204017" y="344289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114" name="Picture 113"/>
          <p:cNvPicPr>
            <a:picLocks/>
          </p:cNvPicPr>
          <p:nvPr/>
        </p:nvPicPr>
        <p:blipFill rotWithShape="1">
          <a:blip r:embed="rId6"/>
          <a:srcRect l="46850" t="7609" r="30277" b="76969"/>
          <a:stretch/>
        </p:blipFill>
        <p:spPr>
          <a:xfrm>
            <a:off x="1845469" y="2171699"/>
            <a:ext cx="440531" cy="214313"/>
          </a:xfrm>
          <a:prstGeom prst="rect">
            <a:avLst/>
          </a:prstGeom>
        </p:spPr>
      </p:pic>
      <p:pic>
        <p:nvPicPr>
          <p:cNvPr id="40" name="Picture 39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555439" y="2066369"/>
            <a:ext cx="1926000" cy="1389199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2595562" y="3442494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17" name="TextBox 116"/>
          <p:cNvSpPr txBox="1"/>
          <p:nvPr/>
        </p:nvSpPr>
        <p:spPr>
          <a:xfrm>
            <a:off x="2793648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18" name="TextBox 117"/>
          <p:cNvSpPr txBox="1"/>
          <p:nvPr/>
        </p:nvSpPr>
        <p:spPr>
          <a:xfrm>
            <a:off x="2963517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19" name="TextBox 118"/>
          <p:cNvSpPr txBox="1"/>
          <p:nvPr/>
        </p:nvSpPr>
        <p:spPr>
          <a:xfrm>
            <a:off x="3133386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20" name="TextBox 119"/>
          <p:cNvSpPr txBox="1"/>
          <p:nvPr/>
        </p:nvSpPr>
        <p:spPr>
          <a:xfrm>
            <a:off x="3303255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21" name="TextBox 120"/>
          <p:cNvSpPr txBox="1"/>
          <p:nvPr/>
        </p:nvSpPr>
        <p:spPr>
          <a:xfrm>
            <a:off x="3475505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22" name="TextBox 121"/>
          <p:cNvSpPr txBox="1"/>
          <p:nvPr/>
        </p:nvSpPr>
        <p:spPr>
          <a:xfrm>
            <a:off x="3647927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23" name="TextBox 122"/>
          <p:cNvSpPr txBox="1"/>
          <p:nvPr/>
        </p:nvSpPr>
        <p:spPr>
          <a:xfrm>
            <a:off x="3817968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24" name="TextBox 123"/>
          <p:cNvSpPr txBox="1"/>
          <p:nvPr/>
        </p:nvSpPr>
        <p:spPr>
          <a:xfrm>
            <a:off x="3988009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25" name="TextBox 124"/>
          <p:cNvSpPr txBox="1"/>
          <p:nvPr/>
        </p:nvSpPr>
        <p:spPr>
          <a:xfrm>
            <a:off x="4158050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26" name="TextBox 125"/>
          <p:cNvSpPr txBox="1"/>
          <p:nvPr/>
        </p:nvSpPr>
        <p:spPr>
          <a:xfrm>
            <a:off x="4328091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sp>
        <p:nvSpPr>
          <p:cNvPr id="127" name="TextBox 126"/>
          <p:cNvSpPr txBox="1"/>
          <p:nvPr/>
        </p:nvSpPr>
        <p:spPr>
          <a:xfrm>
            <a:off x="2463290" y="3154467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20</a:t>
            </a:r>
            <a:endParaRPr lang="en-US" sz="700" dirty="0"/>
          </a:p>
        </p:txBody>
      </p:sp>
      <p:sp>
        <p:nvSpPr>
          <p:cNvPr id="128" name="TextBox 127"/>
          <p:cNvSpPr txBox="1"/>
          <p:nvPr/>
        </p:nvSpPr>
        <p:spPr>
          <a:xfrm>
            <a:off x="2463290" y="2745688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29" name="TextBox 128"/>
          <p:cNvSpPr txBox="1"/>
          <p:nvPr/>
        </p:nvSpPr>
        <p:spPr>
          <a:xfrm>
            <a:off x="2463290" y="2336909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60</a:t>
            </a:r>
            <a:endParaRPr lang="en-US" sz="700" dirty="0"/>
          </a:p>
        </p:txBody>
      </p:sp>
      <p:pic>
        <p:nvPicPr>
          <p:cNvPr id="130" name="Picture 129"/>
          <p:cNvPicPr>
            <a:picLocks/>
          </p:cNvPicPr>
          <p:nvPr/>
        </p:nvPicPr>
        <p:blipFill rotWithShape="1">
          <a:blip r:embed="rId7"/>
          <a:srcRect l="36973" t="7239" r="38177" b="78191"/>
          <a:stretch/>
        </p:blipFill>
        <p:spPr>
          <a:xfrm>
            <a:off x="3950493" y="2166938"/>
            <a:ext cx="478631" cy="202406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4542956" y="3005564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100</a:t>
            </a:r>
            <a:endParaRPr lang="en-US" sz="700" dirty="0"/>
          </a:p>
        </p:txBody>
      </p:sp>
      <p:sp>
        <p:nvSpPr>
          <p:cNvPr id="133" name="TextBox 132"/>
          <p:cNvSpPr txBox="1"/>
          <p:nvPr/>
        </p:nvSpPr>
        <p:spPr>
          <a:xfrm>
            <a:off x="4542956" y="2444631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/>
              <a:t>2</a:t>
            </a:r>
            <a:r>
              <a:rPr lang="fr-CH" sz="700" dirty="0" smtClean="0"/>
              <a:t>00</a:t>
            </a:r>
            <a:endParaRPr lang="en-US" sz="700" dirty="0"/>
          </a:p>
        </p:txBody>
      </p:sp>
      <p:pic>
        <p:nvPicPr>
          <p:cNvPr id="41" name="Picture 40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679027" y="2067625"/>
            <a:ext cx="1926000" cy="1387943"/>
          </a:xfrm>
          <a:prstGeom prst="rect">
            <a:avLst/>
          </a:prstGeom>
        </p:spPr>
      </p:pic>
      <p:sp>
        <p:nvSpPr>
          <p:cNvPr id="134" name="TextBox 133"/>
          <p:cNvSpPr txBox="1"/>
          <p:nvPr/>
        </p:nvSpPr>
        <p:spPr>
          <a:xfrm>
            <a:off x="4716715" y="3442494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35" name="TextBox 134"/>
          <p:cNvSpPr txBox="1"/>
          <p:nvPr/>
        </p:nvSpPr>
        <p:spPr>
          <a:xfrm>
            <a:off x="4914801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36" name="TextBox 135"/>
          <p:cNvSpPr txBox="1"/>
          <p:nvPr/>
        </p:nvSpPr>
        <p:spPr>
          <a:xfrm>
            <a:off x="5084670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37" name="TextBox 136"/>
          <p:cNvSpPr txBox="1"/>
          <p:nvPr/>
        </p:nvSpPr>
        <p:spPr>
          <a:xfrm>
            <a:off x="5254539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38" name="TextBox 137"/>
          <p:cNvSpPr txBox="1"/>
          <p:nvPr/>
        </p:nvSpPr>
        <p:spPr>
          <a:xfrm>
            <a:off x="5424408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39" name="TextBox 138"/>
          <p:cNvSpPr txBox="1"/>
          <p:nvPr/>
        </p:nvSpPr>
        <p:spPr>
          <a:xfrm>
            <a:off x="5596658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40" name="TextBox 139"/>
          <p:cNvSpPr txBox="1"/>
          <p:nvPr/>
        </p:nvSpPr>
        <p:spPr>
          <a:xfrm>
            <a:off x="5769080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41" name="TextBox 140"/>
          <p:cNvSpPr txBox="1"/>
          <p:nvPr/>
        </p:nvSpPr>
        <p:spPr>
          <a:xfrm>
            <a:off x="5939121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42" name="TextBox 141"/>
          <p:cNvSpPr txBox="1"/>
          <p:nvPr/>
        </p:nvSpPr>
        <p:spPr>
          <a:xfrm>
            <a:off x="6109162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43" name="TextBox 142"/>
          <p:cNvSpPr txBox="1"/>
          <p:nvPr/>
        </p:nvSpPr>
        <p:spPr>
          <a:xfrm>
            <a:off x="6279203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44" name="TextBox 143"/>
          <p:cNvSpPr txBox="1"/>
          <p:nvPr/>
        </p:nvSpPr>
        <p:spPr>
          <a:xfrm>
            <a:off x="6449244" y="3442494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145" name="Picture 144"/>
          <p:cNvPicPr>
            <a:picLocks/>
          </p:cNvPicPr>
          <p:nvPr/>
        </p:nvPicPr>
        <p:blipFill rotWithShape="1">
          <a:blip r:embed="rId8"/>
          <a:srcRect l="47289" t="8870" r="31815" b="75345"/>
          <a:stretch/>
        </p:blipFill>
        <p:spPr>
          <a:xfrm>
            <a:off x="6100763" y="2190751"/>
            <a:ext cx="402431" cy="195262"/>
          </a:xfrm>
          <a:prstGeom prst="rect">
            <a:avLst/>
          </a:prstGeom>
        </p:spPr>
      </p:pic>
      <p:sp>
        <p:nvSpPr>
          <p:cNvPr id="42" name="Oval 41"/>
          <p:cNvSpPr/>
          <p:nvPr/>
        </p:nvSpPr>
        <p:spPr>
          <a:xfrm>
            <a:off x="6336506" y="2305050"/>
            <a:ext cx="45719" cy="4571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/>
          <p:cNvSpPr txBox="1"/>
          <p:nvPr/>
        </p:nvSpPr>
        <p:spPr>
          <a:xfrm>
            <a:off x="294259" y="4113137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800</a:t>
            </a:r>
            <a:endParaRPr lang="en-US" sz="700" dirty="0"/>
          </a:p>
        </p:txBody>
      </p:sp>
      <p:sp>
        <p:nvSpPr>
          <p:cNvPr id="148" name="TextBox 147"/>
          <p:cNvSpPr txBox="1"/>
          <p:nvPr/>
        </p:nvSpPr>
        <p:spPr>
          <a:xfrm>
            <a:off x="294259" y="4449856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600</a:t>
            </a:r>
            <a:endParaRPr lang="en-US" sz="700" dirty="0"/>
          </a:p>
        </p:txBody>
      </p:sp>
      <p:sp>
        <p:nvSpPr>
          <p:cNvPr id="149" name="TextBox 148"/>
          <p:cNvSpPr txBox="1"/>
          <p:nvPr/>
        </p:nvSpPr>
        <p:spPr>
          <a:xfrm>
            <a:off x="294259" y="4787806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400</a:t>
            </a:r>
            <a:endParaRPr lang="en-US" sz="700" dirty="0"/>
          </a:p>
        </p:txBody>
      </p:sp>
      <p:sp>
        <p:nvSpPr>
          <p:cNvPr id="150" name="TextBox 149"/>
          <p:cNvSpPr txBox="1"/>
          <p:nvPr/>
        </p:nvSpPr>
        <p:spPr>
          <a:xfrm>
            <a:off x="294259" y="5126527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200</a:t>
            </a:r>
            <a:endParaRPr lang="en-US" sz="700" dirty="0"/>
          </a:p>
        </p:txBody>
      </p:sp>
      <p:pic>
        <p:nvPicPr>
          <p:cNvPr id="43" name="Picture 42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431382" y="3869711"/>
            <a:ext cx="1926000" cy="1386000"/>
          </a:xfrm>
          <a:prstGeom prst="rect">
            <a:avLst/>
          </a:prstGeom>
        </p:spPr>
      </p:pic>
      <p:sp>
        <p:nvSpPr>
          <p:cNvPr id="151" name="TextBox 150"/>
          <p:cNvSpPr txBox="1"/>
          <p:nvPr/>
        </p:nvSpPr>
        <p:spPr>
          <a:xfrm>
            <a:off x="471488" y="5243986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52" name="TextBox 151"/>
          <p:cNvSpPr txBox="1"/>
          <p:nvPr/>
        </p:nvSpPr>
        <p:spPr>
          <a:xfrm>
            <a:off x="669574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53" name="TextBox 152"/>
          <p:cNvSpPr txBox="1"/>
          <p:nvPr/>
        </p:nvSpPr>
        <p:spPr>
          <a:xfrm>
            <a:off x="839443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54" name="TextBox 153"/>
          <p:cNvSpPr txBox="1"/>
          <p:nvPr/>
        </p:nvSpPr>
        <p:spPr>
          <a:xfrm>
            <a:off x="1009312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55" name="TextBox 154"/>
          <p:cNvSpPr txBox="1"/>
          <p:nvPr/>
        </p:nvSpPr>
        <p:spPr>
          <a:xfrm>
            <a:off x="1179181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56" name="TextBox 155"/>
          <p:cNvSpPr txBox="1"/>
          <p:nvPr/>
        </p:nvSpPr>
        <p:spPr>
          <a:xfrm>
            <a:off x="1351431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57" name="TextBox 156"/>
          <p:cNvSpPr txBox="1"/>
          <p:nvPr/>
        </p:nvSpPr>
        <p:spPr>
          <a:xfrm>
            <a:off x="1523853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58" name="TextBox 157"/>
          <p:cNvSpPr txBox="1"/>
          <p:nvPr/>
        </p:nvSpPr>
        <p:spPr>
          <a:xfrm>
            <a:off x="1693894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863935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60" name="TextBox 159"/>
          <p:cNvSpPr txBox="1"/>
          <p:nvPr/>
        </p:nvSpPr>
        <p:spPr>
          <a:xfrm>
            <a:off x="2033976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61" name="TextBox 160"/>
          <p:cNvSpPr txBox="1"/>
          <p:nvPr/>
        </p:nvSpPr>
        <p:spPr>
          <a:xfrm>
            <a:off x="2204017" y="524398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162" name="Picture 161"/>
          <p:cNvPicPr>
            <a:picLocks/>
          </p:cNvPicPr>
          <p:nvPr/>
        </p:nvPicPr>
        <p:blipFill rotWithShape="1">
          <a:blip r:embed="rId9"/>
          <a:srcRect l="46359" t="7032" r="31016" b="76990"/>
          <a:stretch/>
        </p:blipFill>
        <p:spPr>
          <a:xfrm>
            <a:off x="1835945" y="3967163"/>
            <a:ext cx="435768" cy="221456"/>
          </a:xfrm>
          <a:prstGeom prst="rect">
            <a:avLst/>
          </a:prstGeom>
        </p:spPr>
      </p:pic>
      <p:sp>
        <p:nvSpPr>
          <p:cNvPr id="164" name="TextBox 163"/>
          <p:cNvSpPr txBox="1"/>
          <p:nvPr/>
        </p:nvSpPr>
        <p:spPr>
          <a:xfrm>
            <a:off x="2463290" y="4653892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20</a:t>
            </a:r>
            <a:endParaRPr lang="en-US" sz="700" dirty="0"/>
          </a:p>
        </p:txBody>
      </p:sp>
      <p:sp>
        <p:nvSpPr>
          <p:cNvPr id="165" name="TextBox 164"/>
          <p:cNvSpPr txBox="1"/>
          <p:nvPr/>
        </p:nvSpPr>
        <p:spPr>
          <a:xfrm>
            <a:off x="2463290" y="4949110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</a:t>
            </a:r>
            <a:endParaRPr lang="en-US" sz="700" dirty="0"/>
          </a:p>
        </p:txBody>
      </p:sp>
      <p:sp>
        <p:nvSpPr>
          <p:cNvPr id="166" name="TextBox 165"/>
          <p:cNvSpPr txBox="1"/>
          <p:nvPr/>
        </p:nvSpPr>
        <p:spPr>
          <a:xfrm>
            <a:off x="2463290" y="4357728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30</a:t>
            </a:r>
            <a:endParaRPr lang="en-US" sz="700" dirty="0"/>
          </a:p>
        </p:txBody>
      </p:sp>
      <p:sp>
        <p:nvSpPr>
          <p:cNvPr id="167" name="TextBox 166"/>
          <p:cNvSpPr txBox="1"/>
          <p:nvPr/>
        </p:nvSpPr>
        <p:spPr>
          <a:xfrm>
            <a:off x="2463290" y="40649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40</a:t>
            </a:r>
            <a:endParaRPr lang="en-US" sz="700" dirty="0"/>
          </a:p>
        </p:txBody>
      </p:sp>
      <p:pic>
        <p:nvPicPr>
          <p:cNvPr id="44" name="Picture 43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558295" y="3870253"/>
            <a:ext cx="1922400" cy="1385457"/>
          </a:xfrm>
          <a:prstGeom prst="rect">
            <a:avLst/>
          </a:prstGeom>
        </p:spPr>
      </p:pic>
      <p:sp>
        <p:nvSpPr>
          <p:cNvPr id="168" name="TextBox 167"/>
          <p:cNvSpPr txBox="1"/>
          <p:nvPr/>
        </p:nvSpPr>
        <p:spPr>
          <a:xfrm>
            <a:off x="2595562" y="5243773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69" name="TextBox 168"/>
          <p:cNvSpPr txBox="1"/>
          <p:nvPr/>
        </p:nvSpPr>
        <p:spPr>
          <a:xfrm>
            <a:off x="2793648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70" name="TextBox 169"/>
          <p:cNvSpPr txBox="1"/>
          <p:nvPr/>
        </p:nvSpPr>
        <p:spPr>
          <a:xfrm>
            <a:off x="2963517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71" name="TextBox 170"/>
          <p:cNvSpPr txBox="1"/>
          <p:nvPr/>
        </p:nvSpPr>
        <p:spPr>
          <a:xfrm>
            <a:off x="3133386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72" name="TextBox 171"/>
          <p:cNvSpPr txBox="1"/>
          <p:nvPr/>
        </p:nvSpPr>
        <p:spPr>
          <a:xfrm>
            <a:off x="3303255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73" name="TextBox 172"/>
          <p:cNvSpPr txBox="1"/>
          <p:nvPr/>
        </p:nvSpPr>
        <p:spPr>
          <a:xfrm>
            <a:off x="3475505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74" name="TextBox 173"/>
          <p:cNvSpPr txBox="1"/>
          <p:nvPr/>
        </p:nvSpPr>
        <p:spPr>
          <a:xfrm>
            <a:off x="3647927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75" name="TextBox 174"/>
          <p:cNvSpPr txBox="1"/>
          <p:nvPr/>
        </p:nvSpPr>
        <p:spPr>
          <a:xfrm>
            <a:off x="3817968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76" name="TextBox 175"/>
          <p:cNvSpPr txBox="1"/>
          <p:nvPr/>
        </p:nvSpPr>
        <p:spPr>
          <a:xfrm>
            <a:off x="3988009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77" name="TextBox 176"/>
          <p:cNvSpPr txBox="1"/>
          <p:nvPr/>
        </p:nvSpPr>
        <p:spPr>
          <a:xfrm>
            <a:off x="4158050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78" name="TextBox 177"/>
          <p:cNvSpPr txBox="1"/>
          <p:nvPr/>
        </p:nvSpPr>
        <p:spPr>
          <a:xfrm>
            <a:off x="4328091" y="5243773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179" name="Picture 178"/>
          <p:cNvPicPr>
            <a:picLocks/>
          </p:cNvPicPr>
          <p:nvPr/>
        </p:nvPicPr>
        <p:blipFill rotWithShape="1">
          <a:blip r:embed="rId10"/>
          <a:srcRect l="47146" t="8542" r="30805" b="73755"/>
          <a:stretch/>
        </p:blipFill>
        <p:spPr>
          <a:xfrm>
            <a:off x="3976688" y="3988594"/>
            <a:ext cx="423862" cy="245269"/>
          </a:xfrm>
          <a:prstGeom prst="rect">
            <a:avLst/>
          </a:prstGeom>
        </p:spPr>
      </p:pic>
      <p:sp>
        <p:nvSpPr>
          <p:cNvPr id="181" name="TextBox 180"/>
          <p:cNvSpPr txBox="1"/>
          <p:nvPr/>
        </p:nvSpPr>
        <p:spPr>
          <a:xfrm>
            <a:off x="4498072" y="4525889"/>
            <a:ext cx="17953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1000</a:t>
            </a:r>
            <a:endParaRPr lang="en-US" sz="700" dirty="0"/>
          </a:p>
        </p:txBody>
      </p:sp>
      <p:sp>
        <p:nvSpPr>
          <p:cNvPr id="182" name="TextBox 181"/>
          <p:cNvSpPr txBox="1"/>
          <p:nvPr/>
        </p:nvSpPr>
        <p:spPr>
          <a:xfrm>
            <a:off x="4498072" y="3897782"/>
            <a:ext cx="17953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2000</a:t>
            </a:r>
            <a:endParaRPr lang="en-US" sz="700" dirty="0"/>
          </a:p>
        </p:txBody>
      </p:sp>
      <p:sp>
        <p:nvSpPr>
          <p:cNvPr id="183" name="TextBox 182"/>
          <p:cNvSpPr txBox="1"/>
          <p:nvPr/>
        </p:nvSpPr>
        <p:spPr>
          <a:xfrm>
            <a:off x="4498072" y="4212735"/>
            <a:ext cx="179536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1500</a:t>
            </a:r>
            <a:endParaRPr lang="en-US" sz="700" dirty="0"/>
          </a:p>
        </p:txBody>
      </p:sp>
      <p:sp>
        <p:nvSpPr>
          <p:cNvPr id="184" name="TextBox 183"/>
          <p:cNvSpPr txBox="1"/>
          <p:nvPr/>
        </p:nvSpPr>
        <p:spPr>
          <a:xfrm>
            <a:off x="4542956" y="4841667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500</a:t>
            </a:r>
            <a:endParaRPr lang="en-US" sz="700" dirty="0"/>
          </a:p>
        </p:txBody>
      </p:sp>
      <p:sp>
        <p:nvSpPr>
          <p:cNvPr id="185" name="TextBox 184"/>
          <p:cNvSpPr txBox="1"/>
          <p:nvPr/>
        </p:nvSpPr>
        <p:spPr>
          <a:xfrm>
            <a:off x="4632724" y="5156426"/>
            <a:ext cx="4488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fr-CH" sz="700" dirty="0" smtClean="0"/>
              <a:t>0</a:t>
            </a:r>
            <a:endParaRPr lang="en-US" sz="700" dirty="0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80335" y="3869406"/>
            <a:ext cx="1924692" cy="1386303"/>
          </a:xfrm>
          <a:prstGeom prst="rect">
            <a:avLst/>
          </a:prstGeom>
        </p:spPr>
      </p:pic>
      <p:sp>
        <p:nvSpPr>
          <p:cNvPr id="186" name="TextBox 185"/>
          <p:cNvSpPr txBox="1"/>
          <p:nvPr/>
        </p:nvSpPr>
        <p:spPr>
          <a:xfrm>
            <a:off x="4716715" y="5244146"/>
            <a:ext cx="13465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&lt;39</a:t>
            </a:r>
            <a:endParaRPr lang="en-US" sz="700" dirty="0"/>
          </a:p>
        </p:txBody>
      </p:sp>
      <p:sp>
        <p:nvSpPr>
          <p:cNvPr id="187" name="TextBox 186"/>
          <p:cNvSpPr txBox="1"/>
          <p:nvPr/>
        </p:nvSpPr>
        <p:spPr>
          <a:xfrm>
            <a:off x="4914801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39</a:t>
            </a:r>
            <a:endParaRPr lang="en-US" sz="700" dirty="0"/>
          </a:p>
        </p:txBody>
      </p:sp>
      <p:sp>
        <p:nvSpPr>
          <p:cNvPr id="188" name="TextBox 187"/>
          <p:cNvSpPr txBox="1"/>
          <p:nvPr/>
        </p:nvSpPr>
        <p:spPr>
          <a:xfrm>
            <a:off x="5084670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40</a:t>
            </a:r>
            <a:endParaRPr lang="en-US" sz="700" dirty="0"/>
          </a:p>
        </p:txBody>
      </p:sp>
      <p:sp>
        <p:nvSpPr>
          <p:cNvPr id="189" name="TextBox 188"/>
          <p:cNvSpPr txBox="1"/>
          <p:nvPr/>
        </p:nvSpPr>
        <p:spPr>
          <a:xfrm>
            <a:off x="5254539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41</a:t>
            </a:r>
            <a:endParaRPr lang="en-US" sz="7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424408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42</a:t>
            </a:r>
            <a:endParaRPr lang="en-US" sz="7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596658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43</a:t>
            </a:r>
            <a:endParaRPr lang="en-US" sz="700" dirty="0"/>
          </a:p>
        </p:txBody>
      </p:sp>
      <p:sp>
        <p:nvSpPr>
          <p:cNvPr id="192" name="TextBox 191"/>
          <p:cNvSpPr txBox="1"/>
          <p:nvPr/>
        </p:nvSpPr>
        <p:spPr>
          <a:xfrm>
            <a:off x="5769080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44</a:t>
            </a:r>
            <a:endParaRPr lang="en-US" sz="700" dirty="0"/>
          </a:p>
        </p:txBody>
      </p:sp>
      <p:sp>
        <p:nvSpPr>
          <p:cNvPr id="193" name="TextBox 192"/>
          <p:cNvSpPr txBox="1"/>
          <p:nvPr/>
        </p:nvSpPr>
        <p:spPr>
          <a:xfrm>
            <a:off x="5939121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45</a:t>
            </a:r>
            <a:endParaRPr lang="en-US" sz="700" dirty="0"/>
          </a:p>
        </p:txBody>
      </p:sp>
      <p:sp>
        <p:nvSpPr>
          <p:cNvPr id="194" name="TextBox 193"/>
          <p:cNvSpPr txBox="1"/>
          <p:nvPr/>
        </p:nvSpPr>
        <p:spPr>
          <a:xfrm>
            <a:off x="6109162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46</a:t>
            </a:r>
            <a:endParaRPr lang="en-US" sz="700" dirty="0"/>
          </a:p>
        </p:txBody>
      </p:sp>
      <p:sp>
        <p:nvSpPr>
          <p:cNvPr id="195" name="TextBox 194"/>
          <p:cNvSpPr txBox="1"/>
          <p:nvPr/>
        </p:nvSpPr>
        <p:spPr>
          <a:xfrm>
            <a:off x="6279203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47</a:t>
            </a:r>
            <a:endParaRPr lang="en-US" sz="700" dirty="0"/>
          </a:p>
        </p:txBody>
      </p:sp>
      <p:sp>
        <p:nvSpPr>
          <p:cNvPr id="196" name="TextBox 195"/>
          <p:cNvSpPr txBox="1"/>
          <p:nvPr/>
        </p:nvSpPr>
        <p:spPr>
          <a:xfrm>
            <a:off x="6449244" y="5244146"/>
            <a:ext cx="89768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48</a:t>
            </a:r>
            <a:endParaRPr lang="en-US" sz="700" dirty="0"/>
          </a:p>
        </p:txBody>
      </p:sp>
      <p:pic>
        <p:nvPicPr>
          <p:cNvPr id="198" name="Picture 197"/>
          <p:cNvPicPr>
            <a:picLocks noChangeAspect="1"/>
          </p:cNvPicPr>
          <p:nvPr/>
        </p:nvPicPr>
        <p:blipFill rotWithShape="1">
          <a:blip r:embed="rId11"/>
          <a:srcRect l="73145" t="29799" r="3467" b="54397"/>
          <a:stretch/>
        </p:blipFill>
        <p:spPr>
          <a:xfrm>
            <a:off x="6088856" y="3969544"/>
            <a:ext cx="450156" cy="219075"/>
          </a:xfrm>
          <a:prstGeom prst="rect">
            <a:avLst/>
          </a:prstGeom>
        </p:spPr>
      </p:pic>
      <p:sp>
        <p:nvSpPr>
          <p:cNvPr id="199" name="TextBox 198"/>
          <p:cNvSpPr txBox="1"/>
          <p:nvPr/>
        </p:nvSpPr>
        <p:spPr>
          <a:xfrm>
            <a:off x="2303948" y="7339112"/>
            <a:ext cx="247784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400" b="1" dirty="0" smtClean="0"/>
              <a:t>Postmenstrual age (weeks)</a:t>
            </a:r>
            <a:endParaRPr lang="en-US" sz="1400" b="1" dirty="0"/>
          </a:p>
        </p:txBody>
      </p:sp>
      <p:sp>
        <p:nvSpPr>
          <p:cNvPr id="200" name="TextBox 199"/>
          <p:cNvSpPr txBox="1"/>
          <p:nvPr/>
        </p:nvSpPr>
        <p:spPr>
          <a:xfrm rot="16200000">
            <a:off x="-1106076" y="3438435"/>
            <a:ext cx="2477844" cy="215444"/>
          </a:xfrm>
          <a:prstGeom prst="rect">
            <a:avLst/>
          </a:prstGeom>
          <a:noFill/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400" b="1" dirty="0" smtClean="0"/>
              <a:t>Concentration</a:t>
            </a:r>
            <a:endParaRPr lang="en-US" sz="1400" b="1" dirty="0"/>
          </a:p>
        </p:txBody>
      </p:sp>
      <p:grpSp>
        <p:nvGrpSpPr>
          <p:cNvPr id="222" name="Group 221"/>
          <p:cNvGrpSpPr/>
          <p:nvPr/>
        </p:nvGrpSpPr>
        <p:grpSpPr>
          <a:xfrm>
            <a:off x="3078956" y="6084711"/>
            <a:ext cx="965487" cy="452152"/>
            <a:chOff x="3078956" y="6084711"/>
            <a:chExt cx="965487" cy="452152"/>
          </a:xfrm>
        </p:grpSpPr>
        <p:sp>
          <p:nvSpPr>
            <p:cNvPr id="223" name="Rectangle 222"/>
            <p:cNvSpPr/>
            <p:nvPr/>
          </p:nvSpPr>
          <p:spPr>
            <a:xfrm>
              <a:off x="3078956" y="6084711"/>
              <a:ext cx="904876" cy="4521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3196541" y="6183342"/>
              <a:ext cx="120317" cy="82062"/>
            </a:xfrm>
            <a:prstGeom prst="rect">
              <a:avLst/>
            </a:prstGeom>
            <a:solidFill>
              <a:srgbClr val="EDEDED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3196541" y="6346441"/>
              <a:ext cx="120317" cy="82062"/>
            </a:xfrm>
            <a:prstGeom prst="rect">
              <a:avLst/>
            </a:prstGeom>
            <a:solidFill>
              <a:srgbClr val="949494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TextBox 225"/>
            <p:cNvSpPr txBox="1"/>
            <p:nvPr/>
          </p:nvSpPr>
          <p:spPr>
            <a:xfrm>
              <a:off x="3292523" y="6084711"/>
              <a:ext cx="75192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preterm</a:t>
              </a:r>
            </a:p>
            <a:p>
              <a:r>
                <a:rPr lang="en-US" sz="1100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term</a:t>
              </a:r>
              <a:endParaRPr lang="en-US" sz="1100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97" name="TextBox 196"/>
          <p:cNvSpPr txBox="1"/>
          <p:nvPr/>
        </p:nvSpPr>
        <p:spPr>
          <a:xfrm>
            <a:off x="441326" y="5503031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fr-CH" dirty="0"/>
              <a:t>Zinc</a:t>
            </a:r>
            <a:endParaRPr lang="en-US" dirty="0"/>
          </a:p>
        </p:txBody>
      </p:sp>
      <p:sp>
        <p:nvSpPr>
          <p:cNvPr id="211" name="TextBox 210"/>
          <p:cNvSpPr txBox="1"/>
          <p:nvPr/>
        </p:nvSpPr>
        <p:spPr>
          <a:xfrm>
            <a:off x="441326" y="106267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fr-CH" dirty="0"/>
              <a:t>Calcium</a:t>
            </a:r>
            <a:endParaRPr lang="en-US" dirty="0"/>
          </a:p>
        </p:txBody>
      </p:sp>
      <p:sp>
        <p:nvSpPr>
          <p:cNvPr id="212" name="TextBox 211"/>
          <p:cNvSpPr txBox="1"/>
          <p:nvPr/>
        </p:nvSpPr>
        <p:spPr>
          <a:xfrm>
            <a:off x="2565400" y="105260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fr-CH" dirty="0"/>
              <a:t>Copper</a:t>
            </a:r>
            <a:endParaRPr lang="en-US" dirty="0"/>
          </a:p>
        </p:txBody>
      </p:sp>
      <p:sp>
        <p:nvSpPr>
          <p:cNvPr id="213" name="TextBox 212"/>
          <p:cNvSpPr txBox="1"/>
          <p:nvPr/>
        </p:nvSpPr>
        <p:spPr>
          <a:xfrm>
            <a:off x="4689475" y="105260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Iodine</a:t>
            </a:r>
          </a:p>
        </p:txBody>
      </p:sp>
      <p:sp>
        <p:nvSpPr>
          <p:cNvPr id="214" name="TextBox 213"/>
          <p:cNvSpPr txBox="1"/>
          <p:nvPr/>
        </p:nvSpPr>
        <p:spPr>
          <a:xfrm>
            <a:off x="441326" y="1905491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Iron</a:t>
            </a:r>
          </a:p>
        </p:txBody>
      </p:sp>
      <p:sp>
        <p:nvSpPr>
          <p:cNvPr id="215" name="TextBox 214"/>
          <p:cNvSpPr txBox="1"/>
          <p:nvPr/>
        </p:nvSpPr>
        <p:spPr>
          <a:xfrm>
            <a:off x="2565400" y="1905491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Magnesium</a:t>
            </a:r>
          </a:p>
        </p:txBody>
      </p:sp>
      <p:sp>
        <p:nvSpPr>
          <p:cNvPr id="216" name="TextBox 215"/>
          <p:cNvSpPr txBox="1"/>
          <p:nvPr/>
        </p:nvSpPr>
        <p:spPr>
          <a:xfrm>
            <a:off x="4686590" y="1901846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/>
          <a:p>
            <a:pPr algn="ctr"/>
            <a:r>
              <a:rPr lang="en-US" sz="1100" b="1" dirty="0" smtClean="0"/>
              <a:t>Phosphorous</a:t>
            </a:r>
            <a:endParaRPr lang="en-US" sz="1100" b="1" dirty="0"/>
          </a:p>
        </p:txBody>
      </p:sp>
      <p:sp>
        <p:nvSpPr>
          <p:cNvPr id="217" name="TextBox 216"/>
          <p:cNvSpPr txBox="1"/>
          <p:nvPr/>
        </p:nvSpPr>
        <p:spPr>
          <a:xfrm>
            <a:off x="441326" y="3704585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Potassium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2565400" y="3705018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Selenium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686282" y="3705018"/>
            <a:ext cx="1910680" cy="169277"/>
          </a:xfrm>
          <a:prstGeom prst="rect">
            <a:avLst/>
          </a:prstGeom>
          <a:solidFill>
            <a:schemeClr val="bg1">
              <a:lumMod val="75000"/>
            </a:schemeClr>
          </a:solidFill>
          <a:ln w="3175">
            <a:solidFill>
              <a:schemeClr val="tx1"/>
            </a:solidFill>
          </a:ln>
        </p:spPr>
        <p:txBody>
          <a:bodyPr wrap="square" tIns="0" bIns="0" rtlCol="0">
            <a:spAutoFit/>
          </a:bodyPr>
          <a:lstStyle>
            <a:defPPr>
              <a:defRPr lang="en-US"/>
            </a:defPPr>
            <a:lvl1pPr algn="ctr">
              <a:defRPr sz="1100" b="1"/>
            </a:lvl1pPr>
          </a:lstStyle>
          <a:p>
            <a:r>
              <a:rPr lang="en-US" dirty="0"/>
              <a:t>Sodium</a:t>
            </a:r>
          </a:p>
        </p:txBody>
      </p:sp>
      <p:sp>
        <p:nvSpPr>
          <p:cNvPr id="221" name="TextBox 220"/>
          <p:cNvSpPr txBox="1"/>
          <p:nvPr/>
        </p:nvSpPr>
        <p:spPr>
          <a:xfrm>
            <a:off x="1671322" y="52809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27" name="TextBox 226"/>
          <p:cNvSpPr txBox="1"/>
          <p:nvPr/>
        </p:nvSpPr>
        <p:spPr>
          <a:xfrm>
            <a:off x="2014307" y="52809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28" name="TextBox 227"/>
          <p:cNvSpPr txBox="1"/>
          <p:nvPr/>
        </p:nvSpPr>
        <p:spPr>
          <a:xfrm>
            <a:off x="2777302" y="52809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29" name="TextBox 228"/>
          <p:cNvSpPr txBox="1"/>
          <p:nvPr/>
        </p:nvSpPr>
        <p:spPr>
          <a:xfrm>
            <a:off x="2938876" y="52809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0" name="TextBox 229"/>
          <p:cNvSpPr txBox="1"/>
          <p:nvPr/>
        </p:nvSpPr>
        <p:spPr>
          <a:xfrm>
            <a:off x="3113064" y="547554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1" name="TextBox 230"/>
          <p:cNvSpPr txBox="1"/>
          <p:nvPr/>
        </p:nvSpPr>
        <p:spPr>
          <a:xfrm>
            <a:off x="3277862" y="617919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2" name="TextBox 231"/>
          <p:cNvSpPr txBox="1"/>
          <p:nvPr/>
        </p:nvSpPr>
        <p:spPr>
          <a:xfrm>
            <a:off x="3453044" y="717481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3" name="TextBox 232"/>
          <p:cNvSpPr txBox="1"/>
          <p:nvPr/>
        </p:nvSpPr>
        <p:spPr>
          <a:xfrm>
            <a:off x="3627674" y="819929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4" name="TextBox 233"/>
          <p:cNvSpPr txBox="1"/>
          <p:nvPr/>
        </p:nvSpPr>
        <p:spPr>
          <a:xfrm>
            <a:off x="3797646" y="888962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5" name="TextBox 234"/>
          <p:cNvSpPr txBox="1"/>
          <p:nvPr/>
        </p:nvSpPr>
        <p:spPr>
          <a:xfrm>
            <a:off x="3967618" y="961024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6" name="TextBox 235"/>
          <p:cNvSpPr txBox="1"/>
          <p:nvPr/>
        </p:nvSpPr>
        <p:spPr>
          <a:xfrm>
            <a:off x="4131870" y="991895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7" name="TextBox 236"/>
          <p:cNvSpPr txBox="1"/>
          <p:nvPr/>
        </p:nvSpPr>
        <p:spPr>
          <a:xfrm>
            <a:off x="4307035" y="101374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8" name="TextBox 237"/>
          <p:cNvSpPr txBox="1"/>
          <p:nvPr/>
        </p:nvSpPr>
        <p:spPr>
          <a:xfrm>
            <a:off x="5234217" y="78742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39" name="TextBox 238"/>
          <p:cNvSpPr txBox="1"/>
          <p:nvPr/>
        </p:nvSpPr>
        <p:spPr>
          <a:xfrm>
            <a:off x="5570710" y="78742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0" name="TextBox 239"/>
          <p:cNvSpPr txBox="1"/>
          <p:nvPr/>
        </p:nvSpPr>
        <p:spPr>
          <a:xfrm>
            <a:off x="5921145" y="78742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1" name="TextBox 240"/>
          <p:cNvSpPr txBox="1"/>
          <p:nvPr/>
        </p:nvSpPr>
        <p:spPr>
          <a:xfrm>
            <a:off x="6096792" y="78742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20" name="TextBox 219"/>
          <p:cNvSpPr txBox="1"/>
          <p:nvPr/>
        </p:nvSpPr>
        <p:spPr>
          <a:xfrm>
            <a:off x="819640" y="2789254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2" name="TextBox 241"/>
          <p:cNvSpPr txBox="1"/>
          <p:nvPr/>
        </p:nvSpPr>
        <p:spPr>
          <a:xfrm>
            <a:off x="983562" y="2789254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3" name="TextBox 242"/>
          <p:cNvSpPr txBox="1"/>
          <p:nvPr/>
        </p:nvSpPr>
        <p:spPr>
          <a:xfrm>
            <a:off x="3282018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4" name="TextBox 243"/>
          <p:cNvSpPr txBox="1"/>
          <p:nvPr/>
        </p:nvSpPr>
        <p:spPr>
          <a:xfrm>
            <a:off x="3457849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5" name="TextBox 244"/>
          <p:cNvSpPr txBox="1"/>
          <p:nvPr/>
        </p:nvSpPr>
        <p:spPr>
          <a:xfrm>
            <a:off x="3627605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6" name="TextBox 245"/>
          <p:cNvSpPr txBox="1"/>
          <p:nvPr/>
        </p:nvSpPr>
        <p:spPr>
          <a:xfrm>
            <a:off x="3968565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7" name="TextBox 246"/>
          <p:cNvSpPr txBox="1"/>
          <p:nvPr/>
        </p:nvSpPr>
        <p:spPr>
          <a:xfrm>
            <a:off x="5234977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8" name="TextBox 247"/>
          <p:cNvSpPr txBox="1"/>
          <p:nvPr/>
        </p:nvSpPr>
        <p:spPr>
          <a:xfrm>
            <a:off x="5577475" y="2323290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49" name="TextBox 248"/>
          <p:cNvSpPr txBox="1"/>
          <p:nvPr/>
        </p:nvSpPr>
        <p:spPr>
          <a:xfrm>
            <a:off x="5916989" y="243625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0" name="TextBox 249"/>
          <p:cNvSpPr txBox="1"/>
          <p:nvPr/>
        </p:nvSpPr>
        <p:spPr>
          <a:xfrm>
            <a:off x="6085016" y="2478513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1" name="TextBox 250"/>
          <p:cNvSpPr txBox="1"/>
          <p:nvPr/>
        </p:nvSpPr>
        <p:spPr>
          <a:xfrm>
            <a:off x="6259978" y="239113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2" name="TextBox 251"/>
          <p:cNvSpPr txBox="1"/>
          <p:nvPr/>
        </p:nvSpPr>
        <p:spPr>
          <a:xfrm>
            <a:off x="819640" y="399634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3" name="TextBox 252"/>
          <p:cNvSpPr txBox="1"/>
          <p:nvPr/>
        </p:nvSpPr>
        <p:spPr>
          <a:xfrm>
            <a:off x="652980" y="399634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4" name="TextBox 253"/>
          <p:cNvSpPr txBox="1"/>
          <p:nvPr/>
        </p:nvSpPr>
        <p:spPr>
          <a:xfrm>
            <a:off x="990754" y="399634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5" name="TextBox 254"/>
          <p:cNvSpPr txBox="1"/>
          <p:nvPr/>
        </p:nvSpPr>
        <p:spPr>
          <a:xfrm>
            <a:off x="2014307" y="4237553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6" name="TextBox 255"/>
          <p:cNvSpPr txBox="1"/>
          <p:nvPr/>
        </p:nvSpPr>
        <p:spPr>
          <a:xfrm>
            <a:off x="2777302" y="431846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7" name="TextBox 256"/>
          <p:cNvSpPr txBox="1"/>
          <p:nvPr/>
        </p:nvSpPr>
        <p:spPr>
          <a:xfrm>
            <a:off x="2944853" y="4237553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8" name="TextBox 257"/>
          <p:cNvSpPr txBox="1"/>
          <p:nvPr/>
        </p:nvSpPr>
        <p:spPr>
          <a:xfrm>
            <a:off x="3115346" y="4317341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59" name="TextBox 258"/>
          <p:cNvSpPr txBox="1"/>
          <p:nvPr/>
        </p:nvSpPr>
        <p:spPr>
          <a:xfrm>
            <a:off x="3287590" y="4447289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0" name="TextBox 259"/>
          <p:cNvSpPr txBox="1"/>
          <p:nvPr/>
        </p:nvSpPr>
        <p:spPr>
          <a:xfrm>
            <a:off x="3458712" y="4500363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1" name="TextBox 260"/>
          <p:cNvSpPr txBox="1"/>
          <p:nvPr/>
        </p:nvSpPr>
        <p:spPr>
          <a:xfrm>
            <a:off x="3625954" y="4524212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2" name="TextBox 261"/>
          <p:cNvSpPr txBox="1"/>
          <p:nvPr/>
        </p:nvSpPr>
        <p:spPr>
          <a:xfrm>
            <a:off x="4898571" y="450371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3" name="TextBox 262"/>
          <p:cNvSpPr txBox="1"/>
          <p:nvPr/>
        </p:nvSpPr>
        <p:spPr>
          <a:xfrm>
            <a:off x="5064348" y="450371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4" name="TextBox 263"/>
          <p:cNvSpPr txBox="1"/>
          <p:nvPr/>
        </p:nvSpPr>
        <p:spPr>
          <a:xfrm>
            <a:off x="5407089" y="4599173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5" name="TextBox 264"/>
          <p:cNvSpPr txBox="1"/>
          <p:nvPr/>
        </p:nvSpPr>
        <p:spPr>
          <a:xfrm>
            <a:off x="5746898" y="4715829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6" name="TextBox 265"/>
          <p:cNvSpPr txBox="1"/>
          <p:nvPr/>
        </p:nvSpPr>
        <p:spPr>
          <a:xfrm>
            <a:off x="5917200" y="4720311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7" name="TextBox 266"/>
          <p:cNvSpPr txBox="1"/>
          <p:nvPr/>
        </p:nvSpPr>
        <p:spPr>
          <a:xfrm>
            <a:off x="652980" y="5880971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8" name="TextBox 267"/>
          <p:cNvSpPr txBox="1"/>
          <p:nvPr/>
        </p:nvSpPr>
        <p:spPr>
          <a:xfrm>
            <a:off x="819640" y="592865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69" name="TextBox 268"/>
          <p:cNvSpPr txBox="1"/>
          <p:nvPr/>
        </p:nvSpPr>
        <p:spPr>
          <a:xfrm>
            <a:off x="990754" y="6130716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0" name="TextBox 269"/>
          <p:cNvSpPr txBox="1"/>
          <p:nvPr/>
        </p:nvSpPr>
        <p:spPr>
          <a:xfrm>
            <a:off x="1158859" y="6263502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1" name="TextBox 270"/>
          <p:cNvSpPr txBox="1"/>
          <p:nvPr/>
        </p:nvSpPr>
        <p:spPr>
          <a:xfrm>
            <a:off x="1329087" y="633306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2" name="TextBox 271"/>
          <p:cNvSpPr txBox="1"/>
          <p:nvPr/>
        </p:nvSpPr>
        <p:spPr>
          <a:xfrm>
            <a:off x="1503531" y="6375877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3" name="TextBox 272"/>
          <p:cNvSpPr txBox="1"/>
          <p:nvPr/>
        </p:nvSpPr>
        <p:spPr>
          <a:xfrm>
            <a:off x="1667658" y="6414612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4" name="TextBox 273"/>
          <p:cNvSpPr txBox="1"/>
          <p:nvPr/>
        </p:nvSpPr>
        <p:spPr>
          <a:xfrm>
            <a:off x="1843613" y="6444499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5" name="TextBox 274"/>
          <p:cNvSpPr txBox="1"/>
          <p:nvPr/>
        </p:nvSpPr>
        <p:spPr>
          <a:xfrm>
            <a:off x="2009938" y="6472958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sp>
        <p:nvSpPr>
          <p:cNvPr id="276" name="TextBox 275"/>
          <p:cNvSpPr txBox="1"/>
          <p:nvPr/>
        </p:nvSpPr>
        <p:spPr>
          <a:xfrm>
            <a:off x="2180122" y="6495822"/>
            <a:ext cx="130412" cy="138499"/>
          </a:xfrm>
          <a:prstGeom prst="rect">
            <a:avLst/>
          </a:prstGeom>
          <a:noFill/>
        </p:spPr>
        <p:txBody>
          <a:bodyPr wrap="none" lIns="36000" tIns="0" rIns="36000" bIns="0" rtlCol="0">
            <a:spAutoFit/>
          </a:bodyPr>
          <a:lstStyle/>
          <a:p>
            <a:pPr algn="r"/>
            <a:r>
              <a:rPr lang="fr-CH" sz="900" b="1" dirty="0" smtClean="0"/>
              <a:t>a</a:t>
            </a:r>
            <a:endParaRPr lang="en-US" sz="900" b="1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2565788" y="876350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2587864" y="768757"/>
            <a:ext cx="33182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ax. 713</a:t>
            </a:r>
            <a:endParaRPr lang="en-US" sz="700" dirty="0"/>
          </a:p>
        </p:txBody>
      </p:sp>
      <p:cxnSp>
        <p:nvCxnSpPr>
          <p:cNvPr id="278" name="Straight Connector 277"/>
          <p:cNvCxnSpPr/>
          <p:nvPr/>
        </p:nvCxnSpPr>
        <p:spPr>
          <a:xfrm>
            <a:off x="2565788" y="1053701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9" name="TextBox 278"/>
          <p:cNvSpPr txBox="1"/>
          <p:nvPr/>
        </p:nvSpPr>
        <p:spPr>
          <a:xfrm>
            <a:off x="2587864" y="1057845"/>
            <a:ext cx="31739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in. 535</a:t>
            </a:r>
            <a:endParaRPr lang="en-US" sz="700" dirty="0"/>
          </a:p>
        </p:txBody>
      </p:sp>
      <p:sp>
        <p:nvSpPr>
          <p:cNvPr id="280" name="TextBox 279"/>
          <p:cNvSpPr txBox="1"/>
          <p:nvPr/>
        </p:nvSpPr>
        <p:spPr>
          <a:xfrm>
            <a:off x="472984" y="301395"/>
            <a:ext cx="3318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</a:t>
            </a:r>
            <a:r>
              <a:rPr lang="fr-CH" sz="700" dirty="0"/>
              <a:t>. </a:t>
            </a:r>
            <a:r>
              <a:rPr lang="fr-CH" sz="700" dirty="0" smtClean="0"/>
              <a:t>772</a:t>
            </a:r>
          </a:p>
          <a:p>
            <a:r>
              <a:rPr lang="fr-CH" sz="700" dirty="0" smtClean="0"/>
              <a:t>min. 653</a:t>
            </a:r>
            <a:endParaRPr lang="en-US" sz="700" dirty="0"/>
          </a:p>
        </p:txBody>
      </p:sp>
      <p:cxnSp>
        <p:nvCxnSpPr>
          <p:cNvPr id="281" name="Straight Arrow Connector 280"/>
          <p:cNvCxnSpPr/>
          <p:nvPr/>
        </p:nvCxnSpPr>
        <p:spPr>
          <a:xfrm flipH="1" flipV="1">
            <a:off x="846497" y="288190"/>
            <a:ext cx="1" cy="216000"/>
          </a:xfrm>
          <a:prstGeom prst="straightConnector1">
            <a:avLst/>
          </a:prstGeom>
          <a:ln w="3175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2" name="Straight Connector 281"/>
          <p:cNvCxnSpPr/>
          <p:nvPr/>
        </p:nvCxnSpPr>
        <p:spPr>
          <a:xfrm>
            <a:off x="4688962" y="733184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3" name="TextBox 282"/>
          <p:cNvSpPr txBox="1"/>
          <p:nvPr/>
        </p:nvSpPr>
        <p:spPr>
          <a:xfrm>
            <a:off x="4716180" y="625912"/>
            <a:ext cx="33182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ax. 297</a:t>
            </a:r>
            <a:endParaRPr lang="en-US" sz="700" dirty="0"/>
          </a:p>
        </p:txBody>
      </p:sp>
      <p:cxnSp>
        <p:nvCxnSpPr>
          <p:cNvPr id="284" name="Straight Connector 283"/>
          <p:cNvCxnSpPr/>
          <p:nvPr/>
        </p:nvCxnSpPr>
        <p:spPr>
          <a:xfrm>
            <a:off x="4688962" y="1418024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4716180" y="1420194"/>
            <a:ext cx="272510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in. 60</a:t>
            </a:r>
            <a:endParaRPr lang="en-US" sz="700" dirty="0"/>
          </a:p>
        </p:txBody>
      </p:sp>
      <p:sp>
        <p:nvSpPr>
          <p:cNvPr id="286" name="TextBox 285"/>
          <p:cNvSpPr txBox="1"/>
          <p:nvPr/>
        </p:nvSpPr>
        <p:spPr>
          <a:xfrm>
            <a:off x="471488" y="2106978"/>
            <a:ext cx="33983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</a:t>
            </a:r>
            <a:r>
              <a:rPr lang="fr-CH" sz="700" dirty="0"/>
              <a:t>. </a:t>
            </a:r>
            <a:r>
              <a:rPr lang="fr-CH" sz="700" dirty="0" smtClean="0"/>
              <a:t>16</a:t>
            </a:r>
          </a:p>
          <a:p>
            <a:r>
              <a:rPr lang="fr-CH" sz="700" dirty="0" smtClean="0"/>
              <a:t>min. 10.7</a:t>
            </a:r>
            <a:endParaRPr lang="en-US" sz="700" dirty="0"/>
          </a:p>
        </p:txBody>
      </p:sp>
      <p:sp>
        <p:nvSpPr>
          <p:cNvPr id="288" name="TextBox 287"/>
          <p:cNvSpPr txBox="1"/>
          <p:nvPr/>
        </p:nvSpPr>
        <p:spPr>
          <a:xfrm>
            <a:off x="2589362" y="2147719"/>
            <a:ext cx="35426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</a:t>
            </a:r>
            <a:r>
              <a:rPr lang="fr-CH" sz="700" dirty="0"/>
              <a:t>. </a:t>
            </a:r>
            <a:r>
              <a:rPr lang="fr-CH" sz="700" dirty="0" smtClean="0"/>
              <a:t>80.8</a:t>
            </a:r>
          </a:p>
        </p:txBody>
      </p:sp>
      <p:sp>
        <p:nvSpPr>
          <p:cNvPr id="290" name="TextBox 289"/>
          <p:cNvSpPr txBox="1"/>
          <p:nvPr/>
        </p:nvSpPr>
        <p:spPr>
          <a:xfrm>
            <a:off x="4718395" y="2106978"/>
            <a:ext cx="331822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</a:t>
            </a:r>
            <a:r>
              <a:rPr lang="fr-CH" sz="700" dirty="0"/>
              <a:t>. </a:t>
            </a:r>
            <a:r>
              <a:rPr lang="fr-CH" sz="700" dirty="0" smtClean="0"/>
              <a:t>475</a:t>
            </a:r>
          </a:p>
          <a:p>
            <a:r>
              <a:rPr lang="fr-CH" sz="700" dirty="0" smtClean="0"/>
              <a:t>min. 327</a:t>
            </a:r>
            <a:endParaRPr lang="en-US" sz="700" dirty="0"/>
          </a:p>
        </p:txBody>
      </p:sp>
      <p:cxnSp>
        <p:nvCxnSpPr>
          <p:cNvPr id="292" name="Straight Connector 291"/>
          <p:cNvCxnSpPr/>
          <p:nvPr/>
        </p:nvCxnSpPr>
        <p:spPr>
          <a:xfrm>
            <a:off x="442506" y="4934543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TextBox 292"/>
          <p:cNvSpPr txBox="1"/>
          <p:nvPr/>
        </p:nvSpPr>
        <p:spPr>
          <a:xfrm>
            <a:off x="467815" y="4936881"/>
            <a:ext cx="31739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in. 356</a:t>
            </a:r>
            <a:endParaRPr lang="en-US" sz="700" dirty="0"/>
          </a:p>
        </p:txBody>
      </p:sp>
      <p:cxnSp>
        <p:nvCxnSpPr>
          <p:cNvPr id="294" name="Straight Connector 293"/>
          <p:cNvCxnSpPr/>
          <p:nvPr/>
        </p:nvCxnSpPr>
        <p:spPr>
          <a:xfrm>
            <a:off x="442506" y="4292046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5" name="TextBox 294"/>
          <p:cNvSpPr txBox="1"/>
          <p:nvPr/>
        </p:nvSpPr>
        <p:spPr>
          <a:xfrm>
            <a:off x="467815" y="4184853"/>
            <a:ext cx="33182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/>
              <a:t>m</a:t>
            </a:r>
            <a:r>
              <a:rPr lang="fr-CH" sz="700" dirty="0" smtClean="0"/>
              <a:t>ax. 713</a:t>
            </a:r>
            <a:endParaRPr lang="en-US" sz="700" dirty="0"/>
          </a:p>
        </p:txBody>
      </p:sp>
      <p:cxnSp>
        <p:nvCxnSpPr>
          <p:cNvPr id="296" name="Straight Connector 295"/>
          <p:cNvCxnSpPr/>
          <p:nvPr/>
        </p:nvCxnSpPr>
        <p:spPr>
          <a:xfrm>
            <a:off x="4687727" y="4963157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/>
          <p:cNvSpPr txBox="1"/>
          <p:nvPr/>
        </p:nvSpPr>
        <p:spPr>
          <a:xfrm>
            <a:off x="4711417" y="4969059"/>
            <a:ext cx="317395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min. 374</a:t>
            </a:r>
            <a:endParaRPr lang="en-US" sz="700" dirty="0"/>
          </a:p>
        </p:txBody>
      </p:sp>
      <p:cxnSp>
        <p:nvCxnSpPr>
          <p:cNvPr id="298" name="Straight Connector 297"/>
          <p:cNvCxnSpPr/>
          <p:nvPr/>
        </p:nvCxnSpPr>
        <p:spPr>
          <a:xfrm>
            <a:off x="4687727" y="4819039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/>
          <p:cNvSpPr txBox="1"/>
          <p:nvPr/>
        </p:nvSpPr>
        <p:spPr>
          <a:xfrm>
            <a:off x="4711417" y="4710561"/>
            <a:ext cx="33182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max. 624</a:t>
            </a:r>
            <a:endParaRPr lang="en-US" sz="700" dirty="0"/>
          </a:p>
        </p:txBody>
      </p:sp>
      <p:cxnSp>
        <p:nvCxnSpPr>
          <p:cNvPr id="300" name="Straight Connector 299"/>
          <p:cNvCxnSpPr/>
          <p:nvPr/>
        </p:nvCxnSpPr>
        <p:spPr>
          <a:xfrm>
            <a:off x="2567458" y="4515444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TextBox 300"/>
          <p:cNvSpPr txBox="1"/>
          <p:nvPr/>
        </p:nvSpPr>
        <p:spPr>
          <a:xfrm>
            <a:off x="2589362" y="4523813"/>
            <a:ext cx="33983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min. 26.7</a:t>
            </a:r>
            <a:endParaRPr lang="en-US" sz="700" dirty="0"/>
          </a:p>
        </p:txBody>
      </p:sp>
      <p:sp>
        <p:nvSpPr>
          <p:cNvPr id="302" name="TextBox 301"/>
          <p:cNvSpPr txBox="1"/>
          <p:nvPr/>
        </p:nvSpPr>
        <p:spPr>
          <a:xfrm>
            <a:off x="2595562" y="3947713"/>
            <a:ext cx="35426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</a:t>
            </a:r>
            <a:r>
              <a:rPr lang="fr-CH" sz="700" dirty="0"/>
              <a:t>. </a:t>
            </a:r>
            <a:r>
              <a:rPr lang="fr-CH" sz="700" dirty="0" smtClean="0"/>
              <a:t>53.5</a:t>
            </a:r>
          </a:p>
        </p:txBody>
      </p:sp>
      <p:cxnSp>
        <p:nvCxnSpPr>
          <p:cNvPr id="304" name="Straight Connector 303"/>
          <p:cNvCxnSpPr/>
          <p:nvPr/>
        </p:nvCxnSpPr>
        <p:spPr>
          <a:xfrm>
            <a:off x="442506" y="6160880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5" name="TextBox 304"/>
          <p:cNvSpPr txBox="1"/>
          <p:nvPr/>
        </p:nvSpPr>
        <p:spPr>
          <a:xfrm>
            <a:off x="465563" y="6053171"/>
            <a:ext cx="35426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max. 10.7</a:t>
            </a:r>
            <a:endParaRPr lang="en-US" sz="700" dirty="0"/>
          </a:p>
        </p:txBody>
      </p:sp>
      <p:cxnSp>
        <p:nvCxnSpPr>
          <p:cNvPr id="306" name="Straight Connector 305"/>
          <p:cNvCxnSpPr/>
          <p:nvPr/>
        </p:nvCxnSpPr>
        <p:spPr>
          <a:xfrm>
            <a:off x="442506" y="6538821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" name="TextBox 306"/>
          <p:cNvSpPr txBox="1"/>
          <p:nvPr/>
        </p:nvSpPr>
        <p:spPr>
          <a:xfrm>
            <a:off x="465563" y="6541872"/>
            <a:ext cx="294953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min. 5.9</a:t>
            </a:r>
            <a:endParaRPr lang="en-US" sz="700" dirty="0"/>
          </a:p>
        </p:txBody>
      </p:sp>
      <p:cxnSp>
        <p:nvCxnSpPr>
          <p:cNvPr id="308" name="Straight Connector 307"/>
          <p:cNvCxnSpPr/>
          <p:nvPr/>
        </p:nvCxnSpPr>
        <p:spPr>
          <a:xfrm>
            <a:off x="2565788" y="2708183"/>
            <a:ext cx="540000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TextBox 308"/>
          <p:cNvSpPr txBox="1"/>
          <p:nvPr/>
        </p:nvSpPr>
        <p:spPr>
          <a:xfrm>
            <a:off x="2589362" y="2711932"/>
            <a:ext cx="339837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min. 44.6</a:t>
            </a:r>
            <a:endParaRPr lang="en-US" sz="700" dirty="0"/>
          </a:p>
        </p:txBody>
      </p:sp>
      <p:cxnSp>
        <p:nvCxnSpPr>
          <p:cNvPr id="310" name="Straight Arrow Connector 309"/>
          <p:cNvCxnSpPr/>
          <p:nvPr/>
        </p:nvCxnSpPr>
        <p:spPr>
          <a:xfrm flipH="1" flipV="1">
            <a:off x="853132" y="2085464"/>
            <a:ext cx="1" cy="216000"/>
          </a:xfrm>
          <a:prstGeom prst="straightConnector1">
            <a:avLst/>
          </a:prstGeom>
          <a:ln w="3175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Arrow Connector 310"/>
          <p:cNvCxnSpPr/>
          <p:nvPr/>
        </p:nvCxnSpPr>
        <p:spPr>
          <a:xfrm flipH="1" flipV="1">
            <a:off x="2976301" y="2085464"/>
            <a:ext cx="1" cy="216000"/>
          </a:xfrm>
          <a:prstGeom prst="straightConnector1">
            <a:avLst/>
          </a:prstGeom>
          <a:ln w="3175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Arrow Connector 311"/>
          <p:cNvCxnSpPr/>
          <p:nvPr/>
        </p:nvCxnSpPr>
        <p:spPr>
          <a:xfrm flipH="1" flipV="1">
            <a:off x="3002467" y="3890204"/>
            <a:ext cx="1" cy="216000"/>
          </a:xfrm>
          <a:prstGeom prst="straightConnector1">
            <a:avLst/>
          </a:prstGeom>
          <a:ln w="3175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Arrow Connector 312"/>
          <p:cNvCxnSpPr/>
          <p:nvPr/>
        </p:nvCxnSpPr>
        <p:spPr>
          <a:xfrm flipH="1" flipV="1">
            <a:off x="5101133" y="2085464"/>
            <a:ext cx="1" cy="216000"/>
          </a:xfrm>
          <a:prstGeom prst="straightConnector1">
            <a:avLst/>
          </a:prstGeom>
          <a:ln w="3175">
            <a:solidFill>
              <a:schemeClr val="tx1"/>
            </a:solidFill>
            <a:tailEnd type="stealth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9" name="TextBox 208"/>
          <p:cNvSpPr txBox="1"/>
          <p:nvPr/>
        </p:nvSpPr>
        <p:spPr>
          <a:xfrm>
            <a:off x="473762" y="1942324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317" name="TextBox 316"/>
          <p:cNvSpPr txBox="1"/>
          <p:nvPr/>
        </p:nvSpPr>
        <p:spPr>
          <a:xfrm>
            <a:off x="473762" y="141282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318" name="TextBox 317"/>
          <p:cNvSpPr txBox="1"/>
          <p:nvPr/>
        </p:nvSpPr>
        <p:spPr>
          <a:xfrm>
            <a:off x="473762" y="3738496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319" name="TextBox 318"/>
          <p:cNvSpPr txBox="1"/>
          <p:nvPr/>
        </p:nvSpPr>
        <p:spPr>
          <a:xfrm>
            <a:off x="473762" y="5535543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320" name="TextBox 319"/>
          <p:cNvSpPr txBox="1"/>
          <p:nvPr/>
        </p:nvSpPr>
        <p:spPr>
          <a:xfrm>
            <a:off x="4714310" y="3738496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321" name="TextBox 320"/>
          <p:cNvSpPr txBox="1"/>
          <p:nvPr/>
        </p:nvSpPr>
        <p:spPr>
          <a:xfrm>
            <a:off x="2599661" y="1942324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207" name="TextBox 206"/>
          <p:cNvSpPr txBox="1"/>
          <p:nvPr/>
        </p:nvSpPr>
        <p:spPr>
          <a:xfrm>
            <a:off x="2601356" y="141282"/>
            <a:ext cx="21961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[µg/L]</a:t>
            </a:r>
            <a:endParaRPr lang="en-US" sz="700" dirty="0"/>
          </a:p>
        </p:txBody>
      </p:sp>
      <p:sp>
        <p:nvSpPr>
          <p:cNvPr id="322" name="TextBox 321"/>
          <p:cNvSpPr txBox="1"/>
          <p:nvPr/>
        </p:nvSpPr>
        <p:spPr>
          <a:xfrm>
            <a:off x="4724920" y="141282"/>
            <a:ext cx="21961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[µg/L]</a:t>
            </a:r>
            <a:endParaRPr lang="en-US" sz="700" dirty="0"/>
          </a:p>
        </p:txBody>
      </p:sp>
      <p:sp>
        <p:nvSpPr>
          <p:cNvPr id="323" name="TextBox 322"/>
          <p:cNvSpPr txBox="1"/>
          <p:nvPr/>
        </p:nvSpPr>
        <p:spPr>
          <a:xfrm>
            <a:off x="2601356" y="3738496"/>
            <a:ext cx="219612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[µg/L]</a:t>
            </a:r>
            <a:endParaRPr lang="en-US" sz="700" dirty="0"/>
          </a:p>
        </p:txBody>
      </p:sp>
      <p:sp>
        <p:nvSpPr>
          <p:cNvPr id="324" name="TextBox 323"/>
          <p:cNvSpPr txBox="1"/>
          <p:nvPr/>
        </p:nvSpPr>
        <p:spPr>
          <a:xfrm>
            <a:off x="4720157" y="1942324"/>
            <a:ext cx="242054" cy="10772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CH" sz="700" dirty="0" smtClean="0"/>
              <a:t>[mg/L]</a:t>
            </a:r>
            <a:endParaRPr lang="en-US" sz="700" dirty="0"/>
          </a:p>
        </p:txBody>
      </p:sp>
      <p:sp>
        <p:nvSpPr>
          <p:cNvPr id="4" name="TextBox 3"/>
          <p:cNvSpPr txBox="1"/>
          <p:nvPr/>
        </p:nvSpPr>
        <p:spPr>
          <a:xfrm>
            <a:off x="759342" y="7975600"/>
            <a:ext cx="5631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F</a:t>
            </a:r>
            <a:r>
              <a:rPr lang="en-US" altLang="zh-CN" smtClean="0"/>
              <a:t>igure S1. </a:t>
            </a:r>
            <a:r>
              <a:rPr lang="en-US" smtClean="0"/>
              <a:t>Longitudinal </a:t>
            </a:r>
            <a:r>
              <a:rPr lang="en-US" dirty="0"/>
              <a:t>changes of mineral concentration (means) in term (dark grey) and preterm (light grey) HM at equivalent postmenstrual age with dotted lines representing the range of recommended intakes (-converted in mg/L, using measured energy density of preterm HM), as provided by ESPGHAN [3]</a:t>
            </a:r>
          </a:p>
        </p:txBody>
      </p:sp>
    </p:spTree>
    <p:extLst>
      <p:ext uri="{BB962C8B-B14F-4D97-AF65-F5344CB8AC3E}">
        <p14:creationId xmlns:p14="http://schemas.microsoft.com/office/powerpoint/2010/main" val="30807260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1096355BC11048B1FEFB494EF049E7" ma:contentTypeVersion="11" ma:contentTypeDescription="Create a new document." ma:contentTypeScope="" ma:versionID="9b6cedc81a6c0e29efffacdc70b247e2">
  <xsd:schema xmlns:xsd="http://www.w3.org/2001/XMLSchema" xmlns:xs="http://www.w3.org/2001/XMLSchema" xmlns:p="http://schemas.microsoft.com/office/2006/metadata/properties" xmlns:ns3="cf4dff53-620d-4479-a7bd-5b555d12d06c" xmlns:ns4="f1ba2bac-da46-4a38-8fa1-abfbaa7ea02b" targetNamespace="http://schemas.microsoft.com/office/2006/metadata/properties" ma:root="true" ma:fieldsID="983ddca8ee2604a38a187a6673074dc1" ns3:_="" ns4:_="">
    <xsd:import namespace="cf4dff53-620d-4479-a7bd-5b555d12d06c"/>
    <xsd:import namespace="f1ba2bac-da46-4a38-8fa1-abfbaa7ea02b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EventHashCode" minOccurs="0"/>
                <xsd:element ref="ns4:MediaServiceGenerationTim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4dff53-620d-4479-a7bd-5b555d12d06c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ba2bac-da46-4a38-8fa1-abfbaa7ea02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F339EAA-E480-4EDA-94C1-079967714609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schemas.microsoft.com/office/2006/documentManagement/types"/>
    <ds:schemaRef ds:uri="f1ba2bac-da46-4a38-8fa1-abfbaa7ea02b"/>
    <ds:schemaRef ds:uri="cf4dff53-620d-4479-a7bd-5b555d12d06c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29BEFEB-C8A8-463B-8B30-B5DC33A956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EA934B-197E-455B-AE6C-1BABC00C4D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f4dff53-620d-4479-a7bd-5b555d12d06c"/>
    <ds:schemaRef ds:uri="f1ba2bac-da46-4a38-8fa1-abfbaa7ea02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665</TotalTime>
  <Words>374</Words>
  <Application>Microsoft Office PowerPoint</Application>
  <PresentationFormat>A4 Paper (210x297 mm)</PresentationFormat>
  <Paragraphs>244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Theme</vt:lpstr>
      <vt:lpstr>PowerPoint Presentation</vt:lpstr>
    </vt:vector>
  </TitlesOfParts>
  <Company>Nestle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Affolter,Michael,Lausanne,Proteins / Peptides</dc:creator>
  <cp:lastModifiedBy>MDPI</cp:lastModifiedBy>
  <cp:revision>50</cp:revision>
  <dcterms:created xsi:type="dcterms:W3CDTF">2019-06-27T11:22:40Z</dcterms:created>
  <dcterms:modified xsi:type="dcterms:W3CDTF">2019-08-03T06:46:20Z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ada0a2f-b917-4d51-b0d0-d418a10c8b23_Enabled">
    <vt:lpwstr>True</vt:lpwstr>
  </property>
  <property fmtid="{D5CDD505-2E9C-101B-9397-08002B2CF9AE}" pid="3" name="MSIP_Label_1ada0a2f-b917-4d51-b0d0-d418a10c8b23_SiteId">
    <vt:lpwstr>12a3af23-a769-4654-847f-958f3d479f4a</vt:lpwstr>
  </property>
  <property fmtid="{D5CDD505-2E9C-101B-9397-08002B2CF9AE}" pid="4" name="MSIP_Label_1ada0a2f-b917-4d51-b0d0-d418a10c8b23_Owner">
    <vt:lpwstr>michael.affolter@rdls.nestle.com</vt:lpwstr>
  </property>
  <property fmtid="{D5CDD505-2E9C-101B-9397-08002B2CF9AE}" pid="5" name="MSIP_Label_1ada0a2f-b917-4d51-b0d0-d418a10c8b23_SetDate">
    <vt:lpwstr>2019-06-27T11:52:53.7249796Z</vt:lpwstr>
  </property>
  <property fmtid="{D5CDD505-2E9C-101B-9397-08002B2CF9AE}" pid="6" name="MSIP_Label_1ada0a2f-b917-4d51-b0d0-d418a10c8b23_Name">
    <vt:lpwstr>General Use</vt:lpwstr>
  </property>
  <property fmtid="{D5CDD505-2E9C-101B-9397-08002B2CF9AE}" pid="7" name="MSIP_Label_1ada0a2f-b917-4d51-b0d0-d418a10c8b23_Application">
    <vt:lpwstr>Microsoft Azure Information Protection</vt:lpwstr>
  </property>
  <property fmtid="{D5CDD505-2E9C-101B-9397-08002B2CF9AE}" pid="8" name="MSIP_Label_1ada0a2f-b917-4d51-b0d0-d418a10c8b23_ActionId">
    <vt:lpwstr>3132790a-7e0e-439c-b899-7eff850cd447</vt:lpwstr>
  </property>
  <property fmtid="{D5CDD505-2E9C-101B-9397-08002B2CF9AE}" pid="9" name="MSIP_Label_1ada0a2f-b917-4d51-b0d0-d418a10c8b23_Extended_MSFT_Method">
    <vt:lpwstr>Automatic</vt:lpwstr>
  </property>
  <property fmtid="{D5CDD505-2E9C-101B-9397-08002B2CF9AE}" pid="10" name="Sensitivity">
    <vt:lpwstr>General Use</vt:lpwstr>
  </property>
  <property fmtid="{D5CDD505-2E9C-101B-9397-08002B2CF9AE}" pid="11" name="ContentTypeId">
    <vt:lpwstr>0x010100451096355BC11048B1FEFB494EF049E7</vt:lpwstr>
  </property>
</Properties>
</file>