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6858000" cy="9144000" type="screen4x3"/>
  <p:notesSz cx="6858000" cy="9715500"/>
  <p:defaultTextStyle>
    <a:defPPr>
      <a:defRPr lang="cs-CZ"/>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2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63" autoAdjust="0"/>
    <p:restoredTop sz="94681" autoAdjust="0"/>
  </p:normalViewPr>
  <p:slideViewPr>
    <p:cSldViewPr showGuides="1">
      <p:cViewPr>
        <p:scale>
          <a:sx n="100" d="100"/>
          <a:sy n="100" d="100"/>
        </p:scale>
        <p:origin x="2988" y="-1110"/>
      </p:cViewPr>
      <p:guideLst>
        <p:guide orient="horz" pos="2880"/>
        <p:guide pos="220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026"/>
          <p:cNvSpPr>
            <a:spLocks noGrp="1" noChangeArrowheads="1"/>
          </p:cNvSpPr>
          <p:nvPr>
            <p:ph type="hdr" sz="quarter"/>
          </p:nvPr>
        </p:nvSpPr>
        <p:spPr bwMode="auto">
          <a:xfrm>
            <a:off x="0" y="0"/>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cs-CZ" altLang="cs-CZ"/>
          </a:p>
        </p:txBody>
      </p:sp>
      <p:sp>
        <p:nvSpPr>
          <p:cNvPr id="6147" name="Rectangle 1027"/>
          <p:cNvSpPr>
            <a:spLocks noGrp="1" noChangeArrowheads="1"/>
          </p:cNvSpPr>
          <p:nvPr>
            <p:ph type="dt" sz="quarter" idx="1"/>
          </p:nvPr>
        </p:nvSpPr>
        <p:spPr bwMode="auto">
          <a:xfrm>
            <a:off x="3886200" y="0"/>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cs-CZ" altLang="cs-CZ"/>
          </a:p>
        </p:txBody>
      </p:sp>
      <p:sp>
        <p:nvSpPr>
          <p:cNvPr id="6148" name="Rectangle 1028"/>
          <p:cNvSpPr>
            <a:spLocks noGrp="1" noChangeArrowheads="1"/>
          </p:cNvSpPr>
          <p:nvPr>
            <p:ph type="ftr" sz="quarter" idx="2"/>
          </p:nvPr>
        </p:nvSpPr>
        <p:spPr bwMode="auto">
          <a:xfrm>
            <a:off x="0" y="9229725"/>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cs-CZ" altLang="cs-CZ"/>
          </a:p>
        </p:txBody>
      </p:sp>
      <p:sp>
        <p:nvSpPr>
          <p:cNvPr id="6149" name="Rectangle 1029"/>
          <p:cNvSpPr>
            <a:spLocks noGrp="1" noChangeArrowheads="1"/>
          </p:cNvSpPr>
          <p:nvPr>
            <p:ph type="sldNum" sz="quarter" idx="3"/>
          </p:nvPr>
        </p:nvSpPr>
        <p:spPr bwMode="auto">
          <a:xfrm>
            <a:off x="3886200" y="9229725"/>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01E7BDC-7013-47F0-B281-36464E011488}"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cs-CZ" altLang="cs-CZ"/>
          </a:p>
        </p:txBody>
      </p:sp>
      <p:sp>
        <p:nvSpPr>
          <p:cNvPr id="3075" name="Rectangle 3"/>
          <p:cNvSpPr>
            <a:spLocks noGrp="1" noChangeArrowheads="1"/>
          </p:cNvSpPr>
          <p:nvPr>
            <p:ph type="dt" idx="1"/>
          </p:nvPr>
        </p:nvSpPr>
        <p:spPr bwMode="auto">
          <a:xfrm>
            <a:off x="3886200" y="0"/>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cs-CZ" altLang="cs-CZ"/>
          </a:p>
        </p:txBody>
      </p:sp>
      <p:sp>
        <p:nvSpPr>
          <p:cNvPr id="2052" name="Rectangle 4"/>
          <p:cNvSpPr>
            <a:spLocks noGrp="1" noRot="1" noChangeAspect="1" noChangeArrowheads="1" noTextEdit="1"/>
          </p:cNvSpPr>
          <p:nvPr>
            <p:ph type="sldImg" idx="2"/>
          </p:nvPr>
        </p:nvSpPr>
        <p:spPr bwMode="auto">
          <a:xfrm>
            <a:off x="2063750" y="728663"/>
            <a:ext cx="2732088" cy="36433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614863"/>
            <a:ext cx="5029200"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noProof="0" smtClean="0"/>
              <a:t>Klepnutím lze upravit styly předlohy textu.</a:t>
            </a:r>
          </a:p>
          <a:p>
            <a:pPr lvl="1"/>
            <a:r>
              <a:rPr lang="cs-CZ" altLang="cs-CZ" noProof="0" smtClean="0"/>
              <a:t>Druhá úroveň</a:t>
            </a:r>
          </a:p>
          <a:p>
            <a:pPr lvl="2"/>
            <a:r>
              <a:rPr lang="cs-CZ" altLang="cs-CZ" noProof="0" smtClean="0"/>
              <a:t>Třetí úroveň</a:t>
            </a:r>
          </a:p>
          <a:p>
            <a:pPr lvl="3"/>
            <a:r>
              <a:rPr lang="cs-CZ" altLang="cs-CZ" noProof="0" smtClean="0"/>
              <a:t>Čtvrtá úroveň</a:t>
            </a:r>
          </a:p>
          <a:p>
            <a:pPr lvl="4"/>
            <a:r>
              <a:rPr lang="cs-CZ" altLang="cs-CZ" noProof="0" smtClean="0"/>
              <a:t>Pátá úroveň</a:t>
            </a:r>
          </a:p>
        </p:txBody>
      </p:sp>
      <p:sp>
        <p:nvSpPr>
          <p:cNvPr id="3078" name="Rectangle 6"/>
          <p:cNvSpPr>
            <a:spLocks noGrp="1" noChangeArrowheads="1"/>
          </p:cNvSpPr>
          <p:nvPr>
            <p:ph type="ftr" sz="quarter" idx="4"/>
          </p:nvPr>
        </p:nvSpPr>
        <p:spPr bwMode="auto">
          <a:xfrm>
            <a:off x="0" y="9229725"/>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cs-CZ" altLang="cs-CZ"/>
          </a:p>
        </p:txBody>
      </p:sp>
      <p:sp>
        <p:nvSpPr>
          <p:cNvPr id="3079" name="Rectangle 7"/>
          <p:cNvSpPr>
            <a:spLocks noGrp="1" noChangeArrowheads="1"/>
          </p:cNvSpPr>
          <p:nvPr>
            <p:ph type="sldNum" sz="quarter" idx="5"/>
          </p:nvPr>
        </p:nvSpPr>
        <p:spPr bwMode="auto">
          <a:xfrm>
            <a:off x="3886200" y="9229725"/>
            <a:ext cx="2971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9DE7CD4-8EA6-4B8A-8AC7-07DFB5370221}"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857250" y="1497013"/>
            <a:ext cx="5143500" cy="3182937"/>
          </a:xfrm>
        </p:spPr>
        <p:txBody>
          <a:bodyPr anchor="b"/>
          <a:lstStyle>
            <a:lvl1pPr algn="ctr">
              <a:defRPr sz="6000"/>
            </a:lvl1pPr>
          </a:lstStyle>
          <a:p>
            <a:r>
              <a:rPr lang="cs-CZ" smtClean="0"/>
              <a:t>Kliknutím lze upravit styl.</a:t>
            </a:r>
            <a:endParaRPr lang="en-GB"/>
          </a:p>
        </p:txBody>
      </p:sp>
      <p:sp>
        <p:nvSpPr>
          <p:cNvPr id="3" name="Podnadpis 2"/>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p:cNvSpPr>
            <a:spLocks noGrp="1" noChangeArrowheads="1"/>
          </p:cNvSpPr>
          <p:nvPr>
            <p:ph type="sldNum" sz="quarter" idx="12"/>
          </p:nvPr>
        </p:nvSpPr>
        <p:spPr>
          <a:ln/>
        </p:spPr>
        <p:txBody>
          <a:bodyPr/>
          <a:lstStyle>
            <a:lvl1pPr>
              <a:defRPr/>
            </a:lvl1pPr>
          </a:lstStyle>
          <a:p>
            <a:pPr>
              <a:defRPr/>
            </a:pPr>
            <a:fld id="{9C9EEE4F-EEC8-40FF-8537-B9B4EB685A64}" type="slidenum">
              <a:rPr lang="cs-CZ" altLang="cs-CZ"/>
              <a:pPr>
                <a:defRPr/>
              </a:pPr>
              <a:t>‹#›</a:t>
            </a:fld>
            <a:endParaRPr lang="cs-CZ" altLang="cs-CZ"/>
          </a:p>
        </p:txBody>
      </p:sp>
    </p:spTree>
    <p:extLst>
      <p:ext uri="{BB962C8B-B14F-4D97-AF65-F5344CB8AC3E}">
        <p14:creationId xmlns:p14="http://schemas.microsoft.com/office/powerpoint/2010/main" val="1455321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GB"/>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p:cNvSpPr>
            <a:spLocks noGrp="1" noChangeArrowheads="1"/>
          </p:cNvSpPr>
          <p:nvPr>
            <p:ph type="sldNum" sz="quarter" idx="12"/>
          </p:nvPr>
        </p:nvSpPr>
        <p:spPr>
          <a:ln/>
        </p:spPr>
        <p:txBody>
          <a:bodyPr/>
          <a:lstStyle>
            <a:lvl1pPr>
              <a:defRPr/>
            </a:lvl1pPr>
          </a:lstStyle>
          <a:p>
            <a:pPr>
              <a:defRPr/>
            </a:pPr>
            <a:fld id="{5F6F2FFB-A3B0-479A-AFD6-15116A0C62B8}" type="slidenum">
              <a:rPr lang="cs-CZ" altLang="cs-CZ"/>
              <a:pPr>
                <a:defRPr/>
              </a:pPr>
              <a:t>‹#›</a:t>
            </a:fld>
            <a:endParaRPr lang="cs-CZ" altLang="cs-CZ"/>
          </a:p>
        </p:txBody>
      </p:sp>
    </p:spTree>
    <p:extLst>
      <p:ext uri="{BB962C8B-B14F-4D97-AF65-F5344CB8AC3E}">
        <p14:creationId xmlns:p14="http://schemas.microsoft.com/office/powerpoint/2010/main" val="460255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4886325" y="812800"/>
            <a:ext cx="1457325" cy="7315200"/>
          </a:xfrm>
        </p:spPr>
        <p:txBody>
          <a:bodyPr vert="eaVert"/>
          <a:lstStyle/>
          <a:p>
            <a:r>
              <a:rPr lang="cs-CZ" smtClean="0"/>
              <a:t>Kliknutím lze upravit styl.</a:t>
            </a:r>
            <a:endParaRPr lang="en-GB"/>
          </a:p>
        </p:txBody>
      </p:sp>
      <p:sp>
        <p:nvSpPr>
          <p:cNvPr id="3" name="Zástupný symbol pro svislý text 2"/>
          <p:cNvSpPr>
            <a:spLocks noGrp="1"/>
          </p:cNvSpPr>
          <p:nvPr>
            <p:ph type="body" orient="vert" idx="1"/>
          </p:nvPr>
        </p:nvSpPr>
        <p:spPr>
          <a:xfrm>
            <a:off x="514350" y="812800"/>
            <a:ext cx="4219575" cy="7315200"/>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p:cNvSpPr>
            <a:spLocks noGrp="1" noChangeArrowheads="1"/>
          </p:cNvSpPr>
          <p:nvPr>
            <p:ph type="sldNum" sz="quarter" idx="12"/>
          </p:nvPr>
        </p:nvSpPr>
        <p:spPr>
          <a:ln/>
        </p:spPr>
        <p:txBody>
          <a:bodyPr/>
          <a:lstStyle>
            <a:lvl1pPr>
              <a:defRPr/>
            </a:lvl1pPr>
          </a:lstStyle>
          <a:p>
            <a:pPr>
              <a:defRPr/>
            </a:pPr>
            <a:fld id="{B6DF611E-8AAF-41C9-AB8B-E52F902EB214}" type="slidenum">
              <a:rPr lang="cs-CZ" altLang="cs-CZ"/>
              <a:pPr>
                <a:defRPr/>
              </a:pPr>
              <a:t>‹#›</a:t>
            </a:fld>
            <a:endParaRPr lang="cs-CZ" altLang="cs-CZ"/>
          </a:p>
        </p:txBody>
      </p:sp>
    </p:spTree>
    <p:extLst>
      <p:ext uri="{BB962C8B-B14F-4D97-AF65-F5344CB8AC3E}">
        <p14:creationId xmlns:p14="http://schemas.microsoft.com/office/powerpoint/2010/main" val="71527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GB"/>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p:cNvSpPr>
            <a:spLocks noGrp="1" noChangeArrowheads="1"/>
          </p:cNvSpPr>
          <p:nvPr>
            <p:ph type="sldNum" sz="quarter" idx="12"/>
          </p:nvPr>
        </p:nvSpPr>
        <p:spPr>
          <a:ln/>
        </p:spPr>
        <p:txBody>
          <a:bodyPr/>
          <a:lstStyle>
            <a:lvl1pPr>
              <a:defRPr/>
            </a:lvl1pPr>
          </a:lstStyle>
          <a:p>
            <a:pPr>
              <a:defRPr/>
            </a:pPr>
            <a:fld id="{A30DC27A-AFFA-44F6-9B06-2E7D58A96BC7}" type="slidenum">
              <a:rPr lang="cs-CZ" altLang="cs-CZ"/>
              <a:pPr>
                <a:defRPr/>
              </a:pPr>
              <a:t>‹#›</a:t>
            </a:fld>
            <a:endParaRPr lang="cs-CZ" altLang="cs-CZ"/>
          </a:p>
        </p:txBody>
      </p:sp>
    </p:spTree>
    <p:extLst>
      <p:ext uri="{BB962C8B-B14F-4D97-AF65-F5344CB8AC3E}">
        <p14:creationId xmlns:p14="http://schemas.microsoft.com/office/powerpoint/2010/main" val="42245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468313" y="2279650"/>
            <a:ext cx="5915025" cy="3803650"/>
          </a:xfrm>
        </p:spPr>
        <p:txBody>
          <a:bodyPr anchor="b"/>
          <a:lstStyle>
            <a:lvl1pPr>
              <a:defRPr sz="6000"/>
            </a:lvl1pPr>
          </a:lstStyle>
          <a:p>
            <a:r>
              <a:rPr lang="cs-CZ" smtClean="0"/>
              <a:t>Kliknutím lze upravit styl.</a:t>
            </a:r>
            <a:endParaRPr lang="en-GB"/>
          </a:p>
        </p:txBody>
      </p:sp>
      <p:sp>
        <p:nvSpPr>
          <p:cNvPr id="3" name="Zástupný symbol pro text 2"/>
          <p:cNvSpPr>
            <a:spLocks noGrp="1"/>
          </p:cNvSpPr>
          <p:nvPr>
            <p:ph type="body" idx="1"/>
          </p:nvPr>
        </p:nvSpPr>
        <p:spPr>
          <a:xfrm>
            <a:off x="468313" y="6119813"/>
            <a:ext cx="5915025" cy="2000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smtClean="0"/>
              <a:t>Upravte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p:cNvSpPr>
            <a:spLocks noGrp="1" noChangeArrowheads="1"/>
          </p:cNvSpPr>
          <p:nvPr>
            <p:ph type="sldNum" sz="quarter" idx="12"/>
          </p:nvPr>
        </p:nvSpPr>
        <p:spPr>
          <a:ln/>
        </p:spPr>
        <p:txBody>
          <a:bodyPr/>
          <a:lstStyle>
            <a:lvl1pPr>
              <a:defRPr/>
            </a:lvl1pPr>
          </a:lstStyle>
          <a:p>
            <a:pPr>
              <a:defRPr/>
            </a:pPr>
            <a:fld id="{5AFB60E6-1637-4A55-9152-8B115BB23A24}" type="slidenum">
              <a:rPr lang="cs-CZ" altLang="cs-CZ"/>
              <a:pPr>
                <a:defRPr/>
              </a:pPr>
              <a:t>‹#›</a:t>
            </a:fld>
            <a:endParaRPr lang="cs-CZ" altLang="cs-CZ"/>
          </a:p>
        </p:txBody>
      </p:sp>
    </p:spTree>
    <p:extLst>
      <p:ext uri="{BB962C8B-B14F-4D97-AF65-F5344CB8AC3E}">
        <p14:creationId xmlns:p14="http://schemas.microsoft.com/office/powerpoint/2010/main" val="328109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GB"/>
          </a:p>
        </p:txBody>
      </p:sp>
      <p:sp>
        <p:nvSpPr>
          <p:cNvPr id="3" name="Zástupný symbol pro obsah 2"/>
          <p:cNvSpPr>
            <a:spLocks noGrp="1"/>
          </p:cNvSpPr>
          <p:nvPr>
            <p:ph sz="half" idx="1"/>
          </p:nvPr>
        </p:nvSpPr>
        <p:spPr>
          <a:xfrm>
            <a:off x="514350" y="2641600"/>
            <a:ext cx="2838450" cy="5486400"/>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4" name="Zástupný symbol pro obsah 3"/>
          <p:cNvSpPr>
            <a:spLocks noGrp="1"/>
          </p:cNvSpPr>
          <p:nvPr>
            <p:ph sz="half" idx="2"/>
          </p:nvPr>
        </p:nvSpPr>
        <p:spPr>
          <a:xfrm>
            <a:off x="3505200" y="2641600"/>
            <a:ext cx="2838450" cy="5486400"/>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p:cNvSpPr>
            <a:spLocks noGrp="1" noChangeArrowheads="1"/>
          </p:cNvSpPr>
          <p:nvPr>
            <p:ph type="sldNum" sz="quarter" idx="12"/>
          </p:nvPr>
        </p:nvSpPr>
        <p:spPr>
          <a:ln/>
        </p:spPr>
        <p:txBody>
          <a:bodyPr/>
          <a:lstStyle>
            <a:lvl1pPr>
              <a:defRPr/>
            </a:lvl1pPr>
          </a:lstStyle>
          <a:p>
            <a:pPr>
              <a:defRPr/>
            </a:pPr>
            <a:fld id="{4CD2B8F3-C606-4697-A3B4-0B88A5F5FFB1}" type="slidenum">
              <a:rPr lang="cs-CZ" altLang="cs-CZ"/>
              <a:pPr>
                <a:defRPr/>
              </a:pPr>
              <a:t>‹#›</a:t>
            </a:fld>
            <a:endParaRPr lang="cs-CZ" altLang="cs-CZ"/>
          </a:p>
        </p:txBody>
      </p:sp>
    </p:spTree>
    <p:extLst>
      <p:ext uri="{BB962C8B-B14F-4D97-AF65-F5344CB8AC3E}">
        <p14:creationId xmlns:p14="http://schemas.microsoft.com/office/powerpoint/2010/main" val="3845664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73075" y="487363"/>
            <a:ext cx="5915025" cy="1766887"/>
          </a:xfrm>
        </p:spPr>
        <p:txBody>
          <a:bodyPr/>
          <a:lstStyle/>
          <a:p>
            <a:r>
              <a:rPr lang="cs-CZ" smtClean="0"/>
              <a:t>Kliknutím lze upravit styl.</a:t>
            </a:r>
            <a:endParaRPr lang="en-GB"/>
          </a:p>
        </p:txBody>
      </p:sp>
      <p:sp>
        <p:nvSpPr>
          <p:cNvPr id="3" name="Zástupný symbol pro text 2"/>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473075" y="3340100"/>
            <a:ext cx="2900363" cy="4913313"/>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5" name="Zástupný symbol pro text 4"/>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3471863" y="3340100"/>
            <a:ext cx="2916237" cy="4913313"/>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9" name="Rectangle 6"/>
          <p:cNvSpPr>
            <a:spLocks noGrp="1" noChangeArrowheads="1"/>
          </p:cNvSpPr>
          <p:nvPr>
            <p:ph type="sldNum" sz="quarter" idx="12"/>
          </p:nvPr>
        </p:nvSpPr>
        <p:spPr>
          <a:ln/>
        </p:spPr>
        <p:txBody>
          <a:bodyPr/>
          <a:lstStyle>
            <a:lvl1pPr>
              <a:defRPr/>
            </a:lvl1pPr>
          </a:lstStyle>
          <a:p>
            <a:pPr>
              <a:defRPr/>
            </a:pPr>
            <a:fld id="{3E37D723-16F3-4FAD-9FD8-34F103191020}" type="slidenum">
              <a:rPr lang="cs-CZ" altLang="cs-CZ"/>
              <a:pPr>
                <a:defRPr/>
              </a:pPr>
              <a:t>‹#›</a:t>
            </a:fld>
            <a:endParaRPr lang="cs-CZ" altLang="cs-CZ"/>
          </a:p>
        </p:txBody>
      </p:sp>
    </p:spTree>
    <p:extLst>
      <p:ext uri="{BB962C8B-B14F-4D97-AF65-F5344CB8AC3E}">
        <p14:creationId xmlns:p14="http://schemas.microsoft.com/office/powerpoint/2010/main" val="239674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5" name="Rectangle 6"/>
          <p:cNvSpPr>
            <a:spLocks noGrp="1" noChangeArrowheads="1"/>
          </p:cNvSpPr>
          <p:nvPr>
            <p:ph type="sldNum" sz="quarter" idx="12"/>
          </p:nvPr>
        </p:nvSpPr>
        <p:spPr>
          <a:ln/>
        </p:spPr>
        <p:txBody>
          <a:bodyPr/>
          <a:lstStyle>
            <a:lvl1pPr>
              <a:defRPr/>
            </a:lvl1pPr>
          </a:lstStyle>
          <a:p>
            <a:pPr>
              <a:defRPr/>
            </a:pPr>
            <a:fld id="{1D961E70-3BB6-4192-99CE-A5F30B754108}" type="slidenum">
              <a:rPr lang="cs-CZ" altLang="cs-CZ"/>
              <a:pPr>
                <a:defRPr/>
              </a:pPr>
              <a:t>‹#›</a:t>
            </a:fld>
            <a:endParaRPr lang="cs-CZ" altLang="cs-CZ"/>
          </a:p>
        </p:txBody>
      </p:sp>
    </p:spTree>
    <p:extLst>
      <p:ext uri="{BB962C8B-B14F-4D97-AF65-F5344CB8AC3E}">
        <p14:creationId xmlns:p14="http://schemas.microsoft.com/office/powerpoint/2010/main" val="357798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4" name="Rectangle 6"/>
          <p:cNvSpPr>
            <a:spLocks noGrp="1" noChangeArrowheads="1"/>
          </p:cNvSpPr>
          <p:nvPr>
            <p:ph type="sldNum" sz="quarter" idx="12"/>
          </p:nvPr>
        </p:nvSpPr>
        <p:spPr>
          <a:ln/>
        </p:spPr>
        <p:txBody>
          <a:bodyPr/>
          <a:lstStyle>
            <a:lvl1pPr>
              <a:defRPr/>
            </a:lvl1pPr>
          </a:lstStyle>
          <a:p>
            <a:pPr>
              <a:defRPr/>
            </a:pPr>
            <a:fld id="{35F01154-D397-450C-8F27-82EA5902F4E4}" type="slidenum">
              <a:rPr lang="cs-CZ" altLang="cs-CZ"/>
              <a:pPr>
                <a:defRPr/>
              </a:pPr>
              <a:t>‹#›</a:t>
            </a:fld>
            <a:endParaRPr lang="cs-CZ" altLang="cs-CZ"/>
          </a:p>
        </p:txBody>
      </p:sp>
    </p:spTree>
    <p:extLst>
      <p:ext uri="{BB962C8B-B14F-4D97-AF65-F5344CB8AC3E}">
        <p14:creationId xmlns:p14="http://schemas.microsoft.com/office/powerpoint/2010/main" val="255785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73075" y="609600"/>
            <a:ext cx="2211388" cy="2133600"/>
          </a:xfrm>
        </p:spPr>
        <p:txBody>
          <a:bodyPr anchor="b"/>
          <a:lstStyle>
            <a:lvl1pPr>
              <a:defRPr sz="3200"/>
            </a:lvl1pPr>
          </a:lstStyle>
          <a:p>
            <a:r>
              <a:rPr lang="cs-CZ" smtClean="0"/>
              <a:t>Kliknutím lze upravit styl.</a:t>
            </a:r>
            <a:endParaRPr lang="en-GB"/>
          </a:p>
        </p:txBody>
      </p:sp>
      <p:sp>
        <p:nvSpPr>
          <p:cNvPr id="3" name="Zástupný symbol pro obsah 2"/>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4" name="Zástupný symbol pro text 3"/>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p:cNvSpPr>
            <a:spLocks noGrp="1" noChangeArrowheads="1"/>
          </p:cNvSpPr>
          <p:nvPr>
            <p:ph type="sldNum" sz="quarter" idx="12"/>
          </p:nvPr>
        </p:nvSpPr>
        <p:spPr>
          <a:ln/>
        </p:spPr>
        <p:txBody>
          <a:bodyPr/>
          <a:lstStyle>
            <a:lvl1pPr>
              <a:defRPr/>
            </a:lvl1pPr>
          </a:lstStyle>
          <a:p>
            <a:pPr>
              <a:defRPr/>
            </a:pPr>
            <a:fld id="{0CA53A53-0FBD-4065-BA44-B368254AA340}" type="slidenum">
              <a:rPr lang="cs-CZ" altLang="cs-CZ"/>
              <a:pPr>
                <a:defRPr/>
              </a:pPr>
              <a:t>‹#›</a:t>
            </a:fld>
            <a:endParaRPr lang="cs-CZ" altLang="cs-CZ"/>
          </a:p>
        </p:txBody>
      </p:sp>
    </p:spTree>
    <p:extLst>
      <p:ext uri="{BB962C8B-B14F-4D97-AF65-F5344CB8AC3E}">
        <p14:creationId xmlns:p14="http://schemas.microsoft.com/office/powerpoint/2010/main" val="2253057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73075" y="609600"/>
            <a:ext cx="2211388" cy="2133600"/>
          </a:xfrm>
        </p:spPr>
        <p:txBody>
          <a:bodyPr anchor="b"/>
          <a:lstStyle>
            <a:lvl1pPr>
              <a:defRPr sz="3200"/>
            </a:lvl1pPr>
          </a:lstStyle>
          <a:p>
            <a:r>
              <a:rPr lang="cs-CZ" smtClean="0"/>
              <a:t>Kliknutím lze upravit styl.</a:t>
            </a:r>
            <a:endParaRPr lang="en-GB"/>
          </a:p>
        </p:txBody>
      </p:sp>
      <p:sp>
        <p:nvSpPr>
          <p:cNvPr id="3" name="Zástupný symbol pro obrázek 2"/>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Zástupný symbol pro text 3"/>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p:cNvSpPr>
            <a:spLocks noGrp="1" noChangeArrowheads="1"/>
          </p:cNvSpPr>
          <p:nvPr>
            <p:ph type="sldNum" sz="quarter" idx="12"/>
          </p:nvPr>
        </p:nvSpPr>
        <p:spPr>
          <a:ln/>
        </p:spPr>
        <p:txBody>
          <a:bodyPr/>
          <a:lstStyle>
            <a:lvl1pPr>
              <a:defRPr/>
            </a:lvl1pPr>
          </a:lstStyle>
          <a:p>
            <a:pPr>
              <a:defRPr/>
            </a:pPr>
            <a:fld id="{FECE654B-E2A5-46E9-A70A-A63A3DEA732E}" type="slidenum">
              <a:rPr lang="cs-CZ" altLang="cs-CZ"/>
              <a:pPr>
                <a:defRPr/>
              </a:pPr>
              <a:t>‹#›</a:t>
            </a:fld>
            <a:endParaRPr lang="cs-CZ" altLang="cs-CZ"/>
          </a:p>
        </p:txBody>
      </p:sp>
    </p:spTree>
    <p:extLst>
      <p:ext uri="{BB962C8B-B14F-4D97-AF65-F5344CB8AC3E}">
        <p14:creationId xmlns:p14="http://schemas.microsoft.com/office/powerpoint/2010/main" val="2305017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12800"/>
            <a:ext cx="58293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514350" y="2641600"/>
            <a:ext cx="58293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51435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cs-CZ" altLang="cs-CZ"/>
          </a:p>
        </p:txBody>
      </p:sp>
      <p:sp>
        <p:nvSpPr>
          <p:cNvPr id="1029" name="Rectangle 5"/>
          <p:cNvSpPr>
            <a:spLocks noGrp="1" noChangeArrowheads="1"/>
          </p:cNvSpPr>
          <p:nvPr>
            <p:ph type="ftr" sz="quarter" idx="3"/>
          </p:nvPr>
        </p:nvSpPr>
        <p:spPr bwMode="auto">
          <a:xfrm>
            <a:off x="2343150" y="8331200"/>
            <a:ext cx="21717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cs-CZ" altLang="cs-CZ"/>
          </a:p>
        </p:txBody>
      </p:sp>
      <p:sp>
        <p:nvSpPr>
          <p:cNvPr id="1030" name="Rectangle 6"/>
          <p:cNvSpPr>
            <a:spLocks noGrp="1" noChangeArrowheads="1"/>
          </p:cNvSpPr>
          <p:nvPr>
            <p:ph type="sldNum" sz="quarter" idx="4"/>
          </p:nvPr>
        </p:nvSpPr>
        <p:spPr bwMode="auto">
          <a:xfrm>
            <a:off x="491490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937C3E9-2013-4AEA-9431-A9CC883BD2A9}"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952615" y="107962"/>
            <a:ext cx="3833706" cy="430887"/>
          </a:xfrm>
          <a:prstGeom prst="rect">
            <a:avLst/>
          </a:prstGeom>
          <a:noFill/>
        </p:spPr>
        <p:txBody>
          <a:bodyPr wrap="square" rtlCol="0">
            <a:spAutoFit/>
          </a:bodyPr>
          <a:lstStyle/>
          <a:p>
            <a:pPr algn="ctr"/>
            <a:r>
              <a:rPr lang="cs-CZ" sz="1100" dirty="0" err="1"/>
              <a:t>all</a:t>
            </a:r>
            <a:r>
              <a:rPr lang="cs-CZ" sz="1100" dirty="0"/>
              <a:t> </a:t>
            </a:r>
            <a:r>
              <a:rPr lang="cs-CZ" sz="1100" dirty="0" err="1"/>
              <a:t>confirmed</a:t>
            </a:r>
            <a:r>
              <a:rPr lang="cs-CZ" sz="1100" dirty="0"/>
              <a:t> </a:t>
            </a:r>
            <a:r>
              <a:rPr lang="cs-CZ" sz="1100" dirty="0" err="1"/>
              <a:t>signals</a:t>
            </a:r>
            <a:r>
              <a:rPr lang="cs-CZ" sz="1100" dirty="0"/>
              <a:t> in </a:t>
            </a:r>
            <a:r>
              <a:rPr lang="cs-CZ" sz="1100" dirty="0" err="1"/>
              <a:t>all</a:t>
            </a:r>
            <a:r>
              <a:rPr lang="cs-CZ" sz="1100" dirty="0"/>
              <a:t> </a:t>
            </a:r>
            <a:r>
              <a:rPr lang="cs-CZ" sz="1100" dirty="0" err="1"/>
              <a:t>samples</a:t>
            </a:r>
            <a:endParaRPr lang="cs-CZ" sz="1100" dirty="0"/>
          </a:p>
          <a:p>
            <a:pPr algn="ctr"/>
            <a:r>
              <a:rPr lang="cs-CZ" sz="1100" dirty="0"/>
              <a:t>(</a:t>
            </a:r>
            <a:r>
              <a:rPr lang="en-US" sz="1100" dirty="0"/>
              <a:t>Sum normalized, Log transformed and Pareto scaled</a:t>
            </a:r>
            <a:r>
              <a:rPr lang="cs-CZ" sz="1100" dirty="0"/>
              <a:t>) </a:t>
            </a:r>
          </a:p>
        </p:txBody>
      </p:sp>
      <p:grpSp>
        <p:nvGrpSpPr>
          <p:cNvPr id="4" name="Skupina 3"/>
          <p:cNvGrpSpPr/>
          <p:nvPr/>
        </p:nvGrpSpPr>
        <p:grpSpPr>
          <a:xfrm>
            <a:off x="1431726" y="937854"/>
            <a:ext cx="2804617" cy="264237"/>
            <a:chOff x="980728" y="969210"/>
            <a:chExt cx="4968552" cy="264237"/>
          </a:xfrm>
        </p:grpSpPr>
        <p:cxnSp>
          <p:nvCxnSpPr>
            <p:cNvPr id="6" name="Přímá spojnice 5"/>
            <p:cNvCxnSpPr/>
            <p:nvPr/>
          </p:nvCxnSpPr>
          <p:spPr>
            <a:xfrm>
              <a:off x="980728" y="971600"/>
              <a:ext cx="49685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Přímá spojnice se šipkou 7"/>
            <p:cNvCxnSpPr/>
            <p:nvPr/>
          </p:nvCxnSpPr>
          <p:spPr>
            <a:xfrm>
              <a:off x="5949280" y="969210"/>
              <a:ext cx="0" cy="261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Přímá spojnice se šipkou 8"/>
            <p:cNvCxnSpPr/>
            <p:nvPr/>
          </p:nvCxnSpPr>
          <p:spPr>
            <a:xfrm>
              <a:off x="980728" y="971600"/>
              <a:ext cx="0" cy="261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 name="Přímá spojnice 4"/>
          <p:cNvCxnSpPr/>
          <p:nvPr/>
        </p:nvCxnSpPr>
        <p:spPr>
          <a:xfrm>
            <a:off x="2869468" y="625790"/>
            <a:ext cx="0" cy="312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Skupina 12"/>
          <p:cNvGrpSpPr/>
          <p:nvPr/>
        </p:nvGrpSpPr>
        <p:grpSpPr>
          <a:xfrm>
            <a:off x="692696" y="1218302"/>
            <a:ext cx="1478059" cy="1269340"/>
            <a:chOff x="228185" y="1255080"/>
            <a:chExt cx="1478059" cy="1269340"/>
          </a:xfrm>
        </p:grpSpPr>
        <p:sp>
          <p:nvSpPr>
            <p:cNvPr id="10" name="TextovéPole 9"/>
            <p:cNvSpPr txBox="1"/>
            <p:nvPr/>
          </p:nvSpPr>
          <p:spPr>
            <a:xfrm>
              <a:off x="356447" y="1255080"/>
              <a:ext cx="1221536" cy="938719"/>
            </a:xfrm>
            <a:prstGeom prst="rect">
              <a:avLst/>
            </a:prstGeom>
            <a:noFill/>
          </p:spPr>
          <p:txBody>
            <a:bodyPr wrap="square" rtlCol="0">
              <a:spAutoFit/>
            </a:bodyPr>
            <a:lstStyle/>
            <a:p>
              <a:pPr algn="ctr"/>
              <a:r>
                <a:rPr lang="cs-CZ" sz="1100" b="1" dirty="0"/>
                <a:t>PCA</a:t>
              </a:r>
            </a:p>
            <a:p>
              <a:pPr algn="ctr"/>
              <a:r>
                <a:rPr lang="cs-CZ" sz="1100" dirty="0"/>
                <a:t>controls (n=30) </a:t>
              </a:r>
            </a:p>
            <a:p>
              <a:pPr algn="ctr"/>
              <a:r>
                <a:rPr lang="cs-CZ" sz="1100" dirty="0"/>
                <a:t>AND</a:t>
              </a:r>
            </a:p>
            <a:p>
              <a:pPr algn="ctr"/>
              <a:r>
                <a:rPr lang="cs-CZ" sz="1100" dirty="0"/>
                <a:t> </a:t>
              </a:r>
              <a:r>
                <a:rPr lang="cs-CZ" sz="1100" dirty="0" err="1"/>
                <a:t>patients</a:t>
              </a:r>
              <a:r>
                <a:rPr lang="cs-CZ" sz="1100" dirty="0"/>
                <a:t> (n=22)</a:t>
              </a:r>
              <a:endParaRPr lang="en-US" sz="1100" dirty="0"/>
            </a:p>
            <a:p>
              <a:pPr algn="ctr"/>
              <a:endParaRPr lang="en-US" sz="1100" b="1" dirty="0"/>
            </a:p>
          </p:txBody>
        </p:sp>
        <p:sp>
          <p:nvSpPr>
            <p:cNvPr id="11" name="TextovéPole 10"/>
            <p:cNvSpPr txBox="1"/>
            <p:nvPr/>
          </p:nvSpPr>
          <p:spPr>
            <a:xfrm>
              <a:off x="228185" y="2262810"/>
              <a:ext cx="1478059" cy="261610"/>
            </a:xfrm>
            <a:prstGeom prst="rect">
              <a:avLst/>
            </a:prstGeom>
            <a:noFill/>
          </p:spPr>
          <p:txBody>
            <a:bodyPr wrap="square" rtlCol="0">
              <a:spAutoFit/>
            </a:bodyPr>
            <a:lstStyle/>
            <a:p>
              <a:pPr algn="ctr"/>
              <a:r>
                <a:rPr lang="cs-CZ" sz="1100" i="1" dirty="0" err="1"/>
                <a:t>shown</a:t>
              </a:r>
              <a:r>
                <a:rPr lang="cs-CZ" sz="1100" i="1" dirty="0"/>
                <a:t> in </a:t>
              </a:r>
              <a:r>
                <a:rPr lang="cs-CZ" sz="1100" i="1" dirty="0" err="1"/>
                <a:t>Figs</a:t>
              </a:r>
              <a:r>
                <a:rPr lang="cs-CZ" sz="1100" i="1" dirty="0"/>
                <a:t>. 1 and 3</a:t>
              </a:r>
              <a:endParaRPr lang="en-US" sz="1100" i="1" dirty="0"/>
            </a:p>
          </p:txBody>
        </p:sp>
        <p:cxnSp>
          <p:nvCxnSpPr>
            <p:cNvPr id="12" name="Přímá spojnice se šipkou 11"/>
            <p:cNvCxnSpPr/>
            <p:nvPr/>
          </p:nvCxnSpPr>
          <p:spPr>
            <a:xfrm>
              <a:off x="963022" y="2035266"/>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Skupina 20"/>
          <p:cNvGrpSpPr/>
          <p:nvPr/>
        </p:nvGrpSpPr>
        <p:grpSpPr>
          <a:xfrm>
            <a:off x="3152384" y="1221532"/>
            <a:ext cx="2164027" cy="3408095"/>
            <a:chOff x="2434354" y="1255080"/>
            <a:chExt cx="2164027" cy="3408095"/>
          </a:xfrm>
        </p:grpSpPr>
        <p:sp>
          <p:nvSpPr>
            <p:cNvPr id="14" name="TextovéPole 13"/>
            <p:cNvSpPr txBox="1"/>
            <p:nvPr/>
          </p:nvSpPr>
          <p:spPr>
            <a:xfrm>
              <a:off x="2434354" y="1255080"/>
              <a:ext cx="2164027" cy="938719"/>
            </a:xfrm>
            <a:prstGeom prst="rect">
              <a:avLst/>
            </a:prstGeom>
            <a:noFill/>
          </p:spPr>
          <p:txBody>
            <a:bodyPr wrap="square" rtlCol="0">
              <a:spAutoFit/>
            </a:bodyPr>
            <a:lstStyle/>
            <a:p>
              <a:pPr algn="ctr"/>
              <a:r>
                <a:rPr lang="cs-CZ" sz="1100" b="1" dirty="0"/>
                <a:t>t-test</a:t>
              </a:r>
            </a:p>
            <a:p>
              <a:pPr algn="ctr"/>
              <a:r>
                <a:rPr lang="cs-CZ" sz="1100" dirty="0"/>
                <a:t>controls (n=30) </a:t>
              </a:r>
            </a:p>
            <a:p>
              <a:pPr algn="ctr"/>
              <a:r>
                <a:rPr lang="cs-CZ" sz="1100" dirty="0"/>
                <a:t>VS</a:t>
              </a:r>
            </a:p>
            <a:p>
              <a:pPr algn="ctr"/>
              <a:r>
                <a:rPr lang="cs-CZ" sz="1100" dirty="0" err="1"/>
                <a:t>patients</a:t>
              </a:r>
              <a:r>
                <a:rPr lang="cs-CZ" sz="1100" dirty="0"/>
                <a:t> (n=2</a:t>
              </a:r>
              <a:r>
                <a:rPr lang="en-US" sz="1100" dirty="0"/>
                <a:t>2</a:t>
              </a:r>
              <a:r>
                <a:rPr lang="cs-CZ" sz="1100" dirty="0"/>
                <a:t>)</a:t>
              </a:r>
              <a:endParaRPr lang="en-US" sz="1100" dirty="0"/>
            </a:p>
            <a:p>
              <a:pPr algn="ctr"/>
              <a:endParaRPr lang="en-US" sz="1100" b="1" dirty="0"/>
            </a:p>
          </p:txBody>
        </p:sp>
        <p:sp>
          <p:nvSpPr>
            <p:cNvPr id="15" name="TextovéPole 14"/>
            <p:cNvSpPr txBox="1"/>
            <p:nvPr/>
          </p:nvSpPr>
          <p:spPr>
            <a:xfrm>
              <a:off x="2705180" y="2356304"/>
              <a:ext cx="1625865" cy="600164"/>
            </a:xfrm>
            <a:prstGeom prst="rect">
              <a:avLst/>
            </a:prstGeom>
            <a:noFill/>
          </p:spPr>
          <p:txBody>
            <a:bodyPr wrap="square" rtlCol="0">
              <a:spAutoFit/>
            </a:bodyPr>
            <a:lstStyle/>
            <a:p>
              <a:pPr algn="ctr"/>
              <a:r>
                <a:rPr lang="cs-CZ" sz="1100" b="1" dirty="0">
                  <a:solidFill>
                    <a:srgbClr val="FF0000"/>
                  </a:solidFill>
                </a:rPr>
                <a:t>lipid </a:t>
              </a:r>
              <a:r>
                <a:rPr lang="cs-CZ" sz="1100" b="1" dirty="0" err="1">
                  <a:solidFill>
                    <a:srgbClr val="FF0000"/>
                  </a:solidFill>
                </a:rPr>
                <a:t>subset</a:t>
              </a:r>
              <a:r>
                <a:rPr lang="cs-CZ" sz="1100" b="1" dirty="0">
                  <a:solidFill>
                    <a:srgbClr val="FF0000"/>
                  </a:solidFill>
                </a:rPr>
                <a:t> A</a:t>
              </a:r>
            </a:p>
            <a:p>
              <a:pPr algn="ctr"/>
              <a:r>
                <a:rPr lang="cs-CZ" sz="1100" dirty="0" err="1"/>
                <a:t>all</a:t>
              </a:r>
              <a:r>
                <a:rPr lang="cs-CZ" sz="1100" dirty="0"/>
                <a:t> </a:t>
              </a:r>
              <a:r>
                <a:rPr lang="cs-CZ" sz="1100" dirty="0" err="1"/>
                <a:t>lipids</a:t>
              </a:r>
              <a:r>
                <a:rPr lang="cs-CZ" sz="1100" dirty="0"/>
                <a:t> </a:t>
              </a:r>
              <a:r>
                <a:rPr lang="cs-CZ" sz="1100" dirty="0" err="1"/>
                <a:t>with</a:t>
              </a:r>
              <a:r>
                <a:rPr lang="cs-CZ" sz="1100" dirty="0"/>
                <a:t> </a:t>
              </a:r>
            </a:p>
            <a:p>
              <a:pPr algn="ctr"/>
              <a:r>
                <a:rPr lang="cs-CZ" sz="1100" dirty="0"/>
                <a:t>FDR p-</a:t>
              </a:r>
              <a:r>
                <a:rPr lang="cs-CZ" sz="1100" dirty="0" err="1"/>
                <a:t>value</a:t>
              </a:r>
              <a:r>
                <a:rPr lang="cs-CZ" sz="1100" dirty="0"/>
                <a:t> ˂ 0.01</a:t>
              </a:r>
              <a:endParaRPr lang="en-US" sz="1100" dirty="0"/>
            </a:p>
          </p:txBody>
        </p:sp>
        <p:sp>
          <p:nvSpPr>
            <p:cNvPr id="16" name="TextovéPole 15"/>
            <p:cNvSpPr txBox="1"/>
            <p:nvPr/>
          </p:nvSpPr>
          <p:spPr>
            <a:xfrm>
              <a:off x="3013345" y="3244500"/>
              <a:ext cx="1009534" cy="261610"/>
            </a:xfrm>
            <a:prstGeom prst="rect">
              <a:avLst/>
            </a:prstGeom>
            <a:noFill/>
          </p:spPr>
          <p:txBody>
            <a:bodyPr wrap="square" rtlCol="0">
              <a:spAutoFit/>
            </a:bodyPr>
            <a:lstStyle/>
            <a:p>
              <a:pPr algn="ctr"/>
              <a:r>
                <a:rPr lang="cs-CZ" sz="1100" b="1" dirty="0"/>
                <a:t>OPLS-DA</a:t>
              </a:r>
            </a:p>
          </p:txBody>
        </p:sp>
        <p:sp>
          <p:nvSpPr>
            <p:cNvPr id="17" name="TextovéPole 16"/>
            <p:cNvSpPr txBox="1"/>
            <p:nvPr/>
          </p:nvSpPr>
          <p:spPr>
            <a:xfrm>
              <a:off x="2705081" y="3724456"/>
              <a:ext cx="1625865" cy="938719"/>
            </a:xfrm>
            <a:prstGeom prst="rect">
              <a:avLst/>
            </a:prstGeom>
            <a:noFill/>
          </p:spPr>
          <p:txBody>
            <a:bodyPr wrap="square" rtlCol="0">
              <a:spAutoFit/>
            </a:bodyPr>
            <a:lstStyle/>
            <a:p>
              <a:pPr algn="ctr"/>
              <a:r>
                <a:rPr lang="cs-CZ" sz="1100" b="1" dirty="0">
                  <a:solidFill>
                    <a:srgbClr val="FF0000"/>
                  </a:solidFill>
                </a:rPr>
                <a:t>lipid </a:t>
              </a:r>
              <a:r>
                <a:rPr lang="cs-CZ" sz="1100" b="1" dirty="0" err="1">
                  <a:solidFill>
                    <a:srgbClr val="FF0000"/>
                  </a:solidFill>
                </a:rPr>
                <a:t>subset</a:t>
              </a:r>
              <a:r>
                <a:rPr lang="cs-CZ" sz="1100" b="1" dirty="0">
                  <a:solidFill>
                    <a:srgbClr val="FF0000"/>
                  </a:solidFill>
                </a:rPr>
                <a:t> B</a:t>
              </a:r>
            </a:p>
            <a:p>
              <a:pPr algn="ctr"/>
              <a:r>
                <a:rPr lang="cs-CZ" sz="1100" dirty="0" err="1"/>
                <a:t>lipids</a:t>
              </a:r>
              <a:r>
                <a:rPr lang="cs-CZ" sz="1100" dirty="0"/>
                <a:t> most </a:t>
              </a:r>
              <a:r>
                <a:rPr lang="cs-CZ" sz="1100" dirty="0" err="1"/>
                <a:t>contributing</a:t>
              </a:r>
              <a:r>
                <a:rPr lang="cs-CZ" sz="1100" dirty="0"/>
                <a:t> to </a:t>
              </a:r>
              <a:r>
                <a:rPr lang="cs-CZ" sz="1100" dirty="0" err="1"/>
                <a:t>the</a:t>
              </a:r>
              <a:r>
                <a:rPr lang="cs-CZ" sz="1100" dirty="0"/>
                <a:t> </a:t>
              </a:r>
              <a:r>
                <a:rPr lang="cs-CZ" sz="1100" dirty="0" err="1"/>
                <a:t>separation</a:t>
              </a:r>
              <a:r>
                <a:rPr lang="cs-CZ" sz="1100" dirty="0"/>
                <a:t> </a:t>
              </a:r>
              <a:r>
                <a:rPr lang="cs-CZ" sz="1100" dirty="0" err="1"/>
                <a:t>of</a:t>
              </a:r>
              <a:r>
                <a:rPr lang="cs-CZ" sz="1100" dirty="0"/>
                <a:t> controls and </a:t>
              </a:r>
              <a:r>
                <a:rPr lang="cs-CZ" sz="1100" dirty="0" err="1"/>
                <a:t>patients</a:t>
              </a:r>
              <a:endParaRPr lang="cs-CZ" sz="1100" dirty="0"/>
            </a:p>
            <a:p>
              <a:pPr algn="ctr"/>
              <a:r>
                <a:rPr lang="cs-CZ" sz="1100" dirty="0"/>
                <a:t>VIP ˃ 1</a:t>
              </a:r>
              <a:endParaRPr lang="en-US" sz="1100" dirty="0"/>
            </a:p>
          </p:txBody>
        </p:sp>
        <p:cxnSp>
          <p:nvCxnSpPr>
            <p:cNvPr id="18" name="Přímá spojnice se šipkou 17"/>
            <p:cNvCxnSpPr/>
            <p:nvPr/>
          </p:nvCxnSpPr>
          <p:spPr>
            <a:xfrm>
              <a:off x="3516367" y="2041099"/>
              <a:ext cx="0" cy="305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Přímá spojnice se šipkou 18"/>
            <p:cNvCxnSpPr/>
            <p:nvPr/>
          </p:nvCxnSpPr>
          <p:spPr>
            <a:xfrm>
              <a:off x="3516219" y="3000195"/>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Přímá spojnice se šipkou 19"/>
            <p:cNvCxnSpPr/>
            <p:nvPr/>
          </p:nvCxnSpPr>
          <p:spPr>
            <a:xfrm>
              <a:off x="3516219" y="3489676"/>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Skupina 21"/>
          <p:cNvGrpSpPr/>
          <p:nvPr/>
        </p:nvGrpSpPr>
        <p:grpSpPr>
          <a:xfrm>
            <a:off x="2838078" y="4836439"/>
            <a:ext cx="2804617" cy="264237"/>
            <a:chOff x="980728" y="969210"/>
            <a:chExt cx="4968552" cy="264237"/>
          </a:xfrm>
        </p:grpSpPr>
        <p:cxnSp>
          <p:nvCxnSpPr>
            <p:cNvPr id="23" name="Přímá spojnice 22"/>
            <p:cNvCxnSpPr/>
            <p:nvPr/>
          </p:nvCxnSpPr>
          <p:spPr>
            <a:xfrm>
              <a:off x="980728" y="971600"/>
              <a:ext cx="49685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Přímá spojnice se šipkou 23"/>
            <p:cNvCxnSpPr/>
            <p:nvPr/>
          </p:nvCxnSpPr>
          <p:spPr>
            <a:xfrm>
              <a:off x="5949280" y="969210"/>
              <a:ext cx="0" cy="261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Přímá spojnice se šipkou 24"/>
            <p:cNvCxnSpPr/>
            <p:nvPr/>
          </p:nvCxnSpPr>
          <p:spPr>
            <a:xfrm>
              <a:off x="980728" y="971600"/>
              <a:ext cx="0" cy="261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6" name="Přímá spojnice 25"/>
          <p:cNvCxnSpPr/>
          <p:nvPr/>
        </p:nvCxnSpPr>
        <p:spPr>
          <a:xfrm>
            <a:off x="4237720" y="4621460"/>
            <a:ext cx="0" cy="213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Skupina 26"/>
          <p:cNvGrpSpPr/>
          <p:nvPr/>
        </p:nvGrpSpPr>
        <p:grpSpPr>
          <a:xfrm>
            <a:off x="1652042" y="5088651"/>
            <a:ext cx="2380430" cy="1789887"/>
            <a:chOff x="2327798" y="4935380"/>
            <a:chExt cx="2380430" cy="1789887"/>
          </a:xfrm>
        </p:grpSpPr>
        <p:sp>
          <p:nvSpPr>
            <p:cNvPr id="28" name="TextovéPole 27"/>
            <p:cNvSpPr txBox="1"/>
            <p:nvPr/>
          </p:nvSpPr>
          <p:spPr>
            <a:xfrm>
              <a:off x="2327798" y="4935380"/>
              <a:ext cx="2380430" cy="430887"/>
            </a:xfrm>
            <a:prstGeom prst="rect">
              <a:avLst/>
            </a:prstGeom>
            <a:noFill/>
          </p:spPr>
          <p:txBody>
            <a:bodyPr wrap="square" rtlCol="0">
              <a:spAutoFit/>
            </a:bodyPr>
            <a:lstStyle/>
            <a:p>
              <a:pPr algn="ctr"/>
              <a:r>
                <a:rPr lang="cs-CZ" sz="1100" b="1" dirty="0"/>
                <a:t>ANOVA and </a:t>
              </a:r>
              <a:r>
                <a:rPr lang="cs-CZ" sz="1100" b="1" dirty="0" err="1"/>
                <a:t>Fisher´s</a:t>
              </a:r>
              <a:r>
                <a:rPr lang="cs-CZ" sz="1100" b="1" dirty="0"/>
                <a:t> Post Hoc test</a:t>
              </a:r>
              <a:endParaRPr lang="en-US" sz="1100" dirty="0"/>
            </a:p>
          </p:txBody>
        </p:sp>
        <p:sp>
          <p:nvSpPr>
            <p:cNvPr id="29" name="TextovéPole 28"/>
            <p:cNvSpPr txBox="1"/>
            <p:nvPr/>
          </p:nvSpPr>
          <p:spPr>
            <a:xfrm>
              <a:off x="2534365" y="5492394"/>
              <a:ext cx="1967297" cy="600164"/>
            </a:xfrm>
            <a:prstGeom prst="rect">
              <a:avLst/>
            </a:prstGeom>
            <a:noFill/>
          </p:spPr>
          <p:txBody>
            <a:bodyPr wrap="square" rtlCol="0">
              <a:spAutoFit/>
            </a:bodyPr>
            <a:lstStyle/>
            <a:p>
              <a:pPr algn="ctr"/>
              <a:r>
                <a:rPr lang="cs-CZ" sz="1100" dirty="0" err="1"/>
                <a:t>Lipids</a:t>
              </a:r>
              <a:r>
                <a:rPr lang="cs-CZ" sz="1100" dirty="0"/>
                <a:t> </a:t>
              </a:r>
              <a:r>
                <a:rPr lang="cs-CZ" sz="1100" b="1" dirty="0" err="1">
                  <a:solidFill>
                    <a:srgbClr val="FF0000"/>
                  </a:solidFill>
                </a:rPr>
                <a:t>significantly</a:t>
              </a:r>
              <a:r>
                <a:rPr lang="cs-CZ" sz="1100" b="1" dirty="0">
                  <a:solidFill>
                    <a:srgbClr val="FF0000"/>
                  </a:solidFill>
                </a:rPr>
                <a:t> </a:t>
              </a:r>
              <a:r>
                <a:rPr lang="cs-CZ" sz="1100" b="1" dirty="0" err="1">
                  <a:solidFill>
                    <a:srgbClr val="FF0000"/>
                  </a:solidFill>
                </a:rPr>
                <a:t>contributing</a:t>
              </a:r>
              <a:r>
                <a:rPr lang="cs-CZ" sz="1100" b="1" dirty="0">
                  <a:solidFill>
                    <a:srgbClr val="FF0000"/>
                  </a:solidFill>
                </a:rPr>
                <a:t> </a:t>
              </a:r>
              <a:r>
                <a:rPr lang="cs-CZ" sz="1100" dirty="0"/>
                <a:t>to </a:t>
              </a:r>
              <a:r>
                <a:rPr lang="cs-CZ" sz="1100" dirty="0" err="1"/>
                <a:t>differences</a:t>
              </a:r>
              <a:r>
                <a:rPr lang="cs-CZ" sz="1100" dirty="0"/>
                <a:t> </a:t>
              </a:r>
              <a:r>
                <a:rPr lang="cs-CZ" sz="1100" dirty="0" err="1"/>
                <a:t>between</a:t>
              </a:r>
              <a:r>
                <a:rPr lang="cs-CZ" sz="1100" dirty="0"/>
                <a:t> </a:t>
              </a:r>
              <a:r>
                <a:rPr lang="cs-CZ" sz="1100" b="1" dirty="0" err="1">
                  <a:solidFill>
                    <a:srgbClr val="FF0000"/>
                  </a:solidFill>
                </a:rPr>
                <a:t>individual</a:t>
              </a:r>
              <a:r>
                <a:rPr lang="cs-CZ" sz="1100" b="1" dirty="0">
                  <a:solidFill>
                    <a:srgbClr val="FF0000"/>
                  </a:solidFill>
                </a:rPr>
                <a:t> </a:t>
              </a:r>
              <a:r>
                <a:rPr lang="cs-CZ" sz="1100" b="1" dirty="0" err="1">
                  <a:solidFill>
                    <a:srgbClr val="FF0000"/>
                  </a:solidFill>
                </a:rPr>
                <a:t>groups</a:t>
              </a:r>
              <a:endParaRPr lang="en-US" sz="1100" b="1" dirty="0">
                <a:solidFill>
                  <a:srgbClr val="FF0000"/>
                </a:solidFill>
              </a:endParaRPr>
            </a:p>
          </p:txBody>
        </p:sp>
        <p:sp>
          <p:nvSpPr>
            <p:cNvPr id="30" name="TextovéPole 29"/>
            <p:cNvSpPr txBox="1"/>
            <p:nvPr/>
          </p:nvSpPr>
          <p:spPr>
            <a:xfrm>
              <a:off x="2781281" y="6463657"/>
              <a:ext cx="1478059" cy="261610"/>
            </a:xfrm>
            <a:prstGeom prst="rect">
              <a:avLst/>
            </a:prstGeom>
            <a:noFill/>
          </p:spPr>
          <p:txBody>
            <a:bodyPr wrap="square" rtlCol="0">
              <a:spAutoFit/>
            </a:bodyPr>
            <a:lstStyle/>
            <a:p>
              <a:pPr algn="ctr"/>
              <a:r>
                <a:rPr lang="cs-CZ" sz="1100" i="1" dirty="0" err="1"/>
                <a:t>shown</a:t>
              </a:r>
              <a:r>
                <a:rPr lang="cs-CZ" sz="1100" i="1" dirty="0"/>
                <a:t> in </a:t>
              </a:r>
              <a:r>
                <a:rPr lang="cs-CZ" sz="1100" i="1" dirty="0" err="1"/>
                <a:t>Figs</a:t>
              </a:r>
              <a:r>
                <a:rPr lang="cs-CZ" sz="1100" i="1" dirty="0"/>
                <a:t>. 2 and 4</a:t>
              </a:r>
              <a:endParaRPr lang="en-US" sz="1100" i="1" dirty="0"/>
            </a:p>
          </p:txBody>
        </p:sp>
        <p:cxnSp>
          <p:nvCxnSpPr>
            <p:cNvPr id="32" name="Přímá spojnice se šipkou 31"/>
            <p:cNvCxnSpPr/>
            <p:nvPr/>
          </p:nvCxnSpPr>
          <p:spPr>
            <a:xfrm>
              <a:off x="3516219" y="5276664"/>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Přímá spojnice se šipkou 32"/>
            <p:cNvCxnSpPr/>
            <p:nvPr/>
          </p:nvCxnSpPr>
          <p:spPr>
            <a:xfrm>
              <a:off x="3516219" y="6140760"/>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Skupina 33"/>
          <p:cNvGrpSpPr/>
          <p:nvPr/>
        </p:nvGrpSpPr>
        <p:grpSpPr>
          <a:xfrm>
            <a:off x="4907461" y="5088651"/>
            <a:ext cx="1478059" cy="1309425"/>
            <a:chOff x="5142232" y="1244890"/>
            <a:chExt cx="1478059" cy="1309425"/>
          </a:xfrm>
        </p:grpSpPr>
        <p:sp>
          <p:nvSpPr>
            <p:cNvPr id="35" name="TextovéPole 34"/>
            <p:cNvSpPr txBox="1"/>
            <p:nvPr/>
          </p:nvSpPr>
          <p:spPr>
            <a:xfrm>
              <a:off x="5334524" y="1244890"/>
              <a:ext cx="1221536" cy="938719"/>
            </a:xfrm>
            <a:prstGeom prst="rect">
              <a:avLst/>
            </a:prstGeom>
            <a:noFill/>
          </p:spPr>
          <p:txBody>
            <a:bodyPr wrap="square" rtlCol="0">
              <a:spAutoFit/>
            </a:bodyPr>
            <a:lstStyle/>
            <a:p>
              <a:pPr algn="ctr"/>
              <a:r>
                <a:rPr lang="cs-CZ" sz="1100" b="1" dirty="0"/>
                <a:t>HCA</a:t>
              </a:r>
            </a:p>
            <a:p>
              <a:pPr algn="ctr"/>
              <a:r>
                <a:rPr lang="cs-CZ" sz="1100" dirty="0"/>
                <a:t>controls (n=30)</a:t>
              </a:r>
            </a:p>
            <a:p>
              <a:pPr algn="ctr"/>
              <a:r>
                <a:rPr lang="cs-CZ" sz="1100" dirty="0"/>
                <a:t>AND</a:t>
              </a:r>
            </a:p>
            <a:p>
              <a:pPr algn="ctr"/>
              <a:r>
                <a:rPr lang="cs-CZ" sz="1100" dirty="0" err="1"/>
                <a:t>patients</a:t>
              </a:r>
              <a:r>
                <a:rPr lang="cs-CZ" sz="1100" dirty="0"/>
                <a:t> (n=22)</a:t>
              </a:r>
              <a:endParaRPr lang="en-US" sz="1100" dirty="0"/>
            </a:p>
            <a:p>
              <a:pPr algn="ctr"/>
              <a:endParaRPr lang="en-US" sz="1100" b="1" dirty="0"/>
            </a:p>
          </p:txBody>
        </p:sp>
        <p:sp>
          <p:nvSpPr>
            <p:cNvPr id="36" name="TextovéPole 35"/>
            <p:cNvSpPr txBox="1"/>
            <p:nvPr/>
          </p:nvSpPr>
          <p:spPr>
            <a:xfrm>
              <a:off x="5142232" y="2292705"/>
              <a:ext cx="1478059" cy="261610"/>
            </a:xfrm>
            <a:prstGeom prst="rect">
              <a:avLst/>
            </a:prstGeom>
            <a:noFill/>
          </p:spPr>
          <p:txBody>
            <a:bodyPr wrap="square" rtlCol="0">
              <a:spAutoFit/>
            </a:bodyPr>
            <a:lstStyle/>
            <a:p>
              <a:pPr algn="ctr"/>
              <a:r>
                <a:rPr lang="cs-CZ" sz="1100" i="1" dirty="0" err="1"/>
                <a:t>shown</a:t>
              </a:r>
              <a:r>
                <a:rPr lang="cs-CZ" sz="1100" i="1" dirty="0"/>
                <a:t> in </a:t>
              </a:r>
              <a:r>
                <a:rPr lang="cs-CZ" sz="1100" i="1" dirty="0" err="1"/>
                <a:t>Figs</a:t>
              </a:r>
              <a:r>
                <a:rPr lang="cs-CZ" sz="1100" i="1" dirty="0"/>
                <a:t>. 1 and 3</a:t>
              </a:r>
              <a:endParaRPr lang="en-US" sz="1100" i="1" dirty="0"/>
            </a:p>
          </p:txBody>
        </p:sp>
        <p:cxnSp>
          <p:nvCxnSpPr>
            <p:cNvPr id="37" name="Přímá spojnice se šipkou 36"/>
            <p:cNvCxnSpPr/>
            <p:nvPr/>
          </p:nvCxnSpPr>
          <p:spPr>
            <a:xfrm>
              <a:off x="5954966" y="2028953"/>
              <a:ext cx="0" cy="277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ovéPole 37"/>
          <p:cNvSpPr txBox="1"/>
          <p:nvPr/>
        </p:nvSpPr>
        <p:spPr>
          <a:xfrm>
            <a:off x="78370" y="7093631"/>
            <a:ext cx="6624736" cy="1954381"/>
          </a:xfrm>
          <a:prstGeom prst="rect">
            <a:avLst/>
          </a:prstGeom>
          <a:noFill/>
        </p:spPr>
        <p:txBody>
          <a:bodyPr wrap="square" rtlCol="0">
            <a:spAutoFit/>
          </a:bodyPr>
          <a:lstStyle/>
          <a:p>
            <a:r>
              <a:rPr lang="en-US" sz="1100" b="1" dirty="0"/>
              <a:t>Supplementary Figure S1</a:t>
            </a:r>
            <a:r>
              <a:rPr lang="en-US" sz="1100" i="1" dirty="0"/>
              <a:t> Scheme of statistical pipeline. </a:t>
            </a:r>
            <a:r>
              <a:rPr lang="en-US" sz="1100" dirty="0"/>
              <a:t>All lipidomic datasets (initially and after each variable reduction step for both plasma and erythrocytes) were preprocessed in the same fashion before employing statistical analysis (Sum normalized, Log transformed and Pareto scaled). PCA score plots in both </a:t>
            </a:r>
            <a:r>
              <a:rPr lang="en-US" sz="1100" dirty="0" err="1"/>
              <a:t>Metaboanalyst</a:t>
            </a:r>
            <a:r>
              <a:rPr lang="en-US" sz="1100" dirty="0"/>
              <a:t> and SIMCA were used for data overview. The first filtration step was t-test for lipid significance (alpha=0.01) on lipids between patients and controls performed in </a:t>
            </a:r>
            <a:r>
              <a:rPr lang="en-US" sz="1100" dirty="0" err="1"/>
              <a:t>Metaboanalyst</a:t>
            </a:r>
            <a:r>
              <a:rPr lang="en-US" sz="1100" dirty="0"/>
              <a:t>. Only lipids with FDR p-value &lt;0.01 were retained in the data matrix (lipid subset A, plasma n = 81, </a:t>
            </a:r>
            <a:r>
              <a:rPr lang="en-US" sz="1100" dirty="0" err="1"/>
              <a:t>ery</a:t>
            </a:r>
            <a:r>
              <a:rPr lang="en-US" sz="1100" dirty="0"/>
              <a:t> n = 138). This reduced dataset was imported to SIMCA where Orthogonal Partial Least Squares Discriminant Analysis (OPLS-DA) was performed with the goal to separate patients and controls. The rule to assess the lipid significance in this analysis was its OPLS-DA VIP score &gt; 1 (lipid subset B, plasma n = 30, </a:t>
            </a:r>
            <a:r>
              <a:rPr lang="en-US" sz="1100" dirty="0" err="1"/>
              <a:t>ery</a:t>
            </a:r>
            <a:r>
              <a:rPr lang="en-US" sz="1100" dirty="0"/>
              <a:t> n = 59).  Hierarchical clustering analysis using Ward clustering algorithm and Euclidean distances options (HCA) was performed in </a:t>
            </a:r>
            <a:r>
              <a:rPr lang="en-US" sz="1100" dirty="0" err="1"/>
              <a:t>Metaboanalyst</a:t>
            </a:r>
            <a:r>
              <a:rPr lang="en-US" sz="1100" dirty="0"/>
              <a:t>. </a:t>
            </a:r>
            <a:r>
              <a:rPr lang="en-US" sz="1100" i="1" dirty="0"/>
              <a:t> </a:t>
            </a:r>
            <a:r>
              <a:rPr lang="en-US" sz="1100" dirty="0"/>
              <a:t>PCA, principal component analysis; HCA hierarchical clustering analysis.</a:t>
            </a:r>
            <a:endParaRPr lang="en-US" sz="1100" b="1" dirty="0"/>
          </a:p>
        </p:txBody>
      </p:sp>
    </p:spTree>
    <p:extLst>
      <p:ext uri="{BB962C8B-B14F-4D97-AF65-F5344CB8AC3E}">
        <p14:creationId xmlns:p14="http://schemas.microsoft.com/office/powerpoint/2010/main" val="2404922316"/>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522</TotalTime>
  <Words>309</Words>
  <Application>Microsoft Office PowerPoint</Application>
  <PresentationFormat>Předvádění na obrazovce (4:3)</PresentationFormat>
  <Paragraphs>27</Paragraphs>
  <Slides>1</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1</vt:i4>
      </vt:variant>
    </vt:vector>
  </HeadingPairs>
  <TitlesOfParts>
    <vt:vector size="4" baseType="lpstr">
      <vt:lpstr>Arial</vt:lpstr>
      <vt:lpstr>Times New Roman</vt:lpstr>
      <vt:lpstr>Default Design</vt:lpstr>
      <vt:lpstr>Prezentace aplikace PowerPoint</vt:lpstr>
    </vt:vector>
  </TitlesOfParts>
  <Company>Cahová</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Monika</dc:creator>
  <cp:lastModifiedBy>RNDr. Monika Cahová, Ph.D.</cp:lastModifiedBy>
  <cp:revision>33</cp:revision>
  <dcterms:created xsi:type="dcterms:W3CDTF">2009-01-21T22:19:43Z</dcterms:created>
  <dcterms:modified xsi:type="dcterms:W3CDTF">2020-07-13T14:49:01Z</dcterms:modified>
</cp:coreProperties>
</file>