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9" r:id="rId4"/>
    <p:sldId id="257"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34"/>
    <p:restoredTop sz="94674"/>
  </p:normalViewPr>
  <p:slideViewPr>
    <p:cSldViewPr snapToGrid="0" snapToObjects="1" showGuides="1">
      <p:cViewPr varScale="1">
        <p:scale>
          <a:sx n="225" d="100"/>
          <a:sy n="225" d="100"/>
        </p:scale>
        <p:origin x="1416" y="1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168412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61875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2912371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66499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719852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1106488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4218508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2245492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51641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1485872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5EF07E0-24D0-C54E-A876-3BC1443ADA21}" type="datetimeFigureOut">
              <a:rPr kumimoji="1" lang="ja-JP" altLang="en-US" smtClean="0"/>
              <a:t>2020/9/11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2801272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F07E0-24D0-C54E-A876-3BC1443ADA21}" type="datetimeFigureOut">
              <a:rPr kumimoji="1" lang="ja-JP" altLang="en-US" smtClean="0"/>
              <a:t>2020/9/11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8C502E-CEEA-6F45-88C0-2401BAE06ABF}" type="slidenum">
              <a:rPr kumimoji="1" lang="ja-JP" altLang="en-US" smtClean="0"/>
              <a:t>‹#›</a:t>
            </a:fld>
            <a:endParaRPr kumimoji="1" lang="ja-JP" altLang="en-US"/>
          </a:p>
        </p:txBody>
      </p:sp>
    </p:spTree>
    <p:extLst>
      <p:ext uri="{BB962C8B-B14F-4D97-AF65-F5344CB8AC3E}">
        <p14:creationId xmlns:p14="http://schemas.microsoft.com/office/powerpoint/2010/main" val="577272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tif"/><Relationship Id="rId1" Type="http://schemas.openxmlformats.org/officeDocument/2006/relationships/slideLayout" Target="../slideLayouts/slideLayout7.xml"/><Relationship Id="rId4" Type="http://schemas.openxmlformats.org/officeDocument/2006/relationships/image" Target="../media/image8.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3554EFF-C238-2D49-A42E-DDD21514C520}"/>
              </a:ext>
            </a:extLst>
          </p:cNvPr>
          <p:cNvPicPr>
            <a:picLocks noChangeAspect="1"/>
          </p:cNvPicPr>
          <p:nvPr/>
        </p:nvPicPr>
        <p:blipFill rotWithShape="1">
          <a:blip r:embed="rId2"/>
          <a:srcRect r="1611"/>
          <a:stretch/>
        </p:blipFill>
        <p:spPr>
          <a:xfrm>
            <a:off x="414709" y="1243581"/>
            <a:ext cx="8180651" cy="3621808"/>
          </a:xfrm>
          <a:prstGeom prst="rect">
            <a:avLst/>
          </a:prstGeom>
        </p:spPr>
      </p:pic>
      <p:sp>
        <p:nvSpPr>
          <p:cNvPr id="6" name="テキスト ボックス 5">
            <a:extLst>
              <a:ext uri="{FF2B5EF4-FFF2-40B4-BE49-F238E27FC236}">
                <a16:creationId xmlns:a16="http://schemas.microsoft.com/office/drawing/2014/main" id="{816760C5-B41C-984E-9AA1-A90FC72272B9}"/>
              </a:ext>
            </a:extLst>
          </p:cNvPr>
          <p:cNvSpPr txBox="1"/>
          <p:nvPr/>
        </p:nvSpPr>
        <p:spPr>
          <a:xfrm>
            <a:off x="0" y="5279213"/>
            <a:ext cx="9144000" cy="1200329"/>
          </a:xfrm>
          <a:prstGeom prst="rect">
            <a:avLst/>
          </a:prstGeom>
          <a:noFill/>
        </p:spPr>
        <p:txBody>
          <a:bodyPr wrap="square" rtlCol="0">
            <a:spAutoFit/>
          </a:bodyPr>
          <a:lstStyle/>
          <a:p>
            <a:r>
              <a:rPr kumimoji="1" lang="en-US" altLang="ja-JP" b="1" dirty="0">
                <a:latin typeface="Palatino Linotype" panose="02040502050505030304" pitchFamily="18" charset="0"/>
              </a:rPr>
              <a:t>Supplementary Figure 1</a:t>
            </a:r>
            <a:r>
              <a:rPr kumimoji="1" lang="en-US" altLang="ja-JP" dirty="0">
                <a:latin typeface="Palatino Linotype" panose="02040502050505030304" pitchFamily="18" charset="0"/>
              </a:rPr>
              <a:t>. The grey-scale image of total protein bands in polyacrylamide gels stained with Coomassie brilliant blue. Data were scanned and quantified by a luminescent image analyzer system (LAS-4000; GE Healthcare, Little Chalfont, UK). M, marker (#1610373, Bio-Rad, Hercules, CA, USA).</a:t>
            </a:r>
          </a:p>
        </p:txBody>
      </p:sp>
      <p:cxnSp>
        <p:nvCxnSpPr>
          <p:cNvPr id="8" name="直線コネクタ 7">
            <a:extLst>
              <a:ext uri="{FF2B5EF4-FFF2-40B4-BE49-F238E27FC236}">
                <a16:creationId xmlns:a16="http://schemas.microsoft.com/office/drawing/2014/main" id="{88A87CDE-AF45-9A41-AE69-B325D4A48279}"/>
              </a:ext>
            </a:extLst>
          </p:cNvPr>
          <p:cNvCxnSpPr>
            <a:cxnSpLocks/>
          </p:cNvCxnSpPr>
          <p:nvPr/>
        </p:nvCxnSpPr>
        <p:spPr>
          <a:xfrm>
            <a:off x="920793" y="1177185"/>
            <a:ext cx="103210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AE7A0F0-3ADA-FF40-AC88-B04BB3A65B0B}"/>
              </a:ext>
            </a:extLst>
          </p:cNvPr>
          <p:cNvCxnSpPr>
            <a:cxnSpLocks/>
          </p:cNvCxnSpPr>
          <p:nvPr/>
        </p:nvCxnSpPr>
        <p:spPr>
          <a:xfrm>
            <a:off x="2005009" y="1177185"/>
            <a:ext cx="986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57F59D36-D3CF-7D4F-A748-BF9CE1D8BBB2}"/>
              </a:ext>
            </a:extLst>
          </p:cNvPr>
          <p:cNvCxnSpPr>
            <a:cxnSpLocks/>
          </p:cNvCxnSpPr>
          <p:nvPr/>
        </p:nvCxnSpPr>
        <p:spPr>
          <a:xfrm>
            <a:off x="3056569" y="1177185"/>
            <a:ext cx="986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88F4325-E1FE-6A4F-88A2-E2C52ED9D402}"/>
              </a:ext>
            </a:extLst>
          </p:cNvPr>
          <p:cNvCxnSpPr>
            <a:cxnSpLocks/>
          </p:cNvCxnSpPr>
          <p:nvPr/>
        </p:nvCxnSpPr>
        <p:spPr>
          <a:xfrm>
            <a:off x="4127724" y="1178713"/>
            <a:ext cx="986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CF05B25-A7B7-D740-BC6F-87A598B3CD22}"/>
              </a:ext>
            </a:extLst>
          </p:cNvPr>
          <p:cNvCxnSpPr>
            <a:cxnSpLocks/>
          </p:cNvCxnSpPr>
          <p:nvPr/>
        </p:nvCxnSpPr>
        <p:spPr>
          <a:xfrm>
            <a:off x="6283095" y="1177185"/>
            <a:ext cx="986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CB1EEF09-38A5-BE47-8567-94B9E2A2EC88}"/>
              </a:ext>
            </a:extLst>
          </p:cNvPr>
          <p:cNvCxnSpPr>
            <a:cxnSpLocks/>
          </p:cNvCxnSpPr>
          <p:nvPr/>
        </p:nvCxnSpPr>
        <p:spPr>
          <a:xfrm>
            <a:off x="7380376" y="1177185"/>
            <a:ext cx="986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B96ADF34-EB15-814D-A65C-F550A1067CA2}"/>
              </a:ext>
            </a:extLst>
          </p:cNvPr>
          <p:cNvSpPr txBox="1"/>
          <p:nvPr/>
        </p:nvSpPr>
        <p:spPr>
          <a:xfrm>
            <a:off x="858000" y="883047"/>
            <a:ext cx="1157689" cy="307777"/>
          </a:xfrm>
          <a:prstGeom prst="rect">
            <a:avLst/>
          </a:prstGeom>
          <a:noFill/>
        </p:spPr>
        <p:txBody>
          <a:bodyPr wrap="none" rtlCol="0">
            <a:spAutoFit/>
          </a:bodyPr>
          <a:lstStyle/>
          <a:p>
            <a:pPr algn="ctr"/>
            <a:r>
              <a:rPr kumimoji="1" lang="en-US" altLang="ja-JP" sz="1400" b="1" dirty="0" err="1">
                <a:latin typeface="Arial" panose="020B0604020202020204" pitchFamily="34" charset="0"/>
                <a:cs typeface="Arial" panose="020B0604020202020204" pitchFamily="34" charset="0"/>
              </a:rPr>
              <a:t>Cont</a:t>
            </a:r>
            <a:r>
              <a:rPr kumimoji="1" lang="en-US" altLang="ja-JP" sz="1400" b="1" dirty="0">
                <a:latin typeface="Arial" panose="020B0604020202020204" pitchFamily="34" charset="0"/>
                <a:cs typeface="Arial" panose="020B0604020202020204" pitchFamily="34" charset="0"/>
              </a:rPr>
              <a:t>-saline</a:t>
            </a:r>
            <a:endParaRPr kumimoji="1" lang="ja-JP" altLang="en-US" sz="1400" b="1">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069D21A1-EFA8-A04F-852F-3A814C05BBE6}"/>
              </a:ext>
            </a:extLst>
          </p:cNvPr>
          <p:cNvSpPr txBox="1"/>
          <p:nvPr/>
        </p:nvSpPr>
        <p:spPr>
          <a:xfrm>
            <a:off x="4131984" y="883047"/>
            <a:ext cx="958917"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Fe-saline</a:t>
            </a:r>
            <a:endParaRPr kumimoji="1" lang="ja-JP" altLang="en-US" sz="1400" b="1">
              <a:latin typeface="Arial" panose="020B0604020202020204" pitchFamily="34" charset="0"/>
              <a:cs typeface="Arial" panose="020B0604020202020204" pitchFamily="34" charset="0"/>
            </a:endParaRPr>
          </a:p>
        </p:txBody>
      </p:sp>
      <p:sp>
        <p:nvSpPr>
          <p:cNvPr id="18" name="テキスト ボックス 17">
            <a:extLst>
              <a:ext uri="{FF2B5EF4-FFF2-40B4-BE49-F238E27FC236}">
                <a16:creationId xmlns:a16="http://schemas.microsoft.com/office/drawing/2014/main" id="{6DEFABB0-F291-B647-9462-968A3859CC41}"/>
              </a:ext>
            </a:extLst>
          </p:cNvPr>
          <p:cNvSpPr txBox="1"/>
          <p:nvPr/>
        </p:nvSpPr>
        <p:spPr>
          <a:xfrm>
            <a:off x="3128695" y="883047"/>
            <a:ext cx="829073"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Fe-CCl</a:t>
            </a:r>
            <a:r>
              <a:rPr kumimoji="1" lang="en-US" altLang="ja-JP" sz="1400" b="1" baseline="-25000" dirty="0">
                <a:latin typeface="Arial" panose="020B0604020202020204" pitchFamily="34" charset="0"/>
                <a:cs typeface="Arial" panose="020B0604020202020204" pitchFamily="34" charset="0"/>
              </a:rPr>
              <a:t>4</a:t>
            </a:r>
            <a:endParaRPr kumimoji="1" lang="ja-JP" altLang="en-US" sz="1400" b="1" baseline="-25000">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B8C311B6-3FB4-E547-8E57-873EB4578EB0}"/>
              </a:ext>
            </a:extLst>
          </p:cNvPr>
          <p:cNvSpPr txBox="1"/>
          <p:nvPr/>
        </p:nvSpPr>
        <p:spPr>
          <a:xfrm>
            <a:off x="1979808" y="869408"/>
            <a:ext cx="1027845"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Cont-CCl</a:t>
            </a:r>
            <a:r>
              <a:rPr kumimoji="1" lang="en-US" altLang="ja-JP" sz="1400" b="1" baseline="-25000" dirty="0">
                <a:latin typeface="Arial" panose="020B0604020202020204" pitchFamily="34" charset="0"/>
                <a:cs typeface="Arial" panose="020B0604020202020204" pitchFamily="34" charset="0"/>
              </a:rPr>
              <a:t>4</a:t>
            </a:r>
            <a:endParaRPr kumimoji="1" lang="ja-JP" altLang="en-US" sz="1400" b="1" baseline="-25000">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FD35C875-3BF5-594B-A802-5E48A7FEBFE8}"/>
              </a:ext>
            </a:extLst>
          </p:cNvPr>
          <p:cNvSpPr txBox="1"/>
          <p:nvPr/>
        </p:nvSpPr>
        <p:spPr>
          <a:xfrm>
            <a:off x="6320873" y="882781"/>
            <a:ext cx="910827" cy="307777"/>
          </a:xfrm>
          <a:prstGeom prst="rect">
            <a:avLst/>
          </a:prstGeom>
          <a:noFill/>
        </p:spPr>
        <p:txBody>
          <a:bodyPr wrap="none" rtlCol="0">
            <a:spAutoFit/>
          </a:bodyPr>
          <a:lstStyle/>
          <a:p>
            <a:pPr algn="ctr"/>
            <a:r>
              <a:rPr kumimoji="1" lang="en-US" altLang="ja-JP" sz="1400" b="1" dirty="0" err="1">
                <a:latin typeface="Arial" panose="020B0604020202020204" pitchFamily="34" charset="0"/>
                <a:cs typeface="Arial" panose="020B0604020202020204" pitchFamily="34" charset="0"/>
              </a:rPr>
              <a:t>Cont</a:t>
            </a:r>
            <a:r>
              <a:rPr kumimoji="1" lang="en-US" altLang="ja-JP" sz="1400" b="1" dirty="0">
                <a:latin typeface="Arial" panose="020B0604020202020204" pitchFamily="34" charset="0"/>
                <a:cs typeface="Arial" panose="020B0604020202020204" pitchFamily="34" charset="0"/>
              </a:rPr>
              <a:t>-AA</a:t>
            </a:r>
            <a:endParaRPr kumimoji="1" lang="ja-JP" altLang="en-US" sz="1400" b="1">
              <a:latin typeface="Arial" panose="020B0604020202020204" pitchFamily="34" charset="0"/>
              <a:cs typeface="Arial" panose="020B0604020202020204" pitchFamily="34" charset="0"/>
            </a:endParaRPr>
          </a:p>
        </p:txBody>
      </p:sp>
      <p:sp>
        <p:nvSpPr>
          <p:cNvPr id="21" name="テキスト ボックス 20">
            <a:extLst>
              <a:ext uri="{FF2B5EF4-FFF2-40B4-BE49-F238E27FC236}">
                <a16:creationId xmlns:a16="http://schemas.microsoft.com/office/drawing/2014/main" id="{9AAB3479-5B4A-D047-BA18-404D2459905A}"/>
              </a:ext>
            </a:extLst>
          </p:cNvPr>
          <p:cNvSpPr txBox="1"/>
          <p:nvPr/>
        </p:nvSpPr>
        <p:spPr>
          <a:xfrm>
            <a:off x="7517541" y="882780"/>
            <a:ext cx="712054"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Fe-AA</a:t>
            </a:r>
            <a:endParaRPr kumimoji="1" lang="ja-JP" altLang="en-US" sz="1400" b="1">
              <a:latin typeface="Arial" panose="020B0604020202020204" pitchFamily="34" charset="0"/>
              <a:cs typeface="Arial" panose="020B0604020202020204" pitchFamily="34" charset="0"/>
            </a:endParaRPr>
          </a:p>
        </p:txBody>
      </p:sp>
      <p:sp>
        <p:nvSpPr>
          <p:cNvPr id="22" name="テキスト ボックス 21">
            <a:extLst>
              <a:ext uri="{FF2B5EF4-FFF2-40B4-BE49-F238E27FC236}">
                <a16:creationId xmlns:a16="http://schemas.microsoft.com/office/drawing/2014/main" id="{560A8630-99ED-3F44-B6C3-729F2F6757A9}"/>
              </a:ext>
            </a:extLst>
          </p:cNvPr>
          <p:cNvSpPr txBox="1"/>
          <p:nvPr/>
        </p:nvSpPr>
        <p:spPr>
          <a:xfrm>
            <a:off x="558257" y="882780"/>
            <a:ext cx="333746"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M</a:t>
            </a:r>
            <a:endParaRPr kumimoji="1" lang="ja-JP" altLang="en-US" sz="1400" b="1">
              <a:latin typeface="Arial" panose="020B0604020202020204" pitchFamily="34" charset="0"/>
              <a:cs typeface="Arial" panose="020B0604020202020204" pitchFamily="34" charset="0"/>
            </a:endParaRPr>
          </a:p>
        </p:txBody>
      </p:sp>
      <p:sp>
        <p:nvSpPr>
          <p:cNvPr id="23" name="テキスト ボックス 22">
            <a:extLst>
              <a:ext uri="{FF2B5EF4-FFF2-40B4-BE49-F238E27FC236}">
                <a16:creationId xmlns:a16="http://schemas.microsoft.com/office/drawing/2014/main" id="{BBD404F4-C0BF-CF47-9C3C-3D0B1E7C885B}"/>
              </a:ext>
            </a:extLst>
          </p:cNvPr>
          <p:cNvSpPr txBox="1"/>
          <p:nvPr/>
        </p:nvSpPr>
        <p:spPr>
          <a:xfrm>
            <a:off x="5141303" y="882780"/>
            <a:ext cx="333746"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M</a:t>
            </a:r>
            <a:endParaRPr kumimoji="1" lang="ja-JP" altLang="en-US" sz="1400" b="1">
              <a:latin typeface="Arial" panose="020B0604020202020204" pitchFamily="34" charset="0"/>
              <a:cs typeface="Arial" panose="020B0604020202020204" pitchFamily="34" charset="0"/>
            </a:endParaRPr>
          </a:p>
        </p:txBody>
      </p:sp>
      <p:sp>
        <p:nvSpPr>
          <p:cNvPr id="24" name="テキスト ボックス 23">
            <a:extLst>
              <a:ext uri="{FF2B5EF4-FFF2-40B4-BE49-F238E27FC236}">
                <a16:creationId xmlns:a16="http://schemas.microsoft.com/office/drawing/2014/main" id="{0268A437-2614-2248-9FB7-AA12C56F71E8}"/>
              </a:ext>
            </a:extLst>
          </p:cNvPr>
          <p:cNvSpPr txBox="1"/>
          <p:nvPr/>
        </p:nvSpPr>
        <p:spPr>
          <a:xfrm>
            <a:off x="5922509" y="882780"/>
            <a:ext cx="333746" cy="307777"/>
          </a:xfrm>
          <a:prstGeom prst="rect">
            <a:avLst/>
          </a:prstGeom>
          <a:noFill/>
        </p:spPr>
        <p:txBody>
          <a:bodyPr wrap="none" rtlCol="0">
            <a:spAutoFit/>
          </a:bodyPr>
          <a:lstStyle/>
          <a:p>
            <a:pPr algn="ctr"/>
            <a:r>
              <a:rPr kumimoji="1" lang="en-US" altLang="ja-JP" sz="1400" b="1" dirty="0">
                <a:latin typeface="Arial" panose="020B0604020202020204" pitchFamily="34" charset="0"/>
                <a:cs typeface="Arial" panose="020B0604020202020204" pitchFamily="34" charset="0"/>
              </a:rPr>
              <a:t>M</a:t>
            </a:r>
            <a:endParaRPr kumimoji="1" lang="ja-JP" altLang="en-US" sz="1400"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0067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69B9410-DB84-D446-9338-6AE98742C391}"/>
              </a:ext>
            </a:extLst>
          </p:cNvPr>
          <p:cNvSpPr txBox="1"/>
          <p:nvPr/>
        </p:nvSpPr>
        <p:spPr>
          <a:xfrm>
            <a:off x="0" y="4303354"/>
            <a:ext cx="9144000" cy="2308324"/>
          </a:xfrm>
          <a:prstGeom prst="rect">
            <a:avLst/>
          </a:prstGeom>
          <a:noFill/>
        </p:spPr>
        <p:txBody>
          <a:bodyPr wrap="square" rtlCol="0">
            <a:spAutoFit/>
          </a:bodyPr>
          <a:lstStyle/>
          <a:p>
            <a:r>
              <a:rPr kumimoji="1" lang="en-US" altLang="ja-JP" b="1" dirty="0">
                <a:latin typeface="Palatino Linotype" panose="02040502050505030304" pitchFamily="18" charset="0"/>
              </a:rPr>
              <a:t>Supplementary Figure 2</a:t>
            </a:r>
            <a:r>
              <a:rPr kumimoji="1" lang="en-US" altLang="ja-JP" dirty="0">
                <a:latin typeface="Palatino Linotype" panose="02040502050505030304" pitchFamily="18" charset="0"/>
              </a:rPr>
              <a:t>. Representative images of iron histochemistry in the centrilobular (A) and periportal (B) regions of the liver of Fe-saline group. Iron deposition is seen in both hepatocytes and sinusoidal nonparenchymal cells; the staining intensity within the single cell is stronger in sinusoidal cells than in hepatocytes while the distribution is more extensive in hepatocytes than in sinusoidal cells. In hepatocytes, the staining is more intensive in the periportal (zone 1) than in the centrilobular (zone 3) region. Iron-positive sinusoidal cells is more abundant in zones 1-2, consistent with the distribution of Kupffer cells. Bar=50 </a:t>
            </a:r>
            <a:r>
              <a:rPr kumimoji="1" lang="el-GR" altLang="ja-JP" dirty="0">
                <a:latin typeface="Palatino Linotype" panose="02040502050505030304" pitchFamily="18" charset="0"/>
              </a:rPr>
              <a:t>μ</a:t>
            </a:r>
            <a:r>
              <a:rPr kumimoji="1" lang="en-US" altLang="ja-JP" dirty="0">
                <a:latin typeface="Palatino Linotype" panose="02040502050505030304" pitchFamily="18" charset="0"/>
              </a:rPr>
              <a:t>m.</a:t>
            </a:r>
          </a:p>
        </p:txBody>
      </p:sp>
      <p:pic>
        <p:nvPicPr>
          <p:cNvPr id="4" name="図 3">
            <a:extLst>
              <a:ext uri="{FF2B5EF4-FFF2-40B4-BE49-F238E27FC236}">
                <a16:creationId xmlns:a16="http://schemas.microsoft.com/office/drawing/2014/main" id="{CF903690-43B6-B04D-904E-2E423CA106C1}"/>
              </a:ext>
            </a:extLst>
          </p:cNvPr>
          <p:cNvPicPr>
            <a:picLocks noChangeAspect="1"/>
          </p:cNvPicPr>
          <p:nvPr/>
        </p:nvPicPr>
        <p:blipFill>
          <a:blip r:embed="rId2"/>
          <a:stretch>
            <a:fillRect/>
          </a:stretch>
        </p:blipFill>
        <p:spPr>
          <a:xfrm>
            <a:off x="4581943" y="483078"/>
            <a:ext cx="4572000" cy="3425277"/>
          </a:xfrm>
          <a:prstGeom prst="rect">
            <a:avLst/>
          </a:prstGeom>
        </p:spPr>
      </p:pic>
      <p:pic>
        <p:nvPicPr>
          <p:cNvPr id="6" name="図 5">
            <a:extLst>
              <a:ext uri="{FF2B5EF4-FFF2-40B4-BE49-F238E27FC236}">
                <a16:creationId xmlns:a16="http://schemas.microsoft.com/office/drawing/2014/main" id="{8A0BAF67-5F6D-B544-B9AD-E67AC171FD88}"/>
              </a:ext>
            </a:extLst>
          </p:cNvPr>
          <p:cNvPicPr>
            <a:picLocks noChangeAspect="1"/>
          </p:cNvPicPr>
          <p:nvPr/>
        </p:nvPicPr>
        <p:blipFill>
          <a:blip r:embed="rId3"/>
          <a:stretch>
            <a:fillRect/>
          </a:stretch>
        </p:blipFill>
        <p:spPr>
          <a:xfrm>
            <a:off x="0" y="483078"/>
            <a:ext cx="4572000" cy="3425277"/>
          </a:xfrm>
          <a:prstGeom prst="rect">
            <a:avLst/>
          </a:prstGeom>
        </p:spPr>
      </p:pic>
      <p:sp>
        <p:nvSpPr>
          <p:cNvPr id="7" name="テキスト ボックス 6">
            <a:extLst>
              <a:ext uri="{FF2B5EF4-FFF2-40B4-BE49-F238E27FC236}">
                <a16:creationId xmlns:a16="http://schemas.microsoft.com/office/drawing/2014/main" id="{BB4C9D7C-34ED-9143-A407-ED12604A999D}"/>
              </a:ext>
            </a:extLst>
          </p:cNvPr>
          <p:cNvSpPr txBox="1"/>
          <p:nvPr/>
        </p:nvSpPr>
        <p:spPr>
          <a:xfrm>
            <a:off x="-9941" y="483079"/>
            <a:ext cx="370614" cy="400110"/>
          </a:xfrm>
          <a:prstGeom prst="rect">
            <a:avLst/>
          </a:prstGeom>
          <a:noFill/>
        </p:spPr>
        <p:txBody>
          <a:bodyPr wrap="none" rtlCol="0" anchor="ctr">
            <a:spAutoFit/>
          </a:bodyPr>
          <a:lstStyle/>
          <a:p>
            <a:pPr algn="ctr"/>
            <a:r>
              <a:rPr kumimoji="1" lang="en-US" altLang="ja-JP" sz="2000" b="1" dirty="0">
                <a:latin typeface="Arial" panose="020B0604020202020204" pitchFamily="34" charset="0"/>
                <a:cs typeface="Arial" panose="020B0604020202020204" pitchFamily="34" charset="0"/>
              </a:rPr>
              <a:t>A</a:t>
            </a:r>
            <a:endParaRPr kumimoji="1" lang="ja-JP" altLang="en-US" sz="2000" b="1">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9C2F8378-47FA-E543-BAF7-C939F0B1666C}"/>
              </a:ext>
            </a:extLst>
          </p:cNvPr>
          <p:cNvSpPr txBox="1"/>
          <p:nvPr/>
        </p:nvSpPr>
        <p:spPr>
          <a:xfrm>
            <a:off x="4562059" y="483079"/>
            <a:ext cx="370614" cy="400110"/>
          </a:xfrm>
          <a:prstGeom prst="rect">
            <a:avLst/>
          </a:prstGeom>
          <a:noFill/>
        </p:spPr>
        <p:txBody>
          <a:bodyPr wrap="none" rtlCol="0" anchor="ctr">
            <a:spAutoFit/>
          </a:bodyPr>
          <a:lstStyle/>
          <a:p>
            <a:pPr algn="ctr"/>
            <a:r>
              <a:rPr kumimoji="1" lang="en-US" altLang="ja-JP" sz="2000" b="1" dirty="0">
                <a:latin typeface="Arial" panose="020B0604020202020204" pitchFamily="34" charset="0"/>
                <a:cs typeface="Arial" panose="020B0604020202020204" pitchFamily="34" charset="0"/>
              </a:rPr>
              <a:t>B</a:t>
            </a:r>
            <a:endParaRPr kumimoji="1" lang="ja-JP" altLang="en-US" sz="2000" b="1">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09BD15D2-2F19-B741-BE6D-5BBB1C6E955F}"/>
              </a:ext>
            </a:extLst>
          </p:cNvPr>
          <p:cNvSpPr txBox="1"/>
          <p:nvPr/>
        </p:nvSpPr>
        <p:spPr>
          <a:xfrm>
            <a:off x="2118804" y="1887939"/>
            <a:ext cx="314510" cy="307777"/>
          </a:xfrm>
          <a:prstGeom prst="rect">
            <a:avLst/>
          </a:prstGeom>
          <a:noFill/>
        </p:spPr>
        <p:txBody>
          <a:bodyPr wrap="none" rtlCol="0" anchor="ctr">
            <a:spAutoFit/>
          </a:bodyPr>
          <a:lstStyle/>
          <a:p>
            <a:pPr algn="ctr"/>
            <a:r>
              <a:rPr kumimoji="1" lang="en-US" altLang="ja-JP" sz="1400" b="1" dirty="0">
                <a:latin typeface="Arial" panose="020B0604020202020204" pitchFamily="34" charset="0"/>
                <a:cs typeface="Arial" panose="020B0604020202020204" pitchFamily="34" charset="0"/>
              </a:rPr>
              <a:t>C</a:t>
            </a:r>
            <a:endParaRPr kumimoji="1" lang="ja-JP" altLang="en-US" sz="1400" b="1">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7B7F54F4-BB9B-9A42-8F4D-A8E7D8201993}"/>
              </a:ext>
            </a:extLst>
          </p:cNvPr>
          <p:cNvSpPr txBox="1"/>
          <p:nvPr/>
        </p:nvSpPr>
        <p:spPr>
          <a:xfrm>
            <a:off x="6587244" y="2032239"/>
            <a:ext cx="304892" cy="307777"/>
          </a:xfrm>
          <a:prstGeom prst="rect">
            <a:avLst/>
          </a:prstGeom>
          <a:noFill/>
        </p:spPr>
        <p:txBody>
          <a:bodyPr wrap="none" rtlCol="0" anchor="ctr">
            <a:spAutoFit/>
          </a:bodyPr>
          <a:lstStyle/>
          <a:p>
            <a:pPr algn="ctr"/>
            <a:r>
              <a:rPr kumimoji="1" lang="en-US" altLang="ja-JP" sz="1400" b="1" dirty="0">
                <a:latin typeface="Arial" panose="020B0604020202020204" pitchFamily="34" charset="0"/>
                <a:cs typeface="Arial" panose="020B0604020202020204" pitchFamily="34" charset="0"/>
              </a:rPr>
              <a:t>P</a:t>
            </a:r>
            <a:endParaRPr kumimoji="1" lang="ja-JP" altLang="en-US" sz="1400" b="1">
              <a:latin typeface="Arial" panose="020B0604020202020204" pitchFamily="34" charset="0"/>
              <a:cs typeface="Arial" panose="020B0604020202020204" pitchFamily="34" charset="0"/>
            </a:endParaRPr>
          </a:p>
        </p:txBody>
      </p:sp>
      <p:cxnSp>
        <p:nvCxnSpPr>
          <p:cNvPr id="13" name="直線コネクタ 12">
            <a:extLst>
              <a:ext uri="{FF2B5EF4-FFF2-40B4-BE49-F238E27FC236}">
                <a16:creationId xmlns:a16="http://schemas.microsoft.com/office/drawing/2014/main" id="{DBAD0A73-0CF7-8146-B26B-A9FD45BFFF02}"/>
              </a:ext>
            </a:extLst>
          </p:cNvPr>
          <p:cNvCxnSpPr>
            <a:cxnSpLocks/>
          </p:cNvCxnSpPr>
          <p:nvPr/>
        </p:nvCxnSpPr>
        <p:spPr>
          <a:xfrm>
            <a:off x="8332760" y="3626574"/>
            <a:ext cx="543117" cy="0"/>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19AADA7B-A29E-F045-8342-B1D70C40C165}"/>
              </a:ext>
            </a:extLst>
          </p:cNvPr>
          <p:cNvCxnSpPr>
            <a:cxnSpLocks/>
          </p:cNvCxnSpPr>
          <p:nvPr/>
        </p:nvCxnSpPr>
        <p:spPr>
          <a:xfrm>
            <a:off x="3749258" y="3620823"/>
            <a:ext cx="543117" cy="0"/>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09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128F5108-DC42-CF40-90CC-8A5979E90FBC}"/>
              </a:ext>
            </a:extLst>
          </p:cNvPr>
          <p:cNvPicPr>
            <a:picLocks noChangeAspect="1"/>
          </p:cNvPicPr>
          <p:nvPr/>
        </p:nvPicPr>
        <p:blipFill>
          <a:blip r:embed="rId2"/>
          <a:stretch>
            <a:fillRect/>
          </a:stretch>
        </p:blipFill>
        <p:spPr>
          <a:xfrm>
            <a:off x="0" y="483079"/>
            <a:ext cx="4572000" cy="3425277"/>
          </a:xfrm>
          <a:prstGeom prst="rect">
            <a:avLst/>
          </a:prstGeom>
        </p:spPr>
      </p:pic>
      <p:pic>
        <p:nvPicPr>
          <p:cNvPr id="12" name="図 11">
            <a:extLst>
              <a:ext uri="{FF2B5EF4-FFF2-40B4-BE49-F238E27FC236}">
                <a16:creationId xmlns:a16="http://schemas.microsoft.com/office/drawing/2014/main" id="{D9E9BA88-6514-ED44-943B-CF5D69778FD5}"/>
              </a:ext>
            </a:extLst>
          </p:cNvPr>
          <p:cNvPicPr>
            <a:picLocks noChangeAspect="1"/>
          </p:cNvPicPr>
          <p:nvPr/>
        </p:nvPicPr>
        <p:blipFill>
          <a:blip r:embed="rId3"/>
          <a:stretch>
            <a:fillRect/>
          </a:stretch>
        </p:blipFill>
        <p:spPr>
          <a:xfrm>
            <a:off x="4581941" y="483079"/>
            <a:ext cx="4572000" cy="3425277"/>
          </a:xfrm>
          <a:prstGeom prst="rect">
            <a:avLst/>
          </a:prstGeom>
        </p:spPr>
      </p:pic>
      <p:sp>
        <p:nvSpPr>
          <p:cNvPr id="2" name="テキスト ボックス 1">
            <a:extLst>
              <a:ext uri="{FF2B5EF4-FFF2-40B4-BE49-F238E27FC236}">
                <a16:creationId xmlns:a16="http://schemas.microsoft.com/office/drawing/2014/main" id="{769B9410-DB84-D446-9338-6AE98742C391}"/>
              </a:ext>
            </a:extLst>
          </p:cNvPr>
          <p:cNvSpPr txBox="1"/>
          <p:nvPr/>
        </p:nvSpPr>
        <p:spPr>
          <a:xfrm>
            <a:off x="0" y="4303354"/>
            <a:ext cx="9144000" cy="1754326"/>
          </a:xfrm>
          <a:prstGeom prst="rect">
            <a:avLst/>
          </a:prstGeom>
          <a:noFill/>
        </p:spPr>
        <p:txBody>
          <a:bodyPr wrap="square" rtlCol="0">
            <a:spAutoFit/>
          </a:bodyPr>
          <a:lstStyle/>
          <a:p>
            <a:r>
              <a:rPr kumimoji="1" lang="en-US" altLang="ja-JP" b="1" dirty="0">
                <a:latin typeface="Palatino Linotype" panose="02040502050505030304" pitchFamily="18" charset="0"/>
              </a:rPr>
              <a:t>Supplementary Figure 3</a:t>
            </a:r>
            <a:r>
              <a:rPr kumimoji="1" lang="en-US" altLang="ja-JP" dirty="0">
                <a:latin typeface="Palatino Linotype" panose="02040502050505030304" pitchFamily="18" charset="0"/>
              </a:rPr>
              <a:t>. Representative images of iron histochemistry in the liver of Cont-CCl</a:t>
            </a:r>
            <a:r>
              <a:rPr kumimoji="1" lang="en-US" altLang="ja-JP" baseline="-25000" dirty="0">
                <a:latin typeface="Palatino Linotype" panose="02040502050505030304" pitchFamily="18" charset="0"/>
              </a:rPr>
              <a:t>4</a:t>
            </a:r>
            <a:r>
              <a:rPr kumimoji="1" lang="en-US" altLang="ja-JP" dirty="0">
                <a:latin typeface="Palatino Linotype" panose="02040502050505030304" pitchFamily="18" charset="0"/>
              </a:rPr>
              <a:t> (A) and Fe-CCl</a:t>
            </a:r>
            <a:r>
              <a:rPr kumimoji="1" lang="en-US" altLang="ja-JP" baseline="-25000" dirty="0">
                <a:latin typeface="Palatino Linotype" panose="02040502050505030304" pitchFamily="18" charset="0"/>
              </a:rPr>
              <a:t>4</a:t>
            </a:r>
            <a:r>
              <a:rPr kumimoji="1" lang="en-US" altLang="ja-JP" dirty="0">
                <a:latin typeface="Palatino Linotype" panose="02040502050505030304" pitchFamily="18" charset="0"/>
              </a:rPr>
              <a:t> (B) groups. Some iron-positive hepatocytes are present in the centrilobular lesion and the surrounding area in Cont-CCl</a:t>
            </a:r>
            <a:r>
              <a:rPr kumimoji="1" lang="en-US" altLang="ja-JP" baseline="-25000" dirty="0">
                <a:latin typeface="Palatino Linotype" panose="02040502050505030304" pitchFamily="18" charset="0"/>
              </a:rPr>
              <a:t>4 </a:t>
            </a:r>
            <a:r>
              <a:rPr kumimoji="1" lang="en-US" altLang="ja-JP" dirty="0">
                <a:latin typeface="Palatino Linotype" panose="02040502050505030304" pitchFamily="18" charset="0"/>
              </a:rPr>
              <a:t>group, while iron staining is more intense and extensive in Fe-CCl</a:t>
            </a:r>
            <a:r>
              <a:rPr kumimoji="1" lang="en-US" altLang="ja-JP" baseline="-25000" dirty="0">
                <a:latin typeface="Palatino Linotype" panose="02040502050505030304" pitchFamily="18" charset="0"/>
              </a:rPr>
              <a:t>4</a:t>
            </a:r>
            <a:r>
              <a:rPr kumimoji="1" lang="en-US" altLang="ja-JP" dirty="0">
                <a:latin typeface="Palatino Linotype" panose="02040502050505030304" pitchFamily="18" charset="0"/>
              </a:rPr>
              <a:t> group. Note the difference in number and intensity of iron-positive hepatocytes within the centrilobular lesion between the two groups. C; central vein. Bar=100 </a:t>
            </a:r>
            <a:r>
              <a:rPr kumimoji="1" lang="el-GR" altLang="ja-JP" dirty="0">
                <a:latin typeface="Palatino Linotype" panose="02040502050505030304" pitchFamily="18" charset="0"/>
              </a:rPr>
              <a:t>μ</a:t>
            </a:r>
            <a:r>
              <a:rPr kumimoji="1" lang="en-US" altLang="ja-JP" dirty="0">
                <a:latin typeface="Palatino Linotype" panose="02040502050505030304" pitchFamily="18" charset="0"/>
              </a:rPr>
              <a:t>m.</a:t>
            </a:r>
          </a:p>
        </p:txBody>
      </p:sp>
      <p:sp>
        <p:nvSpPr>
          <p:cNvPr id="7" name="テキスト ボックス 6">
            <a:extLst>
              <a:ext uri="{FF2B5EF4-FFF2-40B4-BE49-F238E27FC236}">
                <a16:creationId xmlns:a16="http://schemas.microsoft.com/office/drawing/2014/main" id="{BB4C9D7C-34ED-9143-A407-ED12604A999D}"/>
              </a:ext>
            </a:extLst>
          </p:cNvPr>
          <p:cNvSpPr txBox="1"/>
          <p:nvPr/>
        </p:nvSpPr>
        <p:spPr>
          <a:xfrm>
            <a:off x="-9941" y="483079"/>
            <a:ext cx="370614" cy="400110"/>
          </a:xfrm>
          <a:prstGeom prst="rect">
            <a:avLst/>
          </a:prstGeom>
          <a:noFill/>
        </p:spPr>
        <p:txBody>
          <a:bodyPr wrap="none" rtlCol="0" anchor="ctr">
            <a:spAutoFit/>
          </a:bodyPr>
          <a:lstStyle/>
          <a:p>
            <a:pPr algn="ctr"/>
            <a:r>
              <a:rPr kumimoji="1" lang="en-US" altLang="ja-JP" sz="2000" b="1" dirty="0">
                <a:latin typeface="Arial" panose="020B0604020202020204" pitchFamily="34" charset="0"/>
                <a:cs typeface="Arial" panose="020B0604020202020204" pitchFamily="34" charset="0"/>
              </a:rPr>
              <a:t>A</a:t>
            </a:r>
            <a:endParaRPr kumimoji="1" lang="ja-JP" altLang="en-US" sz="2000" b="1">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9C2F8378-47FA-E543-BAF7-C939F0B1666C}"/>
              </a:ext>
            </a:extLst>
          </p:cNvPr>
          <p:cNvSpPr txBox="1"/>
          <p:nvPr/>
        </p:nvSpPr>
        <p:spPr>
          <a:xfrm>
            <a:off x="4562059" y="483079"/>
            <a:ext cx="370614" cy="400110"/>
          </a:xfrm>
          <a:prstGeom prst="rect">
            <a:avLst/>
          </a:prstGeom>
          <a:noFill/>
        </p:spPr>
        <p:txBody>
          <a:bodyPr wrap="none" rtlCol="0" anchor="ctr">
            <a:spAutoFit/>
          </a:bodyPr>
          <a:lstStyle/>
          <a:p>
            <a:pPr algn="ctr"/>
            <a:r>
              <a:rPr kumimoji="1" lang="en-US" altLang="ja-JP" sz="2000" b="1" dirty="0">
                <a:latin typeface="Arial" panose="020B0604020202020204" pitchFamily="34" charset="0"/>
                <a:cs typeface="Arial" panose="020B0604020202020204" pitchFamily="34" charset="0"/>
              </a:rPr>
              <a:t>B</a:t>
            </a:r>
            <a:endParaRPr kumimoji="1" lang="ja-JP" altLang="en-US" sz="2000" b="1">
              <a:latin typeface="Arial" panose="020B0604020202020204" pitchFamily="34" charset="0"/>
              <a:cs typeface="Arial" panose="020B0604020202020204" pitchFamily="34" charset="0"/>
            </a:endParaRPr>
          </a:p>
        </p:txBody>
      </p:sp>
      <p:sp>
        <p:nvSpPr>
          <p:cNvPr id="9" name="テキスト ボックス 8">
            <a:extLst>
              <a:ext uri="{FF2B5EF4-FFF2-40B4-BE49-F238E27FC236}">
                <a16:creationId xmlns:a16="http://schemas.microsoft.com/office/drawing/2014/main" id="{09BD15D2-2F19-B741-BE6D-5BBB1C6E955F}"/>
              </a:ext>
            </a:extLst>
          </p:cNvPr>
          <p:cNvSpPr txBox="1"/>
          <p:nvPr/>
        </p:nvSpPr>
        <p:spPr>
          <a:xfrm>
            <a:off x="2779204" y="2142894"/>
            <a:ext cx="314510" cy="307777"/>
          </a:xfrm>
          <a:prstGeom prst="rect">
            <a:avLst/>
          </a:prstGeom>
          <a:noFill/>
        </p:spPr>
        <p:txBody>
          <a:bodyPr wrap="none" rtlCol="0" anchor="ctr">
            <a:spAutoFit/>
          </a:bodyPr>
          <a:lstStyle/>
          <a:p>
            <a:pPr algn="ctr"/>
            <a:r>
              <a:rPr kumimoji="1" lang="en-US" altLang="ja-JP" sz="1400" b="1" dirty="0">
                <a:latin typeface="Arial" panose="020B0604020202020204" pitchFamily="34" charset="0"/>
                <a:cs typeface="Arial" panose="020B0604020202020204" pitchFamily="34" charset="0"/>
              </a:rPr>
              <a:t>C</a:t>
            </a:r>
            <a:endParaRPr kumimoji="1" lang="ja-JP" altLang="en-US" sz="1400" b="1">
              <a:latin typeface="Arial" panose="020B0604020202020204" pitchFamily="34" charset="0"/>
              <a:cs typeface="Arial" panose="020B0604020202020204" pitchFamily="34" charset="0"/>
            </a:endParaRPr>
          </a:p>
        </p:txBody>
      </p:sp>
      <p:cxnSp>
        <p:nvCxnSpPr>
          <p:cNvPr id="13" name="直線コネクタ 12">
            <a:extLst>
              <a:ext uri="{FF2B5EF4-FFF2-40B4-BE49-F238E27FC236}">
                <a16:creationId xmlns:a16="http://schemas.microsoft.com/office/drawing/2014/main" id="{DBAD0A73-0CF7-8146-B26B-A9FD45BFFF02}"/>
              </a:ext>
            </a:extLst>
          </p:cNvPr>
          <p:cNvCxnSpPr>
            <a:cxnSpLocks/>
          </p:cNvCxnSpPr>
          <p:nvPr/>
        </p:nvCxnSpPr>
        <p:spPr>
          <a:xfrm>
            <a:off x="8332760" y="3626574"/>
            <a:ext cx="543117" cy="0"/>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19AADA7B-A29E-F045-8342-B1D70C40C165}"/>
              </a:ext>
            </a:extLst>
          </p:cNvPr>
          <p:cNvCxnSpPr>
            <a:cxnSpLocks/>
          </p:cNvCxnSpPr>
          <p:nvPr/>
        </p:nvCxnSpPr>
        <p:spPr>
          <a:xfrm>
            <a:off x="3749258" y="3620823"/>
            <a:ext cx="543117" cy="0"/>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D3CAA423-5191-0A4B-BB76-FBB33B1D8907}"/>
              </a:ext>
            </a:extLst>
          </p:cNvPr>
          <p:cNvSpPr txBox="1"/>
          <p:nvPr/>
        </p:nvSpPr>
        <p:spPr>
          <a:xfrm>
            <a:off x="6532760" y="2131605"/>
            <a:ext cx="314510" cy="307777"/>
          </a:xfrm>
          <a:prstGeom prst="rect">
            <a:avLst/>
          </a:prstGeom>
          <a:noFill/>
        </p:spPr>
        <p:txBody>
          <a:bodyPr wrap="none" rtlCol="0" anchor="ctr">
            <a:spAutoFit/>
          </a:bodyPr>
          <a:lstStyle/>
          <a:p>
            <a:pPr algn="ctr"/>
            <a:r>
              <a:rPr kumimoji="1" lang="en-US" altLang="ja-JP" sz="1400" b="1" dirty="0">
                <a:latin typeface="Arial" panose="020B0604020202020204" pitchFamily="34" charset="0"/>
                <a:cs typeface="Arial" panose="020B0604020202020204" pitchFamily="34" charset="0"/>
              </a:rPr>
              <a:t>C</a:t>
            </a:r>
            <a:endParaRPr kumimoji="1" lang="ja-JP" altLang="en-US" sz="1400"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4346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ボックス 21">
            <a:extLst>
              <a:ext uri="{FF2B5EF4-FFF2-40B4-BE49-F238E27FC236}">
                <a16:creationId xmlns:a16="http://schemas.microsoft.com/office/drawing/2014/main" id="{A4162AB3-D82B-BD40-9D68-B99C3357D927}"/>
              </a:ext>
            </a:extLst>
          </p:cNvPr>
          <p:cNvSpPr txBox="1"/>
          <p:nvPr/>
        </p:nvSpPr>
        <p:spPr>
          <a:xfrm>
            <a:off x="4709345" y="2670330"/>
            <a:ext cx="1023037" cy="276999"/>
          </a:xfrm>
          <a:prstGeom prst="rect">
            <a:avLst/>
          </a:prstGeom>
          <a:noFill/>
        </p:spPr>
        <p:txBody>
          <a:bodyPr wrap="none" rtlCol="0" anchor="b">
            <a:spAutoFit/>
          </a:bodyPr>
          <a:lstStyle/>
          <a:p>
            <a:pPr algn="ctr"/>
            <a:r>
              <a:rPr kumimoji="1" lang="en-US" altLang="ja-JP" sz="1200" b="1" dirty="0" err="1">
                <a:latin typeface="Arial" panose="020B0604020202020204" pitchFamily="34" charset="0"/>
                <a:cs typeface="Arial" panose="020B0604020202020204" pitchFamily="34" charset="0"/>
              </a:rPr>
              <a:t>Cont</a:t>
            </a:r>
            <a:r>
              <a:rPr kumimoji="1" lang="en-US" altLang="ja-JP" sz="1200" b="1" dirty="0">
                <a:latin typeface="Arial" panose="020B0604020202020204" pitchFamily="34" charset="0"/>
                <a:cs typeface="Arial" panose="020B0604020202020204" pitchFamily="34" charset="0"/>
              </a:rPr>
              <a:t>-saline</a:t>
            </a:r>
            <a:endParaRPr kumimoji="1" lang="ja-JP" altLang="en-US" sz="1200" b="1">
              <a:latin typeface="Arial" panose="020B0604020202020204" pitchFamily="34" charset="0"/>
              <a:cs typeface="Arial" panose="020B0604020202020204" pitchFamily="34" charset="0"/>
            </a:endParaRPr>
          </a:p>
        </p:txBody>
      </p:sp>
      <p:sp>
        <p:nvSpPr>
          <p:cNvPr id="23" name="テキスト ボックス 22">
            <a:extLst>
              <a:ext uri="{FF2B5EF4-FFF2-40B4-BE49-F238E27FC236}">
                <a16:creationId xmlns:a16="http://schemas.microsoft.com/office/drawing/2014/main" id="{CD27E657-25C1-CD44-9FD5-E73528CCCF32}"/>
              </a:ext>
            </a:extLst>
          </p:cNvPr>
          <p:cNvSpPr txBox="1"/>
          <p:nvPr/>
        </p:nvSpPr>
        <p:spPr>
          <a:xfrm>
            <a:off x="5639316" y="2674888"/>
            <a:ext cx="909224" cy="276999"/>
          </a:xfrm>
          <a:prstGeom prst="rect">
            <a:avLst/>
          </a:prstGeom>
          <a:noFill/>
        </p:spPr>
        <p:txBody>
          <a:bodyPr wrap="none" rtlCol="0" anchor="b">
            <a:spAutoFit/>
          </a:bodyPr>
          <a:lstStyle/>
          <a:p>
            <a:pPr algn="ctr"/>
            <a:r>
              <a:rPr kumimoji="1" lang="en-US" altLang="ja-JP" sz="1200" b="1" dirty="0">
                <a:latin typeface="Arial" panose="020B0604020202020204" pitchFamily="34" charset="0"/>
                <a:cs typeface="Arial" panose="020B0604020202020204" pitchFamily="34" charset="0"/>
              </a:rPr>
              <a:t>Cont-CCl</a:t>
            </a:r>
            <a:r>
              <a:rPr kumimoji="1" lang="en-US" altLang="ja-JP" sz="1200" b="1" baseline="-25000" dirty="0">
                <a:latin typeface="Arial" panose="020B0604020202020204" pitchFamily="34" charset="0"/>
                <a:cs typeface="Arial" panose="020B0604020202020204" pitchFamily="34" charset="0"/>
              </a:rPr>
              <a:t>4</a:t>
            </a:r>
            <a:endParaRPr kumimoji="1" lang="ja-JP" altLang="en-US" sz="1200" b="1" baseline="-25000">
              <a:latin typeface="Arial" panose="020B0604020202020204" pitchFamily="34" charset="0"/>
              <a:cs typeface="Arial" panose="020B0604020202020204" pitchFamily="34" charset="0"/>
            </a:endParaRPr>
          </a:p>
        </p:txBody>
      </p:sp>
      <p:sp>
        <p:nvSpPr>
          <p:cNvPr id="24" name="テキスト ボックス 23">
            <a:extLst>
              <a:ext uri="{FF2B5EF4-FFF2-40B4-BE49-F238E27FC236}">
                <a16:creationId xmlns:a16="http://schemas.microsoft.com/office/drawing/2014/main" id="{5366C655-AAC3-E540-91E4-1C7870224F75}"/>
              </a:ext>
            </a:extLst>
          </p:cNvPr>
          <p:cNvSpPr txBox="1"/>
          <p:nvPr/>
        </p:nvSpPr>
        <p:spPr>
          <a:xfrm>
            <a:off x="6584685" y="2670330"/>
            <a:ext cx="737702" cy="276999"/>
          </a:xfrm>
          <a:prstGeom prst="rect">
            <a:avLst/>
          </a:prstGeom>
          <a:noFill/>
        </p:spPr>
        <p:txBody>
          <a:bodyPr wrap="none" rtlCol="0" anchor="b">
            <a:spAutoFit/>
          </a:bodyPr>
          <a:lstStyle/>
          <a:p>
            <a:pPr algn="ctr"/>
            <a:r>
              <a:rPr kumimoji="1" lang="en-US" altLang="ja-JP" sz="1200" b="1" dirty="0">
                <a:latin typeface="Arial" panose="020B0604020202020204" pitchFamily="34" charset="0"/>
                <a:cs typeface="Arial" panose="020B0604020202020204" pitchFamily="34" charset="0"/>
              </a:rPr>
              <a:t>Fe-CCl</a:t>
            </a:r>
            <a:r>
              <a:rPr kumimoji="1" lang="en-US" altLang="ja-JP" sz="1200" b="1" baseline="-25000" dirty="0">
                <a:latin typeface="Arial" panose="020B0604020202020204" pitchFamily="34" charset="0"/>
                <a:cs typeface="Arial" panose="020B0604020202020204" pitchFamily="34" charset="0"/>
              </a:rPr>
              <a:t>4</a:t>
            </a:r>
            <a:endParaRPr kumimoji="1" lang="ja-JP" altLang="en-US" sz="1200" b="1" baseline="-25000">
              <a:latin typeface="Arial" panose="020B0604020202020204" pitchFamily="34" charset="0"/>
              <a:cs typeface="Arial" panose="020B0604020202020204" pitchFamily="34" charset="0"/>
            </a:endParaRPr>
          </a:p>
        </p:txBody>
      </p:sp>
      <p:sp>
        <p:nvSpPr>
          <p:cNvPr id="25" name="テキスト ボックス 24">
            <a:extLst>
              <a:ext uri="{FF2B5EF4-FFF2-40B4-BE49-F238E27FC236}">
                <a16:creationId xmlns:a16="http://schemas.microsoft.com/office/drawing/2014/main" id="{204B49EA-C84A-5B4D-BAA7-D7C59E6969E5}"/>
              </a:ext>
            </a:extLst>
          </p:cNvPr>
          <p:cNvSpPr txBox="1"/>
          <p:nvPr/>
        </p:nvSpPr>
        <p:spPr>
          <a:xfrm>
            <a:off x="7389911" y="2670330"/>
            <a:ext cx="851516" cy="276999"/>
          </a:xfrm>
          <a:prstGeom prst="rect">
            <a:avLst/>
          </a:prstGeom>
          <a:noFill/>
        </p:spPr>
        <p:txBody>
          <a:bodyPr wrap="none" rtlCol="0" anchor="b">
            <a:spAutoFit/>
          </a:bodyPr>
          <a:lstStyle/>
          <a:p>
            <a:pPr algn="ctr"/>
            <a:r>
              <a:rPr kumimoji="1" lang="en-US" altLang="ja-JP" sz="1200" b="1" dirty="0">
                <a:latin typeface="Arial" panose="020B0604020202020204" pitchFamily="34" charset="0"/>
                <a:cs typeface="Arial" panose="020B0604020202020204" pitchFamily="34" charset="0"/>
              </a:rPr>
              <a:t>Fe-saline</a:t>
            </a:r>
            <a:endParaRPr kumimoji="1" lang="ja-JP" altLang="en-US" sz="1200" b="1">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BCE5F9C3-C966-074E-B4E4-76BAD13AF812}"/>
              </a:ext>
            </a:extLst>
          </p:cNvPr>
          <p:cNvSpPr txBox="1"/>
          <p:nvPr/>
        </p:nvSpPr>
        <p:spPr>
          <a:xfrm>
            <a:off x="4690534" y="1889165"/>
            <a:ext cx="1023037" cy="276999"/>
          </a:xfrm>
          <a:prstGeom prst="rect">
            <a:avLst/>
          </a:prstGeom>
          <a:noFill/>
        </p:spPr>
        <p:txBody>
          <a:bodyPr wrap="none" rtlCol="0" anchor="b">
            <a:spAutoFit/>
          </a:bodyPr>
          <a:lstStyle/>
          <a:p>
            <a:pPr algn="ctr"/>
            <a:r>
              <a:rPr kumimoji="1" lang="en-US" altLang="ja-JP" sz="1200" b="1" dirty="0" err="1">
                <a:latin typeface="Arial" panose="020B0604020202020204" pitchFamily="34" charset="0"/>
                <a:cs typeface="Arial" panose="020B0604020202020204" pitchFamily="34" charset="0"/>
              </a:rPr>
              <a:t>Cont</a:t>
            </a:r>
            <a:r>
              <a:rPr kumimoji="1" lang="en-US" altLang="ja-JP" sz="1200" b="1" dirty="0">
                <a:latin typeface="Arial" panose="020B0604020202020204" pitchFamily="34" charset="0"/>
                <a:cs typeface="Arial" panose="020B0604020202020204" pitchFamily="34" charset="0"/>
              </a:rPr>
              <a:t>-saline</a:t>
            </a:r>
            <a:endParaRPr kumimoji="1" lang="ja-JP" altLang="en-US" sz="1200" b="1" dirty="0">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038A67D4-0727-E248-B532-8431C822DA30}"/>
              </a:ext>
            </a:extLst>
          </p:cNvPr>
          <p:cNvSpPr txBox="1"/>
          <p:nvPr/>
        </p:nvSpPr>
        <p:spPr>
          <a:xfrm>
            <a:off x="5674056" y="1886558"/>
            <a:ext cx="808235" cy="276999"/>
          </a:xfrm>
          <a:prstGeom prst="rect">
            <a:avLst/>
          </a:prstGeom>
          <a:noFill/>
        </p:spPr>
        <p:txBody>
          <a:bodyPr wrap="none" rtlCol="0" anchor="b">
            <a:spAutoFit/>
          </a:bodyPr>
          <a:lstStyle/>
          <a:p>
            <a:pPr algn="ctr"/>
            <a:r>
              <a:rPr kumimoji="1" lang="en-US" altLang="ja-JP" sz="1200" b="1" dirty="0" err="1">
                <a:latin typeface="Arial" panose="020B0604020202020204" pitchFamily="34" charset="0"/>
                <a:cs typeface="Arial" panose="020B0604020202020204" pitchFamily="34" charset="0"/>
              </a:rPr>
              <a:t>Cont</a:t>
            </a:r>
            <a:r>
              <a:rPr kumimoji="1" lang="en-US" altLang="ja-JP" sz="1200" b="1" dirty="0">
                <a:latin typeface="Arial" panose="020B0604020202020204" pitchFamily="34" charset="0"/>
                <a:cs typeface="Arial" panose="020B0604020202020204" pitchFamily="34" charset="0"/>
              </a:rPr>
              <a:t>-AA</a:t>
            </a:r>
            <a:endParaRPr kumimoji="1" lang="ja-JP" altLang="en-US" sz="1200" b="1">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79654B77-729F-FA4A-A38F-0202C8C2B7AB}"/>
              </a:ext>
            </a:extLst>
          </p:cNvPr>
          <p:cNvSpPr txBox="1"/>
          <p:nvPr/>
        </p:nvSpPr>
        <p:spPr>
          <a:xfrm>
            <a:off x="6624463" y="1883259"/>
            <a:ext cx="636714" cy="276999"/>
          </a:xfrm>
          <a:prstGeom prst="rect">
            <a:avLst/>
          </a:prstGeom>
          <a:noFill/>
        </p:spPr>
        <p:txBody>
          <a:bodyPr wrap="none" rtlCol="0" anchor="b">
            <a:spAutoFit/>
          </a:bodyPr>
          <a:lstStyle/>
          <a:p>
            <a:pPr algn="ctr"/>
            <a:r>
              <a:rPr kumimoji="1" lang="en-US" altLang="ja-JP" sz="1200" b="1" dirty="0">
                <a:latin typeface="Arial" panose="020B0604020202020204" pitchFamily="34" charset="0"/>
                <a:cs typeface="Arial" panose="020B0604020202020204" pitchFamily="34" charset="0"/>
              </a:rPr>
              <a:t>Fe-AA</a:t>
            </a:r>
            <a:endParaRPr kumimoji="1" lang="ja-JP" altLang="en-US" sz="1200" b="1">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EB2116FD-85C5-9B43-9582-81BC0E507A36}"/>
              </a:ext>
            </a:extLst>
          </p:cNvPr>
          <p:cNvSpPr txBox="1"/>
          <p:nvPr/>
        </p:nvSpPr>
        <p:spPr>
          <a:xfrm>
            <a:off x="7370764" y="1887861"/>
            <a:ext cx="851516" cy="276999"/>
          </a:xfrm>
          <a:prstGeom prst="rect">
            <a:avLst/>
          </a:prstGeom>
          <a:noFill/>
        </p:spPr>
        <p:txBody>
          <a:bodyPr wrap="none" rtlCol="0" anchor="b">
            <a:spAutoFit/>
          </a:bodyPr>
          <a:lstStyle/>
          <a:p>
            <a:pPr algn="ctr"/>
            <a:r>
              <a:rPr kumimoji="1" lang="en-US" altLang="ja-JP" sz="1200" b="1" dirty="0">
                <a:latin typeface="Arial" panose="020B0604020202020204" pitchFamily="34" charset="0"/>
                <a:cs typeface="Arial" panose="020B0604020202020204" pitchFamily="34" charset="0"/>
              </a:rPr>
              <a:t>Fe-saline</a:t>
            </a:r>
            <a:endParaRPr kumimoji="1" lang="ja-JP" altLang="en-US" sz="1200" b="1">
              <a:latin typeface="Arial" panose="020B0604020202020204" pitchFamily="34" charset="0"/>
              <a:cs typeface="Arial" panose="020B0604020202020204" pitchFamily="34" charset="0"/>
            </a:endParaRPr>
          </a:p>
        </p:txBody>
      </p:sp>
      <p:pic>
        <p:nvPicPr>
          <p:cNvPr id="9" name="図 8">
            <a:extLst>
              <a:ext uri="{FF2B5EF4-FFF2-40B4-BE49-F238E27FC236}">
                <a16:creationId xmlns:a16="http://schemas.microsoft.com/office/drawing/2014/main" id="{CF3EDB72-49E4-7D4E-852F-6A711D51B88D}"/>
              </a:ext>
            </a:extLst>
          </p:cNvPr>
          <p:cNvPicPr>
            <a:picLocks noChangeAspect="1"/>
          </p:cNvPicPr>
          <p:nvPr/>
        </p:nvPicPr>
        <p:blipFill>
          <a:blip r:embed="rId2"/>
          <a:stretch>
            <a:fillRect/>
          </a:stretch>
        </p:blipFill>
        <p:spPr>
          <a:xfrm>
            <a:off x="4700647" y="3010889"/>
            <a:ext cx="3652898" cy="276997"/>
          </a:xfrm>
          <a:prstGeom prst="rect">
            <a:avLst/>
          </a:prstGeom>
        </p:spPr>
      </p:pic>
      <p:pic>
        <p:nvPicPr>
          <p:cNvPr id="2" name="図 1">
            <a:extLst>
              <a:ext uri="{FF2B5EF4-FFF2-40B4-BE49-F238E27FC236}">
                <a16:creationId xmlns:a16="http://schemas.microsoft.com/office/drawing/2014/main" id="{169C256C-8572-4748-85BC-05F2C39CCEAE}"/>
              </a:ext>
            </a:extLst>
          </p:cNvPr>
          <p:cNvPicPr>
            <a:picLocks noChangeAspect="1"/>
          </p:cNvPicPr>
          <p:nvPr/>
        </p:nvPicPr>
        <p:blipFill>
          <a:blip r:embed="rId3"/>
          <a:stretch>
            <a:fillRect/>
          </a:stretch>
        </p:blipFill>
        <p:spPr>
          <a:xfrm>
            <a:off x="1116055" y="1189144"/>
            <a:ext cx="3251200" cy="2667000"/>
          </a:xfrm>
          <a:prstGeom prst="rect">
            <a:avLst/>
          </a:prstGeom>
        </p:spPr>
      </p:pic>
      <p:sp>
        <p:nvSpPr>
          <p:cNvPr id="3" name="テキスト ボックス 2">
            <a:extLst>
              <a:ext uri="{FF2B5EF4-FFF2-40B4-BE49-F238E27FC236}">
                <a16:creationId xmlns:a16="http://schemas.microsoft.com/office/drawing/2014/main" id="{8D9E49F3-A82F-004C-AAC6-F67553A4297C}"/>
              </a:ext>
            </a:extLst>
          </p:cNvPr>
          <p:cNvSpPr txBox="1"/>
          <p:nvPr/>
        </p:nvSpPr>
        <p:spPr>
          <a:xfrm>
            <a:off x="0" y="4365128"/>
            <a:ext cx="9144000" cy="1754326"/>
          </a:xfrm>
          <a:prstGeom prst="rect">
            <a:avLst/>
          </a:prstGeom>
          <a:noFill/>
        </p:spPr>
        <p:txBody>
          <a:bodyPr wrap="square" rtlCol="0">
            <a:spAutoFit/>
          </a:bodyPr>
          <a:lstStyle/>
          <a:p>
            <a:r>
              <a:rPr kumimoji="1" lang="en-US" altLang="ja-JP" b="1" dirty="0">
                <a:latin typeface="Palatino Linotype" panose="02040502050505030304" pitchFamily="18" charset="0"/>
              </a:rPr>
              <a:t>Supplementary Figure 4</a:t>
            </a:r>
            <a:r>
              <a:rPr kumimoji="1" lang="en-US" altLang="ja-JP" dirty="0">
                <a:latin typeface="Palatino Linotype" panose="02040502050505030304" pitchFamily="18" charset="0"/>
              </a:rPr>
              <a:t>. Hepatic expression of heme oxygenase-1 analyzed by Western blot using anti-heme oxygenase-1 antibody (M175, Takara, </a:t>
            </a:r>
            <a:r>
              <a:rPr kumimoji="1" lang="en-US" altLang="ja-JP" dirty="0" err="1">
                <a:latin typeface="Palatino Linotype" panose="02040502050505030304" pitchFamily="18" charset="0"/>
              </a:rPr>
              <a:t>Kusatsu</a:t>
            </a:r>
            <a:r>
              <a:rPr kumimoji="1" lang="en-US" altLang="ja-JP" dirty="0">
                <a:latin typeface="Palatino Linotype" panose="02040502050505030304" pitchFamily="18" charset="0"/>
              </a:rPr>
              <a:t>, Japan). Signals were developed by ECL prime (GE Healthcare, Little Chalfont, UK) and scanned by LAS-4000 luminescent image analyzer (GE Healthcare). * P&lt;0.05 vs. control diet group with same chemical administration (diet factor), † P&lt;0.05 vs. saline group with same diet feeding (chemical factor), by </a:t>
            </a:r>
            <a:r>
              <a:rPr kumimoji="1" lang="en-US" altLang="ja-JP" dirty="0" err="1">
                <a:latin typeface="Palatino Linotype" panose="02040502050505030304" pitchFamily="18" charset="0"/>
              </a:rPr>
              <a:t>Sidak’s</a:t>
            </a:r>
            <a:r>
              <a:rPr kumimoji="1" lang="en-US" altLang="ja-JP" dirty="0">
                <a:latin typeface="Palatino Linotype" panose="02040502050505030304" pitchFamily="18" charset="0"/>
              </a:rPr>
              <a:t> multiple comparison.</a:t>
            </a:r>
          </a:p>
        </p:txBody>
      </p:sp>
      <p:pic>
        <p:nvPicPr>
          <p:cNvPr id="7" name="図 6">
            <a:extLst>
              <a:ext uri="{FF2B5EF4-FFF2-40B4-BE49-F238E27FC236}">
                <a16:creationId xmlns:a16="http://schemas.microsoft.com/office/drawing/2014/main" id="{B452648D-180B-8B49-834F-F6DE6D6A17D2}"/>
              </a:ext>
            </a:extLst>
          </p:cNvPr>
          <p:cNvPicPr>
            <a:picLocks noChangeAspect="1"/>
          </p:cNvPicPr>
          <p:nvPr/>
        </p:nvPicPr>
        <p:blipFill>
          <a:blip r:embed="rId4"/>
          <a:stretch>
            <a:fillRect/>
          </a:stretch>
        </p:blipFill>
        <p:spPr>
          <a:xfrm>
            <a:off x="4713110" y="2215001"/>
            <a:ext cx="3610461" cy="273779"/>
          </a:xfrm>
          <a:prstGeom prst="rect">
            <a:avLst/>
          </a:prstGeom>
        </p:spPr>
      </p:pic>
      <p:cxnSp>
        <p:nvCxnSpPr>
          <p:cNvPr id="10" name="直線コネクタ 9">
            <a:extLst>
              <a:ext uri="{FF2B5EF4-FFF2-40B4-BE49-F238E27FC236}">
                <a16:creationId xmlns:a16="http://schemas.microsoft.com/office/drawing/2014/main" id="{708A7502-E297-6A42-B245-FB0A6E751B02}"/>
              </a:ext>
            </a:extLst>
          </p:cNvPr>
          <p:cNvCxnSpPr>
            <a:cxnSpLocks/>
          </p:cNvCxnSpPr>
          <p:nvPr/>
        </p:nvCxnSpPr>
        <p:spPr>
          <a:xfrm>
            <a:off x="4823280" y="2166165"/>
            <a:ext cx="80269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4F22A6ED-2E45-0B4D-A8D7-466E4BDEA7AC}"/>
              </a:ext>
            </a:extLst>
          </p:cNvPr>
          <p:cNvCxnSpPr>
            <a:cxnSpLocks/>
          </p:cNvCxnSpPr>
          <p:nvPr/>
        </p:nvCxnSpPr>
        <p:spPr>
          <a:xfrm>
            <a:off x="5672285" y="2164860"/>
            <a:ext cx="81565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3F842159-C10E-D04A-9568-528C81D76905}"/>
              </a:ext>
            </a:extLst>
          </p:cNvPr>
          <p:cNvCxnSpPr>
            <a:cxnSpLocks/>
          </p:cNvCxnSpPr>
          <p:nvPr/>
        </p:nvCxnSpPr>
        <p:spPr>
          <a:xfrm>
            <a:off x="6539327" y="2164860"/>
            <a:ext cx="79569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04B37468-EDFA-124B-B51C-630594CD4296}"/>
              </a:ext>
            </a:extLst>
          </p:cNvPr>
          <p:cNvCxnSpPr>
            <a:cxnSpLocks/>
          </p:cNvCxnSpPr>
          <p:nvPr/>
        </p:nvCxnSpPr>
        <p:spPr>
          <a:xfrm>
            <a:off x="7389240" y="2166164"/>
            <a:ext cx="816495"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EEFE93C0-F453-534D-88D0-B541D60C63CA}"/>
              </a:ext>
            </a:extLst>
          </p:cNvPr>
          <p:cNvCxnSpPr>
            <a:cxnSpLocks/>
          </p:cNvCxnSpPr>
          <p:nvPr/>
        </p:nvCxnSpPr>
        <p:spPr>
          <a:xfrm>
            <a:off x="4827981" y="2947330"/>
            <a:ext cx="78576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386EAF69-45A4-D34D-8FFE-EC1286AC7893}"/>
              </a:ext>
            </a:extLst>
          </p:cNvPr>
          <p:cNvCxnSpPr>
            <a:cxnSpLocks/>
          </p:cNvCxnSpPr>
          <p:nvPr/>
        </p:nvCxnSpPr>
        <p:spPr>
          <a:xfrm>
            <a:off x="5690995" y="2947330"/>
            <a:ext cx="815114"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34E422DE-CF94-D44E-946D-DE5D2627D853}"/>
              </a:ext>
            </a:extLst>
          </p:cNvPr>
          <p:cNvCxnSpPr>
            <a:cxnSpLocks/>
          </p:cNvCxnSpPr>
          <p:nvPr/>
        </p:nvCxnSpPr>
        <p:spPr>
          <a:xfrm>
            <a:off x="6537487" y="2947330"/>
            <a:ext cx="82104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0CFA8133-F563-E440-9164-7568A2D3EE29}"/>
              </a:ext>
            </a:extLst>
          </p:cNvPr>
          <p:cNvCxnSpPr>
            <a:cxnSpLocks/>
          </p:cNvCxnSpPr>
          <p:nvPr/>
        </p:nvCxnSpPr>
        <p:spPr>
          <a:xfrm>
            <a:off x="7390921" y="2940815"/>
            <a:ext cx="85151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50586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TotalTime>
  <Words>371</Words>
  <Application>Microsoft Macintosh PowerPoint</Application>
  <PresentationFormat>画面に合わせる (4:3)</PresentationFormat>
  <Paragraphs>29</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Arial</vt:lpstr>
      <vt:lpstr>Calibri</vt:lpstr>
      <vt:lpstr>Calibri Light</vt:lpstr>
      <vt:lpstr>Palatino Linotype</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Takeshi Izawa</dc:creator>
  <cp:lastModifiedBy>Takeshi Izawa</cp:lastModifiedBy>
  <cp:revision>21</cp:revision>
  <dcterms:created xsi:type="dcterms:W3CDTF">2020-07-23T00:33:16Z</dcterms:created>
  <dcterms:modified xsi:type="dcterms:W3CDTF">2020-09-11T07:51:05Z</dcterms:modified>
</cp:coreProperties>
</file>