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1" r:id="rId3"/>
    <p:sldId id="296" r:id="rId4"/>
  </p:sldIdLst>
  <p:sldSz cx="12192000" cy="6858000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0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45" autoAdjust="0"/>
    <p:restoredTop sz="94773" autoAdjust="0"/>
  </p:normalViewPr>
  <p:slideViewPr>
    <p:cSldViewPr snapToGrid="0">
      <p:cViewPr varScale="1">
        <p:scale>
          <a:sx n="41" d="100"/>
          <a:sy n="41" d="100"/>
        </p:scale>
        <p:origin x="60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caffeine%20and%20aging\experiment\intestinal%20atrophy%20(short%20long%20term)-2021-05-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57896293355957"/>
          <c:y val="0.1564077785731329"/>
          <c:w val="0.77668917120514402"/>
          <c:h val="0.733439712081444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 dgree'!$C$24</c:f>
              <c:strCache>
                <c:ptCount val="1"/>
                <c:pt idx="0">
                  <c:v>before treatment</c:v>
                </c:pt>
              </c:strCache>
            </c:strRef>
          </c:tx>
          <c:spPr>
            <a:solidFill>
              <a:sysClr val="window" lastClr="FFFFFF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'20 dgree'!$D$27:$E$27</c:f>
                <c:numCache>
                  <c:formatCode>General</c:formatCode>
                  <c:ptCount val="2"/>
                  <c:pt idx="0">
                    <c:v>1.243E-2</c:v>
                  </c:pt>
                  <c:pt idx="1">
                    <c:v>1.42341E-2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'20 dgree'!$D$23:$E$23</c:f>
              <c:strCache>
                <c:ptCount val="2"/>
                <c:pt idx="0">
                  <c:v>0 mM</c:v>
                </c:pt>
                <c:pt idx="1">
                  <c:v>10 mM</c:v>
                </c:pt>
              </c:strCache>
            </c:strRef>
          </c:cat>
          <c:val>
            <c:numRef>
              <c:f>'20 dgree'!$D$24:$E$24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DA-4440-AF99-1BD78E68F7B4}"/>
            </c:ext>
          </c:extLst>
        </c:ser>
        <c:ser>
          <c:idx val="1"/>
          <c:order val="1"/>
          <c:tx>
            <c:strRef>
              <c:f>'20 dgree'!$C$25</c:f>
              <c:strCache>
                <c:ptCount val="1"/>
                <c:pt idx="0">
                  <c:v>short-term intake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'20 dgree'!$D$28:$E$28</c:f>
                <c:numCache>
                  <c:formatCode>General</c:formatCode>
                  <c:ptCount val="2"/>
                  <c:pt idx="0">
                    <c:v>8.2352808023210405E-2</c:v>
                  </c:pt>
                  <c:pt idx="1">
                    <c:v>2.5165070266290598E-2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'20 dgree'!$D$23:$E$23</c:f>
              <c:strCache>
                <c:ptCount val="2"/>
                <c:pt idx="0">
                  <c:v>0 mM</c:v>
                </c:pt>
                <c:pt idx="1">
                  <c:v>10 mM</c:v>
                </c:pt>
              </c:strCache>
            </c:strRef>
          </c:cat>
          <c:val>
            <c:numRef>
              <c:f>'20 dgree'!$D$25:$E$25</c:f>
              <c:numCache>
                <c:formatCode>General</c:formatCode>
                <c:ptCount val="2"/>
                <c:pt idx="0">
                  <c:v>0.80756515384615002</c:v>
                </c:pt>
                <c:pt idx="1">
                  <c:v>0.89528828461538501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DA-4440-AF99-1BD78E68F7B4}"/>
            </c:ext>
          </c:extLst>
        </c:ser>
        <c:ser>
          <c:idx val="2"/>
          <c:order val="2"/>
          <c:tx>
            <c:strRef>
              <c:f>'20 dgree'!$C$26</c:f>
              <c:strCache>
                <c:ptCount val="1"/>
                <c:pt idx="0">
                  <c:v>long-term intake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'20 dgree'!$D$29:$E$29</c:f>
                <c:numCache>
                  <c:formatCode>General</c:formatCode>
                  <c:ptCount val="2"/>
                  <c:pt idx="0">
                    <c:v>0.11234471408400062</c:v>
                  </c:pt>
                  <c:pt idx="1">
                    <c:v>2.735980124558E-2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'20 dgree'!$D$23:$E$23</c:f>
              <c:strCache>
                <c:ptCount val="2"/>
                <c:pt idx="0">
                  <c:v>0 mM</c:v>
                </c:pt>
                <c:pt idx="1">
                  <c:v>10 mM</c:v>
                </c:pt>
              </c:strCache>
            </c:strRef>
          </c:cat>
          <c:val>
            <c:numRef>
              <c:f>'20 dgree'!$D$26:$E$26</c:f>
              <c:numCache>
                <c:formatCode>General</c:formatCode>
                <c:ptCount val="2"/>
                <c:pt idx="0">
                  <c:v>0.85401469001454866</c:v>
                </c:pt>
                <c:pt idx="1">
                  <c:v>1.0277379656850014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DA-4440-AF99-1BD78E68F7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6212328"/>
        <c:axId val="306222168"/>
      </c:barChart>
      <c:catAx>
        <c:axId val="306212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306222168"/>
        <c:crosses val="autoZero"/>
        <c:auto val="1"/>
        <c:lblAlgn val="ctr"/>
        <c:lblOffset val="100"/>
        <c:noMultiLvlLbl val="0"/>
      </c:catAx>
      <c:valAx>
        <c:axId val="3062221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306212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78C26-0B0C-4877-A555-D9C6E59E9FA1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1A4F9-AB80-4060-A355-92E3839D87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4316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altLang="ko-KR" sz="1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11A4F9-AB80-4060-A355-92E3839D874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4560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75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03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1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8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9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3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0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8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62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9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5282F-4039-412E-AEA2-825259E933EB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C7246-47F8-40F3-B409-C380E54B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1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직사각형 79"/>
          <p:cNvSpPr/>
          <p:nvPr/>
        </p:nvSpPr>
        <p:spPr>
          <a:xfrm>
            <a:off x="7651851" y="3183360"/>
            <a:ext cx="442231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S1.</a:t>
            </a:r>
            <a:r>
              <a:rPr lang="en-US" altLang="ko-KR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Scheme of the assay used to determine the effects of caffeine intake on intestinal aging</a:t>
            </a:r>
            <a:r>
              <a:rPr lang="en-US" altLang="ko-KR" sz="16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To observe the effects of short-term caffeine intake at the early aging stage at 20 °C, the 72 h post-L4-stage wild-type animals were exposed to either 0 or 10 mM of caffeine and examined after 24 h at 20 °C (A, B). For the analysis of the effects of long-term caffeine intake at 25 °C, the L4-stage wild-type animals were exposed to either 0 or 10 mM of caffeine at 25 °C and examined after 3 d at 25 °C (C, D). The black line represents the wild-type survival curve at the control condition (0 mM, C, D).</a:t>
            </a:r>
            <a:endParaRPr lang="en-US" altLang="ko-KR" sz="1600" dirty="0"/>
          </a:p>
        </p:txBody>
      </p:sp>
      <p:sp>
        <p:nvSpPr>
          <p:cNvPr id="44" name="직사각형 43"/>
          <p:cNvSpPr/>
          <p:nvPr/>
        </p:nvSpPr>
        <p:spPr>
          <a:xfrm>
            <a:off x="313151" y="3604337"/>
            <a:ext cx="3528000" cy="3113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D6809C-655C-40FE-8B06-74FF72792526}"/>
              </a:ext>
            </a:extLst>
          </p:cNvPr>
          <p:cNvSpPr txBox="1"/>
          <p:nvPr/>
        </p:nvSpPr>
        <p:spPr>
          <a:xfrm>
            <a:off x="1690442" y="4490313"/>
            <a:ext cx="786797" cy="272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>
                <a:latin typeface="Arial" panose="020B0604020202020204" pitchFamily="34" charset="0"/>
                <a:cs typeface="Arial" panose="020B0604020202020204" pitchFamily="34" charset="0"/>
              </a:rPr>
              <a:t>L4</a:t>
            </a:r>
            <a:r>
              <a:rPr lang="ko-KR" alt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50" b="1" dirty="0">
                <a:latin typeface="Arial" panose="020B0604020202020204" pitchFamily="34" charset="0"/>
                <a:cs typeface="Arial" panose="020B0604020202020204" pitchFamily="34" charset="0"/>
              </a:rPr>
              <a:t>stage</a:t>
            </a:r>
            <a:endParaRPr lang="ko-KR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74B4654-DE42-4C2F-B51A-09EB53C03CD5}"/>
              </a:ext>
            </a:extLst>
          </p:cNvPr>
          <p:cNvSpPr txBox="1"/>
          <p:nvPr/>
        </p:nvSpPr>
        <p:spPr>
          <a:xfrm>
            <a:off x="989457" y="5073177"/>
            <a:ext cx="2149833" cy="462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caffeine</a:t>
            </a:r>
          </a:p>
          <a:p>
            <a:pPr algn="ct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treatment for 72 h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9234232F-06F6-4264-B6F5-2EE0FE22D59F}"/>
              </a:ext>
            </a:extLst>
          </p:cNvPr>
          <p:cNvGrpSpPr/>
          <p:nvPr/>
        </p:nvGrpSpPr>
        <p:grpSpPr>
          <a:xfrm>
            <a:off x="952692" y="3999314"/>
            <a:ext cx="898138" cy="610268"/>
            <a:chOff x="3600273" y="2546282"/>
            <a:chExt cx="2038526" cy="1402360"/>
          </a:xfrm>
        </p:grpSpPr>
        <p:sp>
          <p:nvSpPr>
            <p:cNvPr id="48" name="타원 47">
              <a:extLst>
                <a:ext uri="{FF2B5EF4-FFF2-40B4-BE49-F238E27FC236}">
                  <a16:creationId xmlns:a16="http://schemas.microsoft.com/office/drawing/2014/main" id="{7E2876D5-85D6-46C1-A7B4-0B27D426FBE2}"/>
                </a:ext>
              </a:extLst>
            </p:cNvPr>
            <p:cNvSpPr/>
            <p:nvPr/>
          </p:nvSpPr>
          <p:spPr>
            <a:xfrm>
              <a:off x="3600274" y="2546282"/>
              <a:ext cx="2038525" cy="120801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A879A025-82B1-4F5C-98B0-B93BB19CB158}"/>
                </a:ext>
              </a:extLst>
            </p:cNvPr>
            <p:cNvSpPr/>
            <p:nvPr/>
          </p:nvSpPr>
          <p:spPr>
            <a:xfrm>
              <a:off x="3600273" y="2740627"/>
              <a:ext cx="2038525" cy="120801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0B443DFD-F7EB-4A07-A825-8B8506E9DE2E}"/>
              </a:ext>
            </a:extLst>
          </p:cNvPr>
          <p:cNvGrpSpPr/>
          <p:nvPr/>
        </p:nvGrpSpPr>
        <p:grpSpPr>
          <a:xfrm>
            <a:off x="2250261" y="4018016"/>
            <a:ext cx="898138" cy="610268"/>
            <a:chOff x="7629278" y="2826676"/>
            <a:chExt cx="2038526" cy="1402360"/>
          </a:xfrm>
        </p:grpSpPr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9975E58E-7042-413F-88C9-FC35E38DC28B}"/>
                </a:ext>
              </a:extLst>
            </p:cNvPr>
            <p:cNvGrpSpPr/>
            <p:nvPr/>
          </p:nvGrpSpPr>
          <p:grpSpPr>
            <a:xfrm>
              <a:off x="7629278" y="2826676"/>
              <a:ext cx="2038526" cy="1402360"/>
              <a:chOff x="3600273" y="4462691"/>
              <a:chExt cx="2038526" cy="1402360"/>
            </a:xfrm>
          </p:grpSpPr>
          <p:sp>
            <p:nvSpPr>
              <p:cNvPr id="53" name="타원 52">
                <a:extLst>
                  <a:ext uri="{FF2B5EF4-FFF2-40B4-BE49-F238E27FC236}">
                    <a16:creationId xmlns:a16="http://schemas.microsoft.com/office/drawing/2014/main" id="{B6D04C83-D2FF-4381-9012-92B56330CA4B}"/>
                  </a:ext>
                </a:extLst>
              </p:cNvPr>
              <p:cNvSpPr/>
              <p:nvPr/>
            </p:nvSpPr>
            <p:spPr>
              <a:xfrm>
                <a:off x="3600274" y="4462691"/>
                <a:ext cx="2038525" cy="120801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타원 53">
                <a:extLst>
                  <a:ext uri="{FF2B5EF4-FFF2-40B4-BE49-F238E27FC236}">
                    <a16:creationId xmlns:a16="http://schemas.microsoft.com/office/drawing/2014/main" id="{41E9BAAC-6B77-4299-B264-7E8E9C75A8B5}"/>
                  </a:ext>
                </a:extLst>
              </p:cNvPr>
              <p:cNvSpPr/>
              <p:nvPr/>
            </p:nvSpPr>
            <p:spPr>
              <a:xfrm>
                <a:off x="3600273" y="4657036"/>
                <a:ext cx="2038525" cy="120801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55961F62-D3A5-4630-98B6-C6CD5FD1EF5A}"/>
                </a:ext>
              </a:extLst>
            </p:cNvPr>
            <p:cNvSpPr/>
            <p:nvPr/>
          </p:nvSpPr>
          <p:spPr>
            <a:xfrm>
              <a:off x="7657963" y="3014973"/>
              <a:ext cx="1981156" cy="1018029"/>
            </a:xfrm>
            <a:prstGeom prst="ellipse">
              <a:avLst/>
            </a:prstGeom>
            <a:solidFill>
              <a:srgbClr val="66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FDEBA6B-6C07-4D27-AFC1-6B673F6484D3}"/>
              </a:ext>
            </a:extLst>
          </p:cNvPr>
          <p:cNvSpPr txBox="1"/>
          <p:nvPr/>
        </p:nvSpPr>
        <p:spPr>
          <a:xfrm>
            <a:off x="1015566" y="4632629"/>
            <a:ext cx="585010" cy="2809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0 mM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949365-996E-4B17-BB84-C2378E286E88}"/>
              </a:ext>
            </a:extLst>
          </p:cNvPr>
          <p:cNvSpPr txBox="1"/>
          <p:nvPr/>
        </p:nvSpPr>
        <p:spPr>
          <a:xfrm>
            <a:off x="2648658" y="4647487"/>
            <a:ext cx="669519" cy="2809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10 mM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928F5A6-C951-4FF3-8CC7-8723C7C594A3}"/>
              </a:ext>
            </a:extLst>
          </p:cNvPr>
          <p:cNvSpPr txBox="1"/>
          <p:nvPr/>
        </p:nvSpPr>
        <p:spPr>
          <a:xfrm>
            <a:off x="1098783" y="6247675"/>
            <a:ext cx="678143" cy="4626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Aged</a:t>
            </a:r>
          </a:p>
          <a:p>
            <a:pPr algn="ct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animal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57A089F4-F896-4E61-8A42-81116BB2B952}"/>
              </a:ext>
            </a:extLst>
          </p:cNvPr>
          <p:cNvGrpSpPr/>
          <p:nvPr/>
        </p:nvGrpSpPr>
        <p:grpSpPr>
          <a:xfrm>
            <a:off x="993866" y="5629992"/>
            <a:ext cx="898138" cy="610268"/>
            <a:chOff x="4973907" y="2848949"/>
            <a:chExt cx="2038526" cy="1402360"/>
          </a:xfrm>
        </p:grpSpPr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29F7FECC-5DFE-4653-812C-E0B75D606C29}"/>
                </a:ext>
              </a:extLst>
            </p:cNvPr>
            <p:cNvGrpSpPr/>
            <p:nvPr/>
          </p:nvGrpSpPr>
          <p:grpSpPr>
            <a:xfrm>
              <a:off x="4973907" y="2848949"/>
              <a:ext cx="2038526" cy="1402360"/>
              <a:chOff x="3600273" y="2546282"/>
              <a:chExt cx="2038526" cy="1402360"/>
            </a:xfrm>
          </p:grpSpPr>
          <p:sp>
            <p:nvSpPr>
              <p:cNvPr id="62" name="타원 61">
                <a:extLst>
                  <a:ext uri="{FF2B5EF4-FFF2-40B4-BE49-F238E27FC236}">
                    <a16:creationId xmlns:a16="http://schemas.microsoft.com/office/drawing/2014/main" id="{C2D8B272-A99E-4726-9753-9D7FECA107E9}"/>
                  </a:ext>
                </a:extLst>
              </p:cNvPr>
              <p:cNvSpPr/>
              <p:nvPr/>
            </p:nvSpPr>
            <p:spPr>
              <a:xfrm>
                <a:off x="3600274" y="2546282"/>
                <a:ext cx="2038525" cy="120801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타원 62">
                <a:extLst>
                  <a:ext uri="{FF2B5EF4-FFF2-40B4-BE49-F238E27FC236}">
                    <a16:creationId xmlns:a16="http://schemas.microsoft.com/office/drawing/2014/main" id="{C09501B6-1EB1-4778-8D94-20520700A62D}"/>
                  </a:ext>
                </a:extLst>
              </p:cNvPr>
              <p:cNvSpPr/>
              <p:nvPr/>
            </p:nvSpPr>
            <p:spPr>
              <a:xfrm>
                <a:off x="3600273" y="2740627"/>
                <a:ext cx="2038525" cy="120801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1" name="자유형: 도형 36">
              <a:extLst>
                <a:ext uri="{FF2B5EF4-FFF2-40B4-BE49-F238E27FC236}">
                  <a16:creationId xmlns:a16="http://schemas.microsoft.com/office/drawing/2014/main" id="{33FF9AC4-2FD6-4524-834C-2E78A3D22001}"/>
                </a:ext>
              </a:extLst>
            </p:cNvPr>
            <p:cNvSpPr/>
            <p:nvPr/>
          </p:nvSpPr>
          <p:spPr>
            <a:xfrm>
              <a:off x="5296884" y="3381427"/>
              <a:ext cx="1392572" cy="435828"/>
            </a:xfrm>
            <a:custGeom>
              <a:avLst/>
              <a:gdLst>
                <a:gd name="connsiteX0" fmla="*/ 44 w 1821861"/>
                <a:gd name="connsiteY0" fmla="*/ 327216 h 590439"/>
                <a:gd name="connsiteX1" fmla="*/ 453050 w 1821861"/>
                <a:gd name="connsiteY1" fmla="*/ 45 h 590439"/>
                <a:gd name="connsiteX2" fmla="*/ 973167 w 1821861"/>
                <a:gd name="connsiteY2" fmla="*/ 352383 h 590439"/>
                <a:gd name="connsiteX3" fmla="*/ 1820455 w 1821861"/>
                <a:gd name="connsiteY3" fmla="*/ 67157 h 590439"/>
                <a:gd name="connsiteX4" fmla="*/ 1166114 w 1821861"/>
                <a:gd name="connsiteY4" fmla="*/ 520163 h 590439"/>
                <a:gd name="connsiteX5" fmla="*/ 872499 w 1821861"/>
                <a:gd name="connsiteY5" fmla="*/ 562108 h 590439"/>
                <a:gd name="connsiteX6" fmla="*/ 478217 w 1821861"/>
                <a:gd name="connsiteY6" fmla="*/ 251715 h 590439"/>
                <a:gd name="connsiteX7" fmla="*/ 44 w 1821861"/>
                <a:gd name="connsiteY7" fmla="*/ 327216 h 59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21861" h="590439">
                  <a:moveTo>
                    <a:pt x="44" y="327216"/>
                  </a:moveTo>
                  <a:cubicBezTo>
                    <a:pt x="-4151" y="285271"/>
                    <a:pt x="290863" y="-4149"/>
                    <a:pt x="453050" y="45"/>
                  </a:cubicBezTo>
                  <a:cubicBezTo>
                    <a:pt x="615237" y="4239"/>
                    <a:pt x="745266" y="341198"/>
                    <a:pt x="973167" y="352383"/>
                  </a:cubicBezTo>
                  <a:cubicBezTo>
                    <a:pt x="1201068" y="363568"/>
                    <a:pt x="1788297" y="39194"/>
                    <a:pt x="1820455" y="67157"/>
                  </a:cubicBezTo>
                  <a:cubicBezTo>
                    <a:pt x="1852613" y="95120"/>
                    <a:pt x="1324107" y="437671"/>
                    <a:pt x="1166114" y="520163"/>
                  </a:cubicBezTo>
                  <a:cubicBezTo>
                    <a:pt x="1008121" y="602655"/>
                    <a:pt x="987149" y="606849"/>
                    <a:pt x="872499" y="562108"/>
                  </a:cubicBezTo>
                  <a:cubicBezTo>
                    <a:pt x="757850" y="517367"/>
                    <a:pt x="625024" y="285271"/>
                    <a:pt x="478217" y="251715"/>
                  </a:cubicBezTo>
                  <a:cubicBezTo>
                    <a:pt x="331410" y="218159"/>
                    <a:pt x="4239" y="369161"/>
                    <a:pt x="44" y="32721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D768F21B-B431-4780-A3C9-72682A861E87}"/>
              </a:ext>
            </a:extLst>
          </p:cNvPr>
          <p:cNvSpPr txBox="1"/>
          <p:nvPr/>
        </p:nvSpPr>
        <p:spPr>
          <a:xfrm>
            <a:off x="2034000" y="6247673"/>
            <a:ext cx="1164808" cy="462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Aged animal with caffeine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E83AB03B-CF56-44F7-BF04-26CDF0A31100}"/>
              </a:ext>
            </a:extLst>
          </p:cNvPr>
          <p:cNvGrpSpPr/>
          <p:nvPr/>
        </p:nvGrpSpPr>
        <p:grpSpPr>
          <a:xfrm>
            <a:off x="2163773" y="5629992"/>
            <a:ext cx="898138" cy="610268"/>
            <a:chOff x="7629278" y="2826676"/>
            <a:chExt cx="2038526" cy="1402360"/>
          </a:xfrm>
        </p:grpSpPr>
        <p:grpSp>
          <p:nvGrpSpPr>
            <p:cNvPr id="66" name="그룹 65">
              <a:extLst>
                <a:ext uri="{FF2B5EF4-FFF2-40B4-BE49-F238E27FC236}">
                  <a16:creationId xmlns:a16="http://schemas.microsoft.com/office/drawing/2014/main" id="{8CE76EFD-1829-43D5-9F60-ADFDD9252523}"/>
                </a:ext>
              </a:extLst>
            </p:cNvPr>
            <p:cNvGrpSpPr/>
            <p:nvPr/>
          </p:nvGrpSpPr>
          <p:grpSpPr>
            <a:xfrm>
              <a:off x="7629278" y="2826676"/>
              <a:ext cx="2038526" cy="1402360"/>
              <a:chOff x="3600273" y="4462691"/>
              <a:chExt cx="2038526" cy="1402360"/>
            </a:xfrm>
          </p:grpSpPr>
          <p:sp>
            <p:nvSpPr>
              <p:cNvPr id="69" name="타원 68">
                <a:extLst>
                  <a:ext uri="{FF2B5EF4-FFF2-40B4-BE49-F238E27FC236}">
                    <a16:creationId xmlns:a16="http://schemas.microsoft.com/office/drawing/2014/main" id="{07BA5A75-CFD8-428B-B2B8-6A6E79C830B4}"/>
                  </a:ext>
                </a:extLst>
              </p:cNvPr>
              <p:cNvSpPr/>
              <p:nvPr/>
            </p:nvSpPr>
            <p:spPr>
              <a:xfrm>
                <a:off x="3600274" y="4462691"/>
                <a:ext cx="2038525" cy="120801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타원 69">
                <a:extLst>
                  <a:ext uri="{FF2B5EF4-FFF2-40B4-BE49-F238E27FC236}">
                    <a16:creationId xmlns:a16="http://schemas.microsoft.com/office/drawing/2014/main" id="{56A8C9CD-5485-4401-A600-ACFA62DA9403}"/>
                  </a:ext>
                </a:extLst>
              </p:cNvPr>
              <p:cNvSpPr/>
              <p:nvPr/>
            </p:nvSpPr>
            <p:spPr>
              <a:xfrm>
                <a:off x="3600273" y="4657036"/>
                <a:ext cx="2038525" cy="120801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7" name="타원 66">
              <a:extLst>
                <a:ext uri="{FF2B5EF4-FFF2-40B4-BE49-F238E27FC236}">
                  <a16:creationId xmlns:a16="http://schemas.microsoft.com/office/drawing/2014/main" id="{7392F594-5D9C-4F96-9C39-1A9A757FCBEB}"/>
                </a:ext>
              </a:extLst>
            </p:cNvPr>
            <p:cNvSpPr/>
            <p:nvPr/>
          </p:nvSpPr>
          <p:spPr>
            <a:xfrm>
              <a:off x="7657963" y="3014973"/>
              <a:ext cx="1981156" cy="1018029"/>
            </a:xfrm>
            <a:prstGeom prst="ellipse">
              <a:avLst/>
            </a:prstGeom>
            <a:solidFill>
              <a:srgbClr val="66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자유형: 도형 70">
              <a:extLst>
                <a:ext uri="{FF2B5EF4-FFF2-40B4-BE49-F238E27FC236}">
                  <a16:creationId xmlns:a16="http://schemas.microsoft.com/office/drawing/2014/main" id="{6496E8C9-1D72-4DA2-96DB-2AA1E5CDCEDB}"/>
                </a:ext>
              </a:extLst>
            </p:cNvPr>
            <p:cNvSpPr/>
            <p:nvPr/>
          </p:nvSpPr>
          <p:spPr>
            <a:xfrm>
              <a:off x="7952255" y="3297684"/>
              <a:ext cx="1392572" cy="435828"/>
            </a:xfrm>
            <a:custGeom>
              <a:avLst/>
              <a:gdLst>
                <a:gd name="connsiteX0" fmla="*/ 44 w 1821861"/>
                <a:gd name="connsiteY0" fmla="*/ 327216 h 590439"/>
                <a:gd name="connsiteX1" fmla="*/ 453050 w 1821861"/>
                <a:gd name="connsiteY1" fmla="*/ 45 h 590439"/>
                <a:gd name="connsiteX2" fmla="*/ 973167 w 1821861"/>
                <a:gd name="connsiteY2" fmla="*/ 352383 h 590439"/>
                <a:gd name="connsiteX3" fmla="*/ 1820455 w 1821861"/>
                <a:gd name="connsiteY3" fmla="*/ 67157 h 590439"/>
                <a:gd name="connsiteX4" fmla="*/ 1166114 w 1821861"/>
                <a:gd name="connsiteY4" fmla="*/ 520163 h 590439"/>
                <a:gd name="connsiteX5" fmla="*/ 872499 w 1821861"/>
                <a:gd name="connsiteY5" fmla="*/ 562108 h 590439"/>
                <a:gd name="connsiteX6" fmla="*/ 478217 w 1821861"/>
                <a:gd name="connsiteY6" fmla="*/ 251715 h 590439"/>
                <a:gd name="connsiteX7" fmla="*/ 44 w 1821861"/>
                <a:gd name="connsiteY7" fmla="*/ 327216 h 59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21861" h="590439">
                  <a:moveTo>
                    <a:pt x="44" y="327216"/>
                  </a:moveTo>
                  <a:cubicBezTo>
                    <a:pt x="-4151" y="285271"/>
                    <a:pt x="290863" y="-4149"/>
                    <a:pt x="453050" y="45"/>
                  </a:cubicBezTo>
                  <a:cubicBezTo>
                    <a:pt x="615237" y="4239"/>
                    <a:pt x="745266" y="341198"/>
                    <a:pt x="973167" y="352383"/>
                  </a:cubicBezTo>
                  <a:cubicBezTo>
                    <a:pt x="1201068" y="363568"/>
                    <a:pt x="1788297" y="39194"/>
                    <a:pt x="1820455" y="67157"/>
                  </a:cubicBezTo>
                  <a:cubicBezTo>
                    <a:pt x="1852613" y="95120"/>
                    <a:pt x="1324107" y="437671"/>
                    <a:pt x="1166114" y="520163"/>
                  </a:cubicBezTo>
                  <a:cubicBezTo>
                    <a:pt x="1008121" y="602655"/>
                    <a:pt x="987149" y="606849"/>
                    <a:pt x="872499" y="562108"/>
                  </a:cubicBezTo>
                  <a:cubicBezTo>
                    <a:pt x="757850" y="517367"/>
                    <a:pt x="625024" y="285271"/>
                    <a:pt x="478217" y="251715"/>
                  </a:cubicBezTo>
                  <a:cubicBezTo>
                    <a:pt x="331410" y="218159"/>
                    <a:pt x="4239" y="369161"/>
                    <a:pt x="44" y="32721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29E1308B-3F27-408F-869C-DD760A524AAE}"/>
              </a:ext>
            </a:extLst>
          </p:cNvPr>
          <p:cNvGrpSpPr/>
          <p:nvPr/>
        </p:nvGrpSpPr>
        <p:grpSpPr>
          <a:xfrm>
            <a:off x="2433920" y="4226976"/>
            <a:ext cx="530820" cy="302545"/>
            <a:chOff x="3338774" y="1451250"/>
            <a:chExt cx="1821861" cy="765540"/>
          </a:xfrm>
        </p:grpSpPr>
        <p:sp>
          <p:nvSpPr>
            <p:cNvPr id="72" name="자유형: 도형 11">
              <a:extLst>
                <a:ext uri="{FF2B5EF4-FFF2-40B4-BE49-F238E27FC236}">
                  <a16:creationId xmlns:a16="http://schemas.microsoft.com/office/drawing/2014/main" id="{499989C1-DC0B-44D7-94F1-240EE9F0F8A4}"/>
                </a:ext>
              </a:extLst>
            </p:cNvPr>
            <p:cNvSpPr/>
            <p:nvPr/>
          </p:nvSpPr>
          <p:spPr>
            <a:xfrm>
              <a:off x="3338774" y="1451250"/>
              <a:ext cx="1821861" cy="590439"/>
            </a:xfrm>
            <a:custGeom>
              <a:avLst/>
              <a:gdLst>
                <a:gd name="connsiteX0" fmla="*/ 44 w 1821861"/>
                <a:gd name="connsiteY0" fmla="*/ 327216 h 590439"/>
                <a:gd name="connsiteX1" fmla="*/ 453050 w 1821861"/>
                <a:gd name="connsiteY1" fmla="*/ 45 h 590439"/>
                <a:gd name="connsiteX2" fmla="*/ 973167 w 1821861"/>
                <a:gd name="connsiteY2" fmla="*/ 352383 h 590439"/>
                <a:gd name="connsiteX3" fmla="*/ 1820455 w 1821861"/>
                <a:gd name="connsiteY3" fmla="*/ 67157 h 590439"/>
                <a:gd name="connsiteX4" fmla="*/ 1166114 w 1821861"/>
                <a:gd name="connsiteY4" fmla="*/ 520163 h 590439"/>
                <a:gd name="connsiteX5" fmla="*/ 872499 w 1821861"/>
                <a:gd name="connsiteY5" fmla="*/ 562108 h 590439"/>
                <a:gd name="connsiteX6" fmla="*/ 478217 w 1821861"/>
                <a:gd name="connsiteY6" fmla="*/ 251715 h 590439"/>
                <a:gd name="connsiteX7" fmla="*/ 44 w 1821861"/>
                <a:gd name="connsiteY7" fmla="*/ 327216 h 59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21861" h="590439">
                  <a:moveTo>
                    <a:pt x="44" y="327216"/>
                  </a:moveTo>
                  <a:cubicBezTo>
                    <a:pt x="-4151" y="285271"/>
                    <a:pt x="290863" y="-4149"/>
                    <a:pt x="453050" y="45"/>
                  </a:cubicBezTo>
                  <a:cubicBezTo>
                    <a:pt x="615237" y="4239"/>
                    <a:pt x="745266" y="341198"/>
                    <a:pt x="973167" y="352383"/>
                  </a:cubicBezTo>
                  <a:cubicBezTo>
                    <a:pt x="1201068" y="363568"/>
                    <a:pt x="1788297" y="39194"/>
                    <a:pt x="1820455" y="67157"/>
                  </a:cubicBezTo>
                  <a:cubicBezTo>
                    <a:pt x="1852613" y="95120"/>
                    <a:pt x="1324107" y="437671"/>
                    <a:pt x="1166114" y="520163"/>
                  </a:cubicBezTo>
                  <a:cubicBezTo>
                    <a:pt x="1008121" y="602655"/>
                    <a:pt x="987149" y="606849"/>
                    <a:pt x="872499" y="562108"/>
                  </a:cubicBezTo>
                  <a:cubicBezTo>
                    <a:pt x="757850" y="517367"/>
                    <a:pt x="625024" y="285271"/>
                    <a:pt x="478217" y="251715"/>
                  </a:cubicBezTo>
                  <a:cubicBezTo>
                    <a:pt x="331410" y="218159"/>
                    <a:pt x="4239" y="369161"/>
                    <a:pt x="44" y="32721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원호 72">
              <a:extLst>
                <a:ext uri="{FF2B5EF4-FFF2-40B4-BE49-F238E27FC236}">
                  <a16:creationId xmlns:a16="http://schemas.microsoft.com/office/drawing/2014/main" id="{1503E477-4862-4F9F-ADA5-F19A7C5D419B}"/>
                </a:ext>
              </a:extLst>
            </p:cNvPr>
            <p:cNvSpPr/>
            <p:nvPr/>
          </p:nvSpPr>
          <p:spPr>
            <a:xfrm rot="19720024">
              <a:off x="4117688" y="1849808"/>
              <a:ext cx="381479" cy="366982"/>
            </a:xfrm>
            <a:prstGeom prst="arc">
              <a:avLst>
                <a:gd name="adj1" fmla="val 14334277"/>
                <a:gd name="adj2" fmla="val 59109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그룹 73">
            <a:extLst>
              <a:ext uri="{FF2B5EF4-FFF2-40B4-BE49-F238E27FC236}">
                <a16:creationId xmlns:a16="http://schemas.microsoft.com/office/drawing/2014/main" id="{29E1308B-3F27-408F-869C-DD760A524AAE}"/>
              </a:ext>
            </a:extLst>
          </p:cNvPr>
          <p:cNvGrpSpPr/>
          <p:nvPr/>
        </p:nvGrpSpPr>
        <p:grpSpPr>
          <a:xfrm>
            <a:off x="1135523" y="4198389"/>
            <a:ext cx="530820" cy="302545"/>
            <a:chOff x="3338774" y="1451250"/>
            <a:chExt cx="1821861" cy="765540"/>
          </a:xfrm>
        </p:grpSpPr>
        <p:sp>
          <p:nvSpPr>
            <p:cNvPr id="75" name="자유형: 도형 11">
              <a:extLst>
                <a:ext uri="{FF2B5EF4-FFF2-40B4-BE49-F238E27FC236}">
                  <a16:creationId xmlns:a16="http://schemas.microsoft.com/office/drawing/2014/main" id="{499989C1-DC0B-44D7-94F1-240EE9F0F8A4}"/>
                </a:ext>
              </a:extLst>
            </p:cNvPr>
            <p:cNvSpPr/>
            <p:nvPr/>
          </p:nvSpPr>
          <p:spPr>
            <a:xfrm>
              <a:off x="3338774" y="1451250"/>
              <a:ext cx="1821861" cy="590439"/>
            </a:xfrm>
            <a:custGeom>
              <a:avLst/>
              <a:gdLst>
                <a:gd name="connsiteX0" fmla="*/ 44 w 1821861"/>
                <a:gd name="connsiteY0" fmla="*/ 327216 h 590439"/>
                <a:gd name="connsiteX1" fmla="*/ 453050 w 1821861"/>
                <a:gd name="connsiteY1" fmla="*/ 45 h 590439"/>
                <a:gd name="connsiteX2" fmla="*/ 973167 w 1821861"/>
                <a:gd name="connsiteY2" fmla="*/ 352383 h 590439"/>
                <a:gd name="connsiteX3" fmla="*/ 1820455 w 1821861"/>
                <a:gd name="connsiteY3" fmla="*/ 67157 h 590439"/>
                <a:gd name="connsiteX4" fmla="*/ 1166114 w 1821861"/>
                <a:gd name="connsiteY4" fmla="*/ 520163 h 590439"/>
                <a:gd name="connsiteX5" fmla="*/ 872499 w 1821861"/>
                <a:gd name="connsiteY5" fmla="*/ 562108 h 590439"/>
                <a:gd name="connsiteX6" fmla="*/ 478217 w 1821861"/>
                <a:gd name="connsiteY6" fmla="*/ 251715 h 590439"/>
                <a:gd name="connsiteX7" fmla="*/ 44 w 1821861"/>
                <a:gd name="connsiteY7" fmla="*/ 327216 h 59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21861" h="590439">
                  <a:moveTo>
                    <a:pt x="44" y="327216"/>
                  </a:moveTo>
                  <a:cubicBezTo>
                    <a:pt x="-4151" y="285271"/>
                    <a:pt x="290863" y="-4149"/>
                    <a:pt x="453050" y="45"/>
                  </a:cubicBezTo>
                  <a:cubicBezTo>
                    <a:pt x="615237" y="4239"/>
                    <a:pt x="745266" y="341198"/>
                    <a:pt x="973167" y="352383"/>
                  </a:cubicBezTo>
                  <a:cubicBezTo>
                    <a:pt x="1201068" y="363568"/>
                    <a:pt x="1788297" y="39194"/>
                    <a:pt x="1820455" y="67157"/>
                  </a:cubicBezTo>
                  <a:cubicBezTo>
                    <a:pt x="1852613" y="95120"/>
                    <a:pt x="1324107" y="437671"/>
                    <a:pt x="1166114" y="520163"/>
                  </a:cubicBezTo>
                  <a:cubicBezTo>
                    <a:pt x="1008121" y="602655"/>
                    <a:pt x="987149" y="606849"/>
                    <a:pt x="872499" y="562108"/>
                  </a:cubicBezTo>
                  <a:cubicBezTo>
                    <a:pt x="757850" y="517367"/>
                    <a:pt x="625024" y="285271"/>
                    <a:pt x="478217" y="251715"/>
                  </a:cubicBezTo>
                  <a:cubicBezTo>
                    <a:pt x="331410" y="218159"/>
                    <a:pt x="4239" y="369161"/>
                    <a:pt x="44" y="32721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원호 75">
              <a:extLst>
                <a:ext uri="{FF2B5EF4-FFF2-40B4-BE49-F238E27FC236}">
                  <a16:creationId xmlns:a16="http://schemas.microsoft.com/office/drawing/2014/main" id="{1503E477-4862-4F9F-ADA5-F19A7C5D419B}"/>
                </a:ext>
              </a:extLst>
            </p:cNvPr>
            <p:cNvSpPr/>
            <p:nvPr/>
          </p:nvSpPr>
          <p:spPr>
            <a:xfrm rot="19720024">
              <a:off x="4117688" y="1849808"/>
              <a:ext cx="381479" cy="366982"/>
            </a:xfrm>
            <a:prstGeom prst="arc">
              <a:avLst>
                <a:gd name="adj1" fmla="val 14334277"/>
                <a:gd name="adj2" fmla="val 59109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그룹 129">
            <a:extLst>
              <a:ext uri="{FF2B5EF4-FFF2-40B4-BE49-F238E27FC236}">
                <a16:creationId xmlns:a16="http://schemas.microsoft.com/office/drawing/2014/main" id="{0BE0FE35-1627-4F59-B0B5-CDF2E5E2FEEB}"/>
              </a:ext>
            </a:extLst>
          </p:cNvPr>
          <p:cNvGrpSpPr/>
          <p:nvPr/>
        </p:nvGrpSpPr>
        <p:grpSpPr>
          <a:xfrm>
            <a:off x="1188678" y="4889196"/>
            <a:ext cx="1826173" cy="716717"/>
            <a:chOff x="4600809" y="1250067"/>
            <a:chExt cx="1826173" cy="1368171"/>
          </a:xfrm>
        </p:grpSpPr>
        <p:sp>
          <p:nvSpPr>
            <p:cNvPr id="57" name="화살표: 오른쪽 161">
              <a:extLst>
                <a:ext uri="{FF2B5EF4-FFF2-40B4-BE49-F238E27FC236}">
                  <a16:creationId xmlns:a16="http://schemas.microsoft.com/office/drawing/2014/main" id="{91564ACE-7E9B-408B-A979-2BB690B44132}"/>
                </a:ext>
              </a:extLst>
            </p:cNvPr>
            <p:cNvSpPr/>
            <p:nvPr/>
          </p:nvSpPr>
          <p:spPr>
            <a:xfrm rot="5010136">
              <a:off x="3992829" y="1873512"/>
              <a:ext cx="1352706" cy="13674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/>
            </a:p>
          </p:txBody>
        </p:sp>
        <p:sp>
          <p:nvSpPr>
            <p:cNvPr id="77" name="화살표: 오른쪽 161">
              <a:extLst>
                <a:ext uri="{FF2B5EF4-FFF2-40B4-BE49-F238E27FC236}">
                  <a16:creationId xmlns:a16="http://schemas.microsoft.com/office/drawing/2014/main" id="{91564ACE-7E9B-408B-A979-2BB690B44132}"/>
                </a:ext>
              </a:extLst>
            </p:cNvPr>
            <p:cNvSpPr/>
            <p:nvPr/>
          </p:nvSpPr>
          <p:spPr>
            <a:xfrm rot="5800150">
              <a:off x="5690728" y="1866518"/>
              <a:ext cx="1352706" cy="119803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/>
            </a:p>
          </p:txBody>
        </p:sp>
      </p:grpSp>
      <p:sp>
        <p:nvSpPr>
          <p:cNvPr id="83" name="직사각형 82"/>
          <p:cNvSpPr/>
          <p:nvPr/>
        </p:nvSpPr>
        <p:spPr>
          <a:xfrm>
            <a:off x="312307" y="3615553"/>
            <a:ext cx="3399163" cy="594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Long-term caffeine intake at the L4 stage in an accelerated aging environment at 25 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ºC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9" name="그림 78">
            <a:extLst>
              <a:ext uri="{FF2B5EF4-FFF2-40B4-BE49-F238E27FC236}">
                <a16:creationId xmlns:a16="http://schemas.microsoft.com/office/drawing/2014/main" id="{EC8ED5B8-E020-4D03-887C-F7FE8608C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154" y="84719"/>
            <a:ext cx="3122533" cy="3336788"/>
          </a:xfrm>
          <a:prstGeom prst="rect">
            <a:avLst/>
          </a:prstGeom>
        </p:spPr>
      </p:pic>
      <p:pic>
        <p:nvPicPr>
          <p:cNvPr id="129" name="그림 128">
            <a:extLst>
              <a:ext uri="{FF2B5EF4-FFF2-40B4-BE49-F238E27FC236}">
                <a16:creationId xmlns:a16="http://schemas.microsoft.com/office/drawing/2014/main" id="{D91EB868-9EEE-47FD-910D-5EC939274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9387" y="3596498"/>
            <a:ext cx="3137204" cy="3187533"/>
          </a:xfrm>
          <a:prstGeom prst="rect">
            <a:avLst/>
          </a:prstGeom>
        </p:spPr>
      </p:pic>
      <p:grpSp>
        <p:nvGrpSpPr>
          <p:cNvPr id="136" name="그룹 135">
            <a:extLst>
              <a:ext uri="{FF2B5EF4-FFF2-40B4-BE49-F238E27FC236}">
                <a16:creationId xmlns:a16="http://schemas.microsoft.com/office/drawing/2014/main" id="{27792E78-023A-4CDB-A06D-4A7F7ED47F3D}"/>
              </a:ext>
            </a:extLst>
          </p:cNvPr>
          <p:cNvGrpSpPr/>
          <p:nvPr/>
        </p:nvGrpSpPr>
        <p:grpSpPr>
          <a:xfrm>
            <a:off x="38787" y="9769"/>
            <a:ext cx="3950244" cy="3490505"/>
            <a:chOff x="-96123" y="-50191"/>
            <a:chExt cx="3950244" cy="3490505"/>
          </a:xfrm>
        </p:grpSpPr>
        <p:sp>
          <p:nvSpPr>
            <p:cNvPr id="4" name="직사각형 3"/>
            <p:cNvSpPr/>
            <p:nvPr/>
          </p:nvSpPr>
          <p:spPr>
            <a:xfrm>
              <a:off x="190568" y="38100"/>
              <a:ext cx="3528000" cy="33834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" name="타원 4">
              <a:extLst>
                <a:ext uri="{FF2B5EF4-FFF2-40B4-BE49-F238E27FC236}">
                  <a16:creationId xmlns:a16="http://schemas.microsoft.com/office/drawing/2014/main" id="{D32D651F-BAF2-4596-983B-0585A8A529FB}"/>
                </a:ext>
              </a:extLst>
            </p:cNvPr>
            <p:cNvSpPr/>
            <p:nvPr/>
          </p:nvSpPr>
          <p:spPr>
            <a:xfrm>
              <a:off x="1476730" y="227631"/>
              <a:ext cx="873946" cy="52602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타원 5">
              <a:extLst>
                <a:ext uri="{FF2B5EF4-FFF2-40B4-BE49-F238E27FC236}">
                  <a16:creationId xmlns:a16="http://schemas.microsoft.com/office/drawing/2014/main" id="{D98DA00D-9E49-4AC4-89DB-79688239755B}"/>
                </a:ext>
              </a:extLst>
            </p:cNvPr>
            <p:cNvSpPr/>
            <p:nvPr/>
          </p:nvSpPr>
          <p:spPr>
            <a:xfrm>
              <a:off x="1476730" y="312258"/>
              <a:ext cx="873946" cy="52602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29E1308B-3F27-408F-869C-DD760A524AAE}"/>
                </a:ext>
              </a:extLst>
            </p:cNvPr>
            <p:cNvGrpSpPr/>
            <p:nvPr/>
          </p:nvGrpSpPr>
          <p:grpSpPr>
            <a:xfrm>
              <a:off x="1655442" y="403897"/>
              <a:ext cx="516522" cy="302738"/>
              <a:chOff x="3338774" y="1451250"/>
              <a:chExt cx="1821861" cy="765540"/>
            </a:xfrm>
          </p:grpSpPr>
          <p:sp>
            <p:nvSpPr>
              <p:cNvPr id="8" name="자유형: 도형 11">
                <a:extLst>
                  <a:ext uri="{FF2B5EF4-FFF2-40B4-BE49-F238E27FC236}">
                    <a16:creationId xmlns:a16="http://schemas.microsoft.com/office/drawing/2014/main" id="{499989C1-DC0B-44D7-94F1-240EE9F0F8A4}"/>
                  </a:ext>
                </a:extLst>
              </p:cNvPr>
              <p:cNvSpPr/>
              <p:nvPr/>
            </p:nvSpPr>
            <p:spPr>
              <a:xfrm>
                <a:off x="3338774" y="1451250"/>
                <a:ext cx="1821861" cy="590439"/>
              </a:xfrm>
              <a:custGeom>
                <a:avLst/>
                <a:gdLst>
                  <a:gd name="connsiteX0" fmla="*/ 44 w 1821861"/>
                  <a:gd name="connsiteY0" fmla="*/ 327216 h 590439"/>
                  <a:gd name="connsiteX1" fmla="*/ 453050 w 1821861"/>
                  <a:gd name="connsiteY1" fmla="*/ 45 h 590439"/>
                  <a:gd name="connsiteX2" fmla="*/ 973167 w 1821861"/>
                  <a:gd name="connsiteY2" fmla="*/ 352383 h 590439"/>
                  <a:gd name="connsiteX3" fmla="*/ 1820455 w 1821861"/>
                  <a:gd name="connsiteY3" fmla="*/ 67157 h 590439"/>
                  <a:gd name="connsiteX4" fmla="*/ 1166114 w 1821861"/>
                  <a:gd name="connsiteY4" fmla="*/ 520163 h 590439"/>
                  <a:gd name="connsiteX5" fmla="*/ 872499 w 1821861"/>
                  <a:gd name="connsiteY5" fmla="*/ 562108 h 590439"/>
                  <a:gd name="connsiteX6" fmla="*/ 478217 w 1821861"/>
                  <a:gd name="connsiteY6" fmla="*/ 251715 h 590439"/>
                  <a:gd name="connsiteX7" fmla="*/ 44 w 1821861"/>
                  <a:gd name="connsiteY7" fmla="*/ 327216 h 59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21861" h="590439">
                    <a:moveTo>
                      <a:pt x="44" y="327216"/>
                    </a:moveTo>
                    <a:cubicBezTo>
                      <a:pt x="-4151" y="285271"/>
                      <a:pt x="290863" y="-4149"/>
                      <a:pt x="453050" y="45"/>
                    </a:cubicBezTo>
                    <a:cubicBezTo>
                      <a:pt x="615237" y="4239"/>
                      <a:pt x="745266" y="341198"/>
                      <a:pt x="973167" y="352383"/>
                    </a:cubicBezTo>
                    <a:cubicBezTo>
                      <a:pt x="1201068" y="363568"/>
                      <a:pt x="1788297" y="39194"/>
                      <a:pt x="1820455" y="67157"/>
                    </a:cubicBezTo>
                    <a:cubicBezTo>
                      <a:pt x="1852613" y="95120"/>
                      <a:pt x="1324107" y="437671"/>
                      <a:pt x="1166114" y="520163"/>
                    </a:cubicBezTo>
                    <a:cubicBezTo>
                      <a:pt x="1008121" y="602655"/>
                      <a:pt x="987149" y="606849"/>
                      <a:pt x="872499" y="562108"/>
                    </a:cubicBezTo>
                    <a:cubicBezTo>
                      <a:pt x="757850" y="517367"/>
                      <a:pt x="625024" y="285271"/>
                      <a:pt x="478217" y="251715"/>
                    </a:cubicBezTo>
                    <a:cubicBezTo>
                      <a:pt x="331410" y="218159"/>
                      <a:pt x="4239" y="369161"/>
                      <a:pt x="44" y="32721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원호 8">
                <a:extLst>
                  <a:ext uri="{FF2B5EF4-FFF2-40B4-BE49-F238E27FC236}">
                    <a16:creationId xmlns:a16="http://schemas.microsoft.com/office/drawing/2014/main" id="{1503E477-4862-4F9F-ADA5-F19A7C5D419B}"/>
                  </a:ext>
                </a:extLst>
              </p:cNvPr>
              <p:cNvSpPr/>
              <p:nvPr/>
            </p:nvSpPr>
            <p:spPr>
              <a:xfrm rot="19720024">
                <a:off x="4117688" y="1849808"/>
                <a:ext cx="381479" cy="366982"/>
              </a:xfrm>
              <a:prstGeom prst="arc">
                <a:avLst>
                  <a:gd name="adj1" fmla="val 14334277"/>
                  <a:gd name="adj2" fmla="val 591099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5D6809C-655C-40FE-8B06-74FF72792526}"/>
                </a:ext>
              </a:extLst>
            </p:cNvPr>
            <p:cNvSpPr txBox="1"/>
            <p:nvPr/>
          </p:nvSpPr>
          <p:spPr>
            <a:xfrm>
              <a:off x="1560787" y="882440"/>
              <a:ext cx="762511" cy="2642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L4</a:t>
              </a:r>
              <a:r>
                <a:rPr lang="ko-KR" alt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stage</a:t>
              </a:r>
              <a:endParaRPr lang="ko-KR" alt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4E83B7-F29F-48F9-AB24-280A0E0A42E2}"/>
                </a:ext>
              </a:extLst>
            </p:cNvPr>
            <p:cNvSpPr txBox="1"/>
            <p:nvPr/>
          </p:nvSpPr>
          <p:spPr>
            <a:xfrm>
              <a:off x="1007500" y="869263"/>
              <a:ext cx="486723" cy="272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72 h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15BAB87-E273-4EE2-8FBA-161714ACEF17}"/>
                </a:ext>
              </a:extLst>
            </p:cNvPr>
            <p:cNvSpPr txBox="1"/>
            <p:nvPr/>
          </p:nvSpPr>
          <p:spPr>
            <a:xfrm>
              <a:off x="2407827" y="871807"/>
              <a:ext cx="486723" cy="272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72 h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1" name="그룹 130">
              <a:extLst>
                <a:ext uri="{FF2B5EF4-FFF2-40B4-BE49-F238E27FC236}">
                  <a16:creationId xmlns:a16="http://schemas.microsoft.com/office/drawing/2014/main" id="{CE9C8EF2-463C-4875-9DFB-66311B405EB8}"/>
                </a:ext>
              </a:extLst>
            </p:cNvPr>
            <p:cNvGrpSpPr/>
            <p:nvPr/>
          </p:nvGrpSpPr>
          <p:grpSpPr>
            <a:xfrm>
              <a:off x="1431142" y="840943"/>
              <a:ext cx="941724" cy="366642"/>
              <a:chOff x="1431142" y="903635"/>
              <a:chExt cx="941724" cy="569542"/>
            </a:xfrm>
          </p:grpSpPr>
          <p:sp>
            <p:nvSpPr>
              <p:cNvPr id="12" name="화살표: 오른쪽 164">
                <a:extLst>
                  <a:ext uri="{FF2B5EF4-FFF2-40B4-BE49-F238E27FC236}">
                    <a16:creationId xmlns:a16="http://schemas.microsoft.com/office/drawing/2014/main" id="{445EF2DC-55A8-4F24-AB47-333B92BD91BE}"/>
                  </a:ext>
                </a:extLst>
              </p:cNvPr>
              <p:cNvSpPr/>
              <p:nvPr/>
            </p:nvSpPr>
            <p:spPr>
              <a:xfrm rot="7115098" flipV="1">
                <a:off x="1191737" y="1146855"/>
                <a:ext cx="565727" cy="8691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/>
              </a:p>
            </p:txBody>
          </p:sp>
          <p:sp>
            <p:nvSpPr>
              <p:cNvPr id="14" name="화살표: 오른쪽 164">
                <a:extLst>
                  <a:ext uri="{FF2B5EF4-FFF2-40B4-BE49-F238E27FC236}">
                    <a16:creationId xmlns:a16="http://schemas.microsoft.com/office/drawing/2014/main" id="{445EF2DC-55A8-4F24-AB47-333B92BD91BE}"/>
                  </a:ext>
                </a:extLst>
              </p:cNvPr>
              <p:cNvSpPr/>
              <p:nvPr/>
            </p:nvSpPr>
            <p:spPr>
              <a:xfrm rot="3717886" flipV="1">
                <a:off x="2046544" y="1143040"/>
                <a:ext cx="565727" cy="8691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74B4654-DE42-4C2F-B51A-09EB53C03CD5}"/>
                </a:ext>
              </a:extLst>
            </p:cNvPr>
            <p:cNvSpPr txBox="1"/>
            <p:nvPr/>
          </p:nvSpPr>
          <p:spPr>
            <a:xfrm>
              <a:off x="930745" y="1935259"/>
              <a:ext cx="2091927" cy="448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caffeine</a:t>
              </a:r>
            </a:p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treatment for 24 h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C99A902A-DC52-4323-8D56-4C9714585319}"/>
                </a:ext>
              </a:extLst>
            </p:cNvPr>
            <p:cNvGrpSpPr/>
            <p:nvPr/>
          </p:nvGrpSpPr>
          <p:grpSpPr>
            <a:xfrm>
              <a:off x="621821" y="1134313"/>
              <a:ext cx="873947" cy="610656"/>
              <a:chOff x="4973907" y="2848949"/>
              <a:chExt cx="2038526" cy="1402360"/>
            </a:xfrm>
          </p:grpSpPr>
          <p:grpSp>
            <p:nvGrpSpPr>
              <p:cNvPr id="17" name="그룹 16">
                <a:extLst>
                  <a:ext uri="{FF2B5EF4-FFF2-40B4-BE49-F238E27FC236}">
                    <a16:creationId xmlns:a16="http://schemas.microsoft.com/office/drawing/2014/main" id="{9234232F-06F6-4264-B6F5-2EE0FE22D59F}"/>
                  </a:ext>
                </a:extLst>
              </p:cNvPr>
              <p:cNvGrpSpPr/>
              <p:nvPr/>
            </p:nvGrpSpPr>
            <p:grpSpPr>
              <a:xfrm>
                <a:off x="4973907" y="2848949"/>
                <a:ext cx="2038526" cy="1402360"/>
                <a:chOff x="3600273" y="2546282"/>
                <a:chExt cx="2038526" cy="1402360"/>
              </a:xfrm>
            </p:grpSpPr>
            <p:sp>
              <p:nvSpPr>
                <p:cNvPr id="19" name="타원 18">
                  <a:extLst>
                    <a:ext uri="{FF2B5EF4-FFF2-40B4-BE49-F238E27FC236}">
                      <a16:creationId xmlns:a16="http://schemas.microsoft.com/office/drawing/2014/main" id="{7E2876D5-85D6-46C1-A7B4-0B27D426FBE2}"/>
                    </a:ext>
                  </a:extLst>
                </p:cNvPr>
                <p:cNvSpPr/>
                <p:nvPr/>
              </p:nvSpPr>
              <p:spPr>
                <a:xfrm>
                  <a:off x="3600274" y="2546282"/>
                  <a:ext cx="2038525" cy="1208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타원 19">
                  <a:extLst>
                    <a:ext uri="{FF2B5EF4-FFF2-40B4-BE49-F238E27FC236}">
                      <a16:creationId xmlns:a16="http://schemas.microsoft.com/office/drawing/2014/main" id="{A879A025-82B1-4F5C-98B0-B93BB19CB158}"/>
                    </a:ext>
                  </a:extLst>
                </p:cNvPr>
                <p:cNvSpPr/>
                <p:nvPr/>
              </p:nvSpPr>
              <p:spPr>
                <a:xfrm>
                  <a:off x="3600273" y="2740627"/>
                  <a:ext cx="2038525" cy="120801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8" name="자유형: 도형 112">
                <a:extLst>
                  <a:ext uri="{FF2B5EF4-FFF2-40B4-BE49-F238E27FC236}">
                    <a16:creationId xmlns:a16="http://schemas.microsoft.com/office/drawing/2014/main" id="{0FF77F69-7102-4E54-9405-0CAB7C47729F}"/>
                  </a:ext>
                </a:extLst>
              </p:cNvPr>
              <p:cNvSpPr/>
              <p:nvPr/>
            </p:nvSpPr>
            <p:spPr>
              <a:xfrm>
                <a:off x="5296884" y="3381427"/>
                <a:ext cx="1392572" cy="435828"/>
              </a:xfrm>
              <a:custGeom>
                <a:avLst/>
                <a:gdLst>
                  <a:gd name="connsiteX0" fmla="*/ 44 w 1821861"/>
                  <a:gd name="connsiteY0" fmla="*/ 327216 h 590439"/>
                  <a:gd name="connsiteX1" fmla="*/ 453050 w 1821861"/>
                  <a:gd name="connsiteY1" fmla="*/ 45 h 590439"/>
                  <a:gd name="connsiteX2" fmla="*/ 973167 w 1821861"/>
                  <a:gd name="connsiteY2" fmla="*/ 352383 h 590439"/>
                  <a:gd name="connsiteX3" fmla="*/ 1820455 w 1821861"/>
                  <a:gd name="connsiteY3" fmla="*/ 67157 h 590439"/>
                  <a:gd name="connsiteX4" fmla="*/ 1166114 w 1821861"/>
                  <a:gd name="connsiteY4" fmla="*/ 520163 h 590439"/>
                  <a:gd name="connsiteX5" fmla="*/ 872499 w 1821861"/>
                  <a:gd name="connsiteY5" fmla="*/ 562108 h 590439"/>
                  <a:gd name="connsiteX6" fmla="*/ 478217 w 1821861"/>
                  <a:gd name="connsiteY6" fmla="*/ 251715 h 590439"/>
                  <a:gd name="connsiteX7" fmla="*/ 44 w 1821861"/>
                  <a:gd name="connsiteY7" fmla="*/ 327216 h 59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21861" h="590439">
                    <a:moveTo>
                      <a:pt x="44" y="327216"/>
                    </a:moveTo>
                    <a:cubicBezTo>
                      <a:pt x="-4151" y="285271"/>
                      <a:pt x="290863" y="-4149"/>
                      <a:pt x="453050" y="45"/>
                    </a:cubicBezTo>
                    <a:cubicBezTo>
                      <a:pt x="615237" y="4239"/>
                      <a:pt x="745266" y="341198"/>
                      <a:pt x="973167" y="352383"/>
                    </a:cubicBezTo>
                    <a:cubicBezTo>
                      <a:pt x="1201068" y="363568"/>
                      <a:pt x="1788297" y="39194"/>
                      <a:pt x="1820455" y="67157"/>
                    </a:cubicBezTo>
                    <a:cubicBezTo>
                      <a:pt x="1852613" y="95120"/>
                      <a:pt x="1324107" y="437671"/>
                      <a:pt x="1166114" y="520163"/>
                    </a:cubicBezTo>
                    <a:cubicBezTo>
                      <a:pt x="1008121" y="602655"/>
                      <a:pt x="987149" y="606849"/>
                      <a:pt x="872499" y="562108"/>
                    </a:cubicBezTo>
                    <a:cubicBezTo>
                      <a:pt x="757850" y="517367"/>
                      <a:pt x="625024" y="285271"/>
                      <a:pt x="478217" y="251715"/>
                    </a:cubicBezTo>
                    <a:cubicBezTo>
                      <a:pt x="331410" y="218159"/>
                      <a:pt x="4239" y="369161"/>
                      <a:pt x="44" y="32721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그룹 20">
              <a:extLst>
                <a:ext uri="{FF2B5EF4-FFF2-40B4-BE49-F238E27FC236}">
                  <a16:creationId xmlns:a16="http://schemas.microsoft.com/office/drawing/2014/main" id="{0B443DFD-F7EB-4A07-A825-8B8506E9DE2E}"/>
                </a:ext>
              </a:extLst>
            </p:cNvPr>
            <p:cNvGrpSpPr/>
            <p:nvPr/>
          </p:nvGrpSpPr>
          <p:grpSpPr>
            <a:xfrm>
              <a:off x="2322356" y="1094268"/>
              <a:ext cx="873947" cy="610656"/>
              <a:chOff x="7629278" y="2826676"/>
              <a:chExt cx="2038526" cy="1402360"/>
            </a:xfrm>
          </p:grpSpPr>
          <p:grpSp>
            <p:nvGrpSpPr>
              <p:cNvPr id="22" name="그룹 21">
                <a:extLst>
                  <a:ext uri="{FF2B5EF4-FFF2-40B4-BE49-F238E27FC236}">
                    <a16:creationId xmlns:a16="http://schemas.microsoft.com/office/drawing/2014/main" id="{9975E58E-7042-413F-88C9-FC35E38DC28B}"/>
                  </a:ext>
                </a:extLst>
              </p:cNvPr>
              <p:cNvGrpSpPr/>
              <p:nvPr/>
            </p:nvGrpSpPr>
            <p:grpSpPr>
              <a:xfrm>
                <a:off x="7629278" y="2826676"/>
                <a:ext cx="2038526" cy="1402360"/>
                <a:chOff x="3600273" y="4462691"/>
                <a:chExt cx="2038526" cy="1402360"/>
              </a:xfrm>
            </p:grpSpPr>
            <p:sp>
              <p:nvSpPr>
                <p:cNvPr id="25" name="타원 24">
                  <a:extLst>
                    <a:ext uri="{FF2B5EF4-FFF2-40B4-BE49-F238E27FC236}">
                      <a16:creationId xmlns:a16="http://schemas.microsoft.com/office/drawing/2014/main" id="{B6D04C83-D2FF-4381-9012-92B56330CA4B}"/>
                    </a:ext>
                  </a:extLst>
                </p:cNvPr>
                <p:cNvSpPr/>
                <p:nvPr/>
              </p:nvSpPr>
              <p:spPr>
                <a:xfrm>
                  <a:off x="3600274" y="4462691"/>
                  <a:ext cx="2038525" cy="1208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타원 25">
                  <a:extLst>
                    <a:ext uri="{FF2B5EF4-FFF2-40B4-BE49-F238E27FC236}">
                      <a16:creationId xmlns:a16="http://schemas.microsoft.com/office/drawing/2014/main" id="{41E9BAAC-6B77-4299-B264-7E8E9C75A8B5}"/>
                    </a:ext>
                  </a:extLst>
                </p:cNvPr>
                <p:cNvSpPr/>
                <p:nvPr/>
              </p:nvSpPr>
              <p:spPr>
                <a:xfrm>
                  <a:off x="3600273" y="4657036"/>
                  <a:ext cx="2038525" cy="120801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3" name="타원 22">
                <a:extLst>
                  <a:ext uri="{FF2B5EF4-FFF2-40B4-BE49-F238E27FC236}">
                    <a16:creationId xmlns:a16="http://schemas.microsoft.com/office/drawing/2014/main" id="{55961F62-D3A5-4630-98B6-C6CD5FD1EF5A}"/>
                  </a:ext>
                </a:extLst>
              </p:cNvPr>
              <p:cNvSpPr/>
              <p:nvPr/>
            </p:nvSpPr>
            <p:spPr>
              <a:xfrm>
                <a:off x="7657963" y="3014973"/>
                <a:ext cx="1981156" cy="1018029"/>
              </a:xfrm>
              <a:prstGeom prst="ellipse">
                <a:avLst/>
              </a:prstGeom>
              <a:solidFill>
                <a:srgbClr val="66CC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자유형: 도형 123">
                <a:extLst>
                  <a:ext uri="{FF2B5EF4-FFF2-40B4-BE49-F238E27FC236}">
                    <a16:creationId xmlns:a16="http://schemas.microsoft.com/office/drawing/2014/main" id="{790CFA18-0DBB-430C-A067-057FDD703D54}"/>
                  </a:ext>
                </a:extLst>
              </p:cNvPr>
              <p:cNvSpPr/>
              <p:nvPr/>
            </p:nvSpPr>
            <p:spPr>
              <a:xfrm>
                <a:off x="7952255" y="3297684"/>
                <a:ext cx="1392572" cy="435828"/>
              </a:xfrm>
              <a:custGeom>
                <a:avLst/>
                <a:gdLst>
                  <a:gd name="connsiteX0" fmla="*/ 44 w 1821861"/>
                  <a:gd name="connsiteY0" fmla="*/ 327216 h 590439"/>
                  <a:gd name="connsiteX1" fmla="*/ 453050 w 1821861"/>
                  <a:gd name="connsiteY1" fmla="*/ 45 h 590439"/>
                  <a:gd name="connsiteX2" fmla="*/ 973167 w 1821861"/>
                  <a:gd name="connsiteY2" fmla="*/ 352383 h 590439"/>
                  <a:gd name="connsiteX3" fmla="*/ 1820455 w 1821861"/>
                  <a:gd name="connsiteY3" fmla="*/ 67157 h 590439"/>
                  <a:gd name="connsiteX4" fmla="*/ 1166114 w 1821861"/>
                  <a:gd name="connsiteY4" fmla="*/ 520163 h 590439"/>
                  <a:gd name="connsiteX5" fmla="*/ 872499 w 1821861"/>
                  <a:gd name="connsiteY5" fmla="*/ 562108 h 590439"/>
                  <a:gd name="connsiteX6" fmla="*/ 478217 w 1821861"/>
                  <a:gd name="connsiteY6" fmla="*/ 251715 h 590439"/>
                  <a:gd name="connsiteX7" fmla="*/ 44 w 1821861"/>
                  <a:gd name="connsiteY7" fmla="*/ 327216 h 59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21861" h="590439">
                    <a:moveTo>
                      <a:pt x="44" y="327216"/>
                    </a:moveTo>
                    <a:cubicBezTo>
                      <a:pt x="-4151" y="285271"/>
                      <a:pt x="290863" y="-4149"/>
                      <a:pt x="453050" y="45"/>
                    </a:cubicBezTo>
                    <a:cubicBezTo>
                      <a:pt x="615237" y="4239"/>
                      <a:pt x="745266" y="341198"/>
                      <a:pt x="973167" y="352383"/>
                    </a:cubicBezTo>
                    <a:cubicBezTo>
                      <a:pt x="1201068" y="363568"/>
                      <a:pt x="1788297" y="39194"/>
                      <a:pt x="1820455" y="67157"/>
                    </a:cubicBezTo>
                    <a:cubicBezTo>
                      <a:pt x="1852613" y="95120"/>
                      <a:pt x="1324107" y="437671"/>
                      <a:pt x="1166114" y="520163"/>
                    </a:cubicBezTo>
                    <a:cubicBezTo>
                      <a:pt x="1008121" y="602655"/>
                      <a:pt x="987149" y="606849"/>
                      <a:pt x="872499" y="562108"/>
                    </a:cubicBezTo>
                    <a:cubicBezTo>
                      <a:pt x="757850" y="517367"/>
                      <a:pt x="625024" y="285271"/>
                      <a:pt x="478217" y="251715"/>
                    </a:cubicBezTo>
                    <a:cubicBezTo>
                      <a:pt x="331410" y="218159"/>
                      <a:pt x="4239" y="369161"/>
                      <a:pt x="44" y="32721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FDEBA6B-6C07-4D27-AFC1-6B673F6484D3}"/>
                </a:ext>
              </a:extLst>
            </p:cNvPr>
            <p:cNvSpPr txBox="1"/>
            <p:nvPr/>
          </p:nvSpPr>
          <p:spPr>
            <a:xfrm>
              <a:off x="792951" y="1743634"/>
              <a:ext cx="566953" cy="272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0 mM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1949365-996E-4B17-BB84-C2378E286E88}"/>
                </a:ext>
              </a:extLst>
            </p:cNvPr>
            <p:cNvSpPr txBox="1"/>
            <p:nvPr/>
          </p:nvSpPr>
          <p:spPr>
            <a:xfrm>
              <a:off x="2428655" y="1713860"/>
              <a:ext cx="648853" cy="272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10 mM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2" name="그룹 131">
              <a:extLst>
                <a:ext uri="{FF2B5EF4-FFF2-40B4-BE49-F238E27FC236}">
                  <a16:creationId xmlns:a16="http://schemas.microsoft.com/office/drawing/2014/main" id="{235A8886-7B3A-492D-9387-DD5A3D0E0D0F}"/>
                </a:ext>
              </a:extLst>
            </p:cNvPr>
            <p:cNvGrpSpPr/>
            <p:nvPr/>
          </p:nvGrpSpPr>
          <p:grpSpPr>
            <a:xfrm>
              <a:off x="1039600" y="1995288"/>
              <a:ext cx="1818658" cy="394983"/>
              <a:chOff x="1077700" y="2347713"/>
              <a:chExt cx="1818658" cy="432880"/>
            </a:xfrm>
          </p:grpSpPr>
          <p:sp>
            <p:nvSpPr>
              <p:cNvPr id="29" name="화살표: 오른쪽 161">
                <a:extLst>
                  <a:ext uri="{FF2B5EF4-FFF2-40B4-BE49-F238E27FC236}">
                    <a16:creationId xmlns:a16="http://schemas.microsoft.com/office/drawing/2014/main" id="{91564ACE-7E9B-408B-A979-2BB690B44132}"/>
                  </a:ext>
                </a:extLst>
              </p:cNvPr>
              <p:cNvSpPr/>
              <p:nvPr/>
            </p:nvSpPr>
            <p:spPr>
              <a:xfrm rot="5010136">
                <a:off x="962941" y="2462535"/>
                <a:ext cx="432817" cy="203300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/>
              </a:p>
            </p:txBody>
          </p:sp>
          <p:sp>
            <p:nvSpPr>
              <p:cNvPr id="30" name="화살표: 오른쪽 170">
                <a:extLst>
                  <a:ext uri="{FF2B5EF4-FFF2-40B4-BE49-F238E27FC236}">
                    <a16:creationId xmlns:a16="http://schemas.microsoft.com/office/drawing/2014/main" id="{C95F23A2-0FE5-4FA0-B1A0-1B66C50665FC}"/>
                  </a:ext>
                </a:extLst>
              </p:cNvPr>
              <p:cNvSpPr/>
              <p:nvPr/>
            </p:nvSpPr>
            <p:spPr>
              <a:xfrm rot="6328300">
                <a:off x="2578299" y="2462472"/>
                <a:ext cx="432817" cy="203300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928F5A6-C951-4FF3-8CC7-8723C7C594A3}"/>
                </a:ext>
              </a:extLst>
            </p:cNvPr>
            <p:cNvSpPr txBox="1"/>
            <p:nvPr/>
          </p:nvSpPr>
          <p:spPr>
            <a:xfrm>
              <a:off x="1013057" y="2991909"/>
              <a:ext cx="657210" cy="448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Aged</a:t>
              </a:r>
            </a:p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animal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57A089F4-F896-4E61-8A42-81116BB2B952}"/>
                </a:ext>
              </a:extLst>
            </p:cNvPr>
            <p:cNvGrpSpPr/>
            <p:nvPr/>
          </p:nvGrpSpPr>
          <p:grpSpPr>
            <a:xfrm>
              <a:off x="909630" y="2392886"/>
              <a:ext cx="873947" cy="610656"/>
              <a:chOff x="4973907" y="2848949"/>
              <a:chExt cx="2038526" cy="1402360"/>
            </a:xfrm>
          </p:grpSpPr>
          <p:grpSp>
            <p:nvGrpSpPr>
              <p:cNvPr id="33" name="그룹 32">
                <a:extLst>
                  <a:ext uri="{FF2B5EF4-FFF2-40B4-BE49-F238E27FC236}">
                    <a16:creationId xmlns:a16="http://schemas.microsoft.com/office/drawing/2014/main" id="{29F7FECC-5DFE-4653-812C-E0B75D606C29}"/>
                  </a:ext>
                </a:extLst>
              </p:cNvPr>
              <p:cNvGrpSpPr/>
              <p:nvPr/>
            </p:nvGrpSpPr>
            <p:grpSpPr>
              <a:xfrm>
                <a:off x="4973907" y="2848949"/>
                <a:ext cx="2038526" cy="1402360"/>
                <a:chOff x="3600273" y="2546282"/>
                <a:chExt cx="2038526" cy="1402360"/>
              </a:xfrm>
            </p:grpSpPr>
            <p:sp>
              <p:nvSpPr>
                <p:cNvPr id="35" name="타원 34">
                  <a:extLst>
                    <a:ext uri="{FF2B5EF4-FFF2-40B4-BE49-F238E27FC236}">
                      <a16:creationId xmlns:a16="http://schemas.microsoft.com/office/drawing/2014/main" id="{C2D8B272-A99E-4726-9753-9D7FECA107E9}"/>
                    </a:ext>
                  </a:extLst>
                </p:cNvPr>
                <p:cNvSpPr/>
                <p:nvPr/>
              </p:nvSpPr>
              <p:spPr>
                <a:xfrm>
                  <a:off x="3600274" y="2546282"/>
                  <a:ext cx="2038525" cy="1208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" name="타원 35">
                  <a:extLst>
                    <a:ext uri="{FF2B5EF4-FFF2-40B4-BE49-F238E27FC236}">
                      <a16:creationId xmlns:a16="http://schemas.microsoft.com/office/drawing/2014/main" id="{C09501B6-1EB1-4778-8D94-20520700A62D}"/>
                    </a:ext>
                  </a:extLst>
                </p:cNvPr>
                <p:cNvSpPr/>
                <p:nvPr/>
              </p:nvSpPr>
              <p:spPr>
                <a:xfrm>
                  <a:off x="3600273" y="2740627"/>
                  <a:ext cx="2038525" cy="120801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4" name="자유형: 도형 36">
                <a:extLst>
                  <a:ext uri="{FF2B5EF4-FFF2-40B4-BE49-F238E27FC236}">
                    <a16:creationId xmlns:a16="http://schemas.microsoft.com/office/drawing/2014/main" id="{33FF9AC4-2FD6-4524-834C-2E78A3D22001}"/>
                  </a:ext>
                </a:extLst>
              </p:cNvPr>
              <p:cNvSpPr/>
              <p:nvPr/>
            </p:nvSpPr>
            <p:spPr>
              <a:xfrm>
                <a:off x="5296884" y="3381427"/>
                <a:ext cx="1392572" cy="435828"/>
              </a:xfrm>
              <a:custGeom>
                <a:avLst/>
                <a:gdLst>
                  <a:gd name="connsiteX0" fmla="*/ 44 w 1821861"/>
                  <a:gd name="connsiteY0" fmla="*/ 327216 h 590439"/>
                  <a:gd name="connsiteX1" fmla="*/ 453050 w 1821861"/>
                  <a:gd name="connsiteY1" fmla="*/ 45 h 590439"/>
                  <a:gd name="connsiteX2" fmla="*/ 973167 w 1821861"/>
                  <a:gd name="connsiteY2" fmla="*/ 352383 h 590439"/>
                  <a:gd name="connsiteX3" fmla="*/ 1820455 w 1821861"/>
                  <a:gd name="connsiteY3" fmla="*/ 67157 h 590439"/>
                  <a:gd name="connsiteX4" fmla="*/ 1166114 w 1821861"/>
                  <a:gd name="connsiteY4" fmla="*/ 520163 h 590439"/>
                  <a:gd name="connsiteX5" fmla="*/ 872499 w 1821861"/>
                  <a:gd name="connsiteY5" fmla="*/ 562108 h 590439"/>
                  <a:gd name="connsiteX6" fmla="*/ 478217 w 1821861"/>
                  <a:gd name="connsiteY6" fmla="*/ 251715 h 590439"/>
                  <a:gd name="connsiteX7" fmla="*/ 44 w 1821861"/>
                  <a:gd name="connsiteY7" fmla="*/ 327216 h 59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21861" h="590439">
                    <a:moveTo>
                      <a:pt x="44" y="327216"/>
                    </a:moveTo>
                    <a:cubicBezTo>
                      <a:pt x="-4151" y="285271"/>
                      <a:pt x="290863" y="-4149"/>
                      <a:pt x="453050" y="45"/>
                    </a:cubicBezTo>
                    <a:cubicBezTo>
                      <a:pt x="615237" y="4239"/>
                      <a:pt x="745266" y="341198"/>
                      <a:pt x="973167" y="352383"/>
                    </a:cubicBezTo>
                    <a:cubicBezTo>
                      <a:pt x="1201068" y="363568"/>
                      <a:pt x="1788297" y="39194"/>
                      <a:pt x="1820455" y="67157"/>
                    </a:cubicBezTo>
                    <a:cubicBezTo>
                      <a:pt x="1852613" y="95120"/>
                      <a:pt x="1324107" y="437671"/>
                      <a:pt x="1166114" y="520163"/>
                    </a:cubicBezTo>
                    <a:cubicBezTo>
                      <a:pt x="1008121" y="602655"/>
                      <a:pt x="987149" y="606849"/>
                      <a:pt x="872499" y="562108"/>
                    </a:cubicBezTo>
                    <a:cubicBezTo>
                      <a:pt x="757850" y="517367"/>
                      <a:pt x="625024" y="285271"/>
                      <a:pt x="478217" y="251715"/>
                    </a:cubicBezTo>
                    <a:cubicBezTo>
                      <a:pt x="331410" y="218159"/>
                      <a:pt x="4239" y="369161"/>
                      <a:pt x="44" y="32721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768F21B-B431-4780-A3C9-72682A861E87}"/>
                </a:ext>
              </a:extLst>
            </p:cNvPr>
            <p:cNvSpPr txBox="1"/>
            <p:nvPr/>
          </p:nvSpPr>
          <p:spPr>
            <a:xfrm>
              <a:off x="1962696" y="2982384"/>
              <a:ext cx="1106828" cy="448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Aged animal </a:t>
              </a:r>
            </a:p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with caffeine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id="{E83AB03B-CF56-44F7-BF04-26CDF0A31100}"/>
                </a:ext>
              </a:extLst>
            </p:cNvPr>
            <p:cNvGrpSpPr/>
            <p:nvPr/>
          </p:nvGrpSpPr>
          <p:grpSpPr>
            <a:xfrm>
              <a:off x="2048027" y="2392886"/>
              <a:ext cx="873947" cy="610656"/>
              <a:chOff x="7629278" y="2826676"/>
              <a:chExt cx="2038526" cy="1402360"/>
            </a:xfrm>
          </p:grpSpPr>
          <p:grpSp>
            <p:nvGrpSpPr>
              <p:cNvPr id="39" name="그룹 38">
                <a:extLst>
                  <a:ext uri="{FF2B5EF4-FFF2-40B4-BE49-F238E27FC236}">
                    <a16:creationId xmlns:a16="http://schemas.microsoft.com/office/drawing/2014/main" id="{8CE76EFD-1829-43D5-9F60-ADFDD9252523}"/>
                  </a:ext>
                </a:extLst>
              </p:cNvPr>
              <p:cNvGrpSpPr/>
              <p:nvPr/>
            </p:nvGrpSpPr>
            <p:grpSpPr>
              <a:xfrm>
                <a:off x="7629278" y="2826676"/>
                <a:ext cx="2038526" cy="1402360"/>
                <a:chOff x="3600273" y="4462691"/>
                <a:chExt cx="2038526" cy="1402360"/>
              </a:xfrm>
            </p:grpSpPr>
            <p:sp>
              <p:nvSpPr>
                <p:cNvPr id="42" name="타원 41">
                  <a:extLst>
                    <a:ext uri="{FF2B5EF4-FFF2-40B4-BE49-F238E27FC236}">
                      <a16:creationId xmlns:a16="http://schemas.microsoft.com/office/drawing/2014/main" id="{07BA5A75-CFD8-428B-B2B8-6A6E79C830B4}"/>
                    </a:ext>
                  </a:extLst>
                </p:cNvPr>
                <p:cNvSpPr/>
                <p:nvPr/>
              </p:nvSpPr>
              <p:spPr>
                <a:xfrm>
                  <a:off x="3600274" y="4462691"/>
                  <a:ext cx="2038525" cy="12080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타원 42">
                  <a:extLst>
                    <a:ext uri="{FF2B5EF4-FFF2-40B4-BE49-F238E27FC236}">
                      <a16:creationId xmlns:a16="http://schemas.microsoft.com/office/drawing/2014/main" id="{56A8C9CD-5485-4401-A600-ACFA62DA9403}"/>
                    </a:ext>
                  </a:extLst>
                </p:cNvPr>
                <p:cNvSpPr/>
                <p:nvPr/>
              </p:nvSpPr>
              <p:spPr>
                <a:xfrm>
                  <a:off x="3600273" y="4657036"/>
                  <a:ext cx="2038525" cy="1208015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0" name="타원 39">
                <a:extLst>
                  <a:ext uri="{FF2B5EF4-FFF2-40B4-BE49-F238E27FC236}">
                    <a16:creationId xmlns:a16="http://schemas.microsoft.com/office/drawing/2014/main" id="{7392F594-5D9C-4F96-9C39-1A9A757FCBEB}"/>
                  </a:ext>
                </a:extLst>
              </p:cNvPr>
              <p:cNvSpPr/>
              <p:nvPr/>
            </p:nvSpPr>
            <p:spPr>
              <a:xfrm>
                <a:off x="7657963" y="3014973"/>
                <a:ext cx="1981156" cy="1018029"/>
              </a:xfrm>
              <a:prstGeom prst="ellipse">
                <a:avLst/>
              </a:prstGeom>
              <a:solidFill>
                <a:srgbClr val="66CC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자유형: 도형 70">
                <a:extLst>
                  <a:ext uri="{FF2B5EF4-FFF2-40B4-BE49-F238E27FC236}">
                    <a16:creationId xmlns:a16="http://schemas.microsoft.com/office/drawing/2014/main" id="{6496E8C9-1D72-4DA2-96DB-2AA1E5CDCEDB}"/>
                  </a:ext>
                </a:extLst>
              </p:cNvPr>
              <p:cNvSpPr/>
              <p:nvPr/>
            </p:nvSpPr>
            <p:spPr>
              <a:xfrm>
                <a:off x="7952255" y="3297684"/>
                <a:ext cx="1392572" cy="435828"/>
              </a:xfrm>
              <a:custGeom>
                <a:avLst/>
                <a:gdLst>
                  <a:gd name="connsiteX0" fmla="*/ 44 w 1821861"/>
                  <a:gd name="connsiteY0" fmla="*/ 327216 h 590439"/>
                  <a:gd name="connsiteX1" fmla="*/ 453050 w 1821861"/>
                  <a:gd name="connsiteY1" fmla="*/ 45 h 590439"/>
                  <a:gd name="connsiteX2" fmla="*/ 973167 w 1821861"/>
                  <a:gd name="connsiteY2" fmla="*/ 352383 h 590439"/>
                  <a:gd name="connsiteX3" fmla="*/ 1820455 w 1821861"/>
                  <a:gd name="connsiteY3" fmla="*/ 67157 h 590439"/>
                  <a:gd name="connsiteX4" fmla="*/ 1166114 w 1821861"/>
                  <a:gd name="connsiteY4" fmla="*/ 520163 h 590439"/>
                  <a:gd name="connsiteX5" fmla="*/ 872499 w 1821861"/>
                  <a:gd name="connsiteY5" fmla="*/ 562108 h 590439"/>
                  <a:gd name="connsiteX6" fmla="*/ 478217 w 1821861"/>
                  <a:gd name="connsiteY6" fmla="*/ 251715 h 590439"/>
                  <a:gd name="connsiteX7" fmla="*/ 44 w 1821861"/>
                  <a:gd name="connsiteY7" fmla="*/ 327216 h 59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21861" h="590439">
                    <a:moveTo>
                      <a:pt x="44" y="327216"/>
                    </a:moveTo>
                    <a:cubicBezTo>
                      <a:pt x="-4151" y="285271"/>
                      <a:pt x="290863" y="-4149"/>
                      <a:pt x="453050" y="45"/>
                    </a:cubicBezTo>
                    <a:cubicBezTo>
                      <a:pt x="615237" y="4239"/>
                      <a:pt x="745266" y="341198"/>
                      <a:pt x="973167" y="352383"/>
                    </a:cubicBezTo>
                    <a:cubicBezTo>
                      <a:pt x="1201068" y="363568"/>
                      <a:pt x="1788297" y="39194"/>
                      <a:pt x="1820455" y="67157"/>
                    </a:cubicBezTo>
                    <a:cubicBezTo>
                      <a:pt x="1852613" y="95120"/>
                      <a:pt x="1324107" y="437671"/>
                      <a:pt x="1166114" y="520163"/>
                    </a:cubicBezTo>
                    <a:cubicBezTo>
                      <a:pt x="1008121" y="602655"/>
                      <a:pt x="987149" y="606849"/>
                      <a:pt x="872499" y="562108"/>
                    </a:cubicBezTo>
                    <a:cubicBezTo>
                      <a:pt x="757850" y="517367"/>
                      <a:pt x="625024" y="285271"/>
                      <a:pt x="478217" y="251715"/>
                    </a:cubicBezTo>
                    <a:cubicBezTo>
                      <a:pt x="331410" y="218159"/>
                      <a:pt x="4239" y="369161"/>
                      <a:pt x="44" y="32721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1" name="직사각형 80"/>
            <p:cNvSpPr/>
            <p:nvPr/>
          </p:nvSpPr>
          <p:spPr>
            <a:xfrm>
              <a:off x="38787" y="-7888"/>
              <a:ext cx="381533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Short-term caffeine intake at the early aging stage at 20 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ºC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2943300-2070-4052-98A5-C7DD796DAA30}"/>
                </a:ext>
              </a:extLst>
            </p:cNvPr>
            <p:cNvSpPr txBox="1"/>
            <p:nvPr/>
          </p:nvSpPr>
          <p:spPr>
            <a:xfrm>
              <a:off x="-96123" y="-5019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6AD678AC-ED5D-4686-976E-7D356A70EF26}"/>
              </a:ext>
            </a:extLst>
          </p:cNvPr>
          <p:cNvSpPr txBox="1"/>
          <p:nvPr/>
        </p:nvSpPr>
        <p:spPr>
          <a:xfrm>
            <a:off x="3941924" y="3625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7CBBE18-59D1-43AB-B734-0BFC2A55191D}"/>
              </a:ext>
            </a:extLst>
          </p:cNvPr>
          <p:cNvSpPr txBox="1"/>
          <p:nvPr/>
        </p:nvSpPr>
        <p:spPr>
          <a:xfrm>
            <a:off x="-3726" y="353338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6D7839B2-4021-4277-A7F3-91B1E9AA53CE}"/>
              </a:ext>
            </a:extLst>
          </p:cNvPr>
          <p:cNvSpPr txBox="1"/>
          <p:nvPr/>
        </p:nvSpPr>
        <p:spPr>
          <a:xfrm>
            <a:off x="3920722" y="356651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41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그룹 38"/>
          <p:cNvGrpSpPr/>
          <p:nvPr/>
        </p:nvGrpSpPr>
        <p:grpSpPr>
          <a:xfrm>
            <a:off x="3609889" y="45005"/>
            <a:ext cx="3043238" cy="5029200"/>
            <a:chOff x="455462" y="247135"/>
            <a:chExt cx="3043238" cy="5029200"/>
          </a:xfrm>
        </p:grpSpPr>
        <p:graphicFrame>
          <p:nvGraphicFramePr>
            <p:cNvPr id="31" name="차트 3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05662530"/>
                </p:ext>
              </p:extLst>
            </p:nvPr>
          </p:nvGraphicFramePr>
          <p:xfrm>
            <a:off x="455462" y="247135"/>
            <a:ext cx="3043238" cy="5029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33" name="직선 연결선 32"/>
            <p:cNvCxnSpPr/>
            <p:nvPr/>
          </p:nvCxnSpPr>
          <p:spPr>
            <a:xfrm>
              <a:off x="1515763" y="1532237"/>
              <a:ext cx="139219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>
              <a:off x="2669059" y="1359239"/>
              <a:ext cx="49427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033607" y="1285102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689209" y="11004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 rot="16200000">
            <a:off x="2109443" y="2526122"/>
            <a:ext cx="2837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Relative intestinal width/animal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97606" y="4609442"/>
            <a:ext cx="1558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(each group, n&gt;13)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172996" y="5169100"/>
            <a:ext cx="118306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S2. Effects of the caffeine exposure duration on intestinal atrophy.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Intestinal atrophy was quantified by measuring the intestinal width at a point posterior to the uterine tumors, subtracting 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lumenal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width, and dividing it by the body width in aged animals 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Ezcurra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et al., 2018). In the case of ‘before treatment’ group, intestinal atrophy was quantified by measuring the intestinal width at the vulva region, subtracting 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lumenal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width, and dividing it by the body width in the L4-stage animals. Error bars represent the standard deviation (SD).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ko-KR" sz="16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&lt; 0.05. ***</a:t>
            </a:r>
            <a:r>
              <a:rPr lang="en-US" altLang="ko-KR" sz="16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&lt; 0.001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(ANOVA with Tukey’s post hoc test)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4424238" y="4803188"/>
            <a:ext cx="1755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Caffeine treatment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6608819" y="1168520"/>
            <a:ext cx="128923" cy="1090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직사각형 22"/>
          <p:cNvSpPr/>
          <p:nvPr/>
        </p:nvSpPr>
        <p:spPr>
          <a:xfrm>
            <a:off x="6605141" y="1404422"/>
            <a:ext cx="128923" cy="10905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직사각형 23"/>
          <p:cNvSpPr/>
          <p:nvPr/>
        </p:nvSpPr>
        <p:spPr>
          <a:xfrm>
            <a:off x="6605141" y="1620781"/>
            <a:ext cx="128923" cy="1090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734064" y="1083564"/>
            <a:ext cx="1396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before treatment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41306" y="1305185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short-term intake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52590" y="1526671"/>
            <a:ext cx="1382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long-term intake</a:t>
            </a:r>
          </a:p>
        </p:txBody>
      </p:sp>
    </p:spTree>
    <p:extLst>
      <p:ext uri="{BB962C8B-B14F-4D97-AF65-F5344CB8AC3E}">
        <p14:creationId xmlns:p14="http://schemas.microsoft.com/office/powerpoint/2010/main" val="333045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218971" y="4883211"/>
            <a:ext cx="115446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S3. Effects of heat shock on the localization of skinhead 1 (SKN-1)::green fluorescent protein (GFP) and DAF-16::GFP in </a:t>
            </a:r>
            <a:r>
              <a:rPr lang="en-US" altLang="ko-K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Caenorhabditis </a:t>
            </a:r>
            <a:r>
              <a:rPr lang="en-US" altLang="ko-K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elegans</a:t>
            </a:r>
            <a:r>
              <a:rPr lang="en-US" sz="16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The synchronized L4-stage transgenic animals were incubated at 37 °C for 15 min. Heat shock induced a clear translocation of SKN-1 (A) or DAF-16 (B) into the nucleus.</a:t>
            </a:r>
            <a:endParaRPr lang="en-US" sz="1600" dirty="0"/>
          </a:p>
        </p:txBody>
      </p:sp>
      <p:grpSp>
        <p:nvGrpSpPr>
          <p:cNvPr id="16" name="그룹 15"/>
          <p:cNvGrpSpPr/>
          <p:nvPr/>
        </p:nvGrpSpPr>
        <p:grpSpPr>
          <a:xfrm>
            <a:off x="6051897" y="1424777"/>
            <a:ext cx="4514932" cy="2861986"/>
            <a:chOff x="836337" y="847071"/>
            <a:chExt cx="4514932" cy="2861986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66" t="56136" r="61911" b="37700"/>
            <a:stretch/>
          </p:blipFill>
          <p:spPr>
            <a:xfrm>
              <a:off x="2071174" y="2618488"/>
              <a:ext cx="3280095" cy="109056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926060" y="847071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DAF-16::GFP</a:t>
              </a:r>
            </a:p>
          </p:txBody>
        </p:sp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92" t="40643" r="61995" b="52814"/>
            <a:stretch/>
          </p:blipFill>
          <p:spPr>
            <a:xfrm>
              <a:off x="2114251" y="1302540"/>
              <a:ext cx="3228780" cy="115768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200218" y="1712103"/>
              <a:ext cx="9140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6337" y="2957307"/>
              <a:ext cx="1277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Heat shock</a:t>
              </a: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926451" y="1424777"/>
            <a:ext cx="4414300" cy="2886029"/>
            <a:chOff x="5951094" y="823028"/>
            <a:chExt cx="4414300" cy="2886029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74" t="55289" r="26595" b="38126"/>
            <a:stretch/>
          </p:blipFill>
          <p:spPr>
            <a:xfrm>
              <a:off x="7221864" y="2544111"/>
              <a:ext cx="3143530" cy="116494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009613" y="823028"/>
              <a:ext cx="1505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SKN-1::GFP</a:t>
              </a:r>
            </a:p>
          </p:txBody>
        </p:sp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50" t="40643" r="26710" b="52814"/>
            <a:stretch/>
          </p:blipFill>
          <p:spPr>
            <a:xfrm>
              <a:off x="7229008" y="1302540"/>
              <a:ext cx="3119608" cy="115768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314975" y="1654977"/>
              <a:ext cx="9140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51094" y="2900181"/>
              <a:ext cx="12779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Heat shock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7305" y="99739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12751" y="99739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056104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425</Words>
  <Application>Microsoft Office PowerPoint</Application>
  <PresentationFormat>와이드스크린</PresentationFormat>
  <Paragraphs>45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Min Hyemin</dc:creator>
  <cp:lastModifiedBy>윤에스더</cp:lastModifiedBy>
  <cp:revision>86</cp:revision>
  <cp:lastPrinted>2021-07-12T04:58:10Z</cp:lastPrinted>
  <dcterms:created xsi:type="dcterms:W3CDTF">2021-05-04T05:13:23Z</dcterms:created>
  <dcterms:modified xsi:type="dcterms:W3CDTF">2021-07-12T11:08:55Z</dcterms:modified>
</cp:coreProperties>
</file>