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4" r:id="rId2"/>
    <p:sldId id="285" r:id="rId3"/>
    <p:sldId id="286" r:id="rId4"/>
    <p:sldId id="287" r:id="rId5"/>
    <p:sldId id="336" r:id="rId6"/>
    <p:sldId id="333" r:id="rId7"/>
    <p:sldId id="334" r:id="rId8"/>
    <p:sldId id="335" r:id="rId9"/>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EE59A9-3D83-810C-6F19-F96EF775D69F}" name="Amber Berdenis van Berlekom" initials="ABvB" userId="9d9db9a84c1606e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C1CEDA"/>
    <a:srgbClr val="E4EEF8"/>
    <a:srgbClr val="F6F9FD"/>
    <a:srgbClr val="FEFEFE"/>
    <a:srgbClr val="0A0A0A"/>
    <a:srgbClr val="034E61"/>
    <a:srgbClr val="077E97"/>
    <a:srgbClr val="020202"/>
    <a:srgbClr val="09090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Stijl, licht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54" autoAdjust="0"/>
    <p:restoredTop sz="95995" autoAdjust="0"/>
  </p:normalViewPr>
  <p:slideViewPr>
    <p:cSldViewPr snapToGrid="0">
      <p:cViewPr varScale="1">
        <p:scale>
          <a:sx n="58" d="100"/>
          <a:sy n="58" d="100"/>
        </p:scale>
        <p:origin x="2390" y="67"/>
      </p:cViewPr>
      <p:guideLst/>
    </p:cSldViewPr>
  </p:slideViewPr>
  <p:notesTextViewPr>
    <p:cViewPr>
      <p:scale>
        <a:sx n="1" d="1"/>
        <a:sy n="1" d="1"/>
      </p:scale>
      <p:origin x="0" y="0"/>
    </p:cViewPr>
  </p:notesTextViewPr>
  <p:sorterViewPr>
    <p:cViewPr>
      <p:scale>
        <a:sx n="200" d="100"/>
        <a:sy n="200" d="100"/>
      </p:scale>
      <p:origin x="0" y="-126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ber Berdenis van Berlekom" userId="9d9db9a84c1606ed" providerId="LiveId" clId="{91520D4C-65AD-4C1B-AAC6-408EA0D50DC6}"/>
    <pc:docChg chg="delSld">
      <pc:chgData name="Amber Berdenis van Berlekom" userId="9d9db9a84c1606ed" providerId="LiveId" clId="{91520D4C-65AD-4C1B-AAC6-408EA0D50DC6}" dt="2022-03-03T14:18:00.811" v="3" actId="47"/>
      <pc:docMkLst>
        <pc:docMk/>
      </pc:docMkLst>
      <pc:sldChg chg="del">
        <pc:chgData name="Amber Berdenis van Berlekom" userId="9d9db9a84c1606ed" providerId="LiveId" clId="{91520D4C-65AD-4C1B-AAC6-408EA0D50DC6}" dt="2022-03-03T14:17:59.876" v="1" actId="47"/>
        <pc:sldMkLst>
          <pc:docMk/>
          <pc:sldMk cId="3376989274" sldId="297"/>
        </pc:sldMkLst>
      </pc:sldChg>
      <pc:sldChg chg="del">
        <pc:chgData name="Amber Berdenis van Berlekom" userId="9d9db9a84c1606ed" providerId="LiveId" clId="{91520D4C-65AD-4C1B-AAC6-408EA0D50DC6}" dt="2022-03-03T14:17:59.571" v="0" actId="47"/>
        <pc:sldMkLst>
          <pc:docMk/>
          <pc:sldMk cId="1669089135" sldId="310"/>
        </pc:sldMkLst>
      </pc:sldChg>
      <pc:sldChg chg="del">
        <pc:chgData name="Amber Berdenis van Berlekom" userId="9d9db9a84c1606ed" providerId="LiveId" clId="{91520D4C-65AD-4C1B-AAC6-408EA0D50DC6}" dt="2022-03-03T14:18:00.041" v="2" actId="47"/>
        <pc:sldMkLst>
          <pc:docMk/>
          <pc:sldMk cId="1650451540" sldId="329"/>
        </pc:sldMkLst>
      </pc:sldChg>
      <pc:sldChg chg="del">
        <pc:chgData name="Amber Berdenis van Berlekom" userId="9d9db9a84c1606ed" providerId="LiveId" clId="{91520D4C-65AD-4C1B-AAC6-408EA0D50DC6}" dt="2022-03-03T14:18:00.811" v="3" actId="47"/>
        <pc:sldMkLst>
          <pc:docMk/>
          <pc:sldMk cId="710390945" sldId="33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5" name="Footer Placeholder 4"/>
          <p:cNvSpPr>
            <a:spLocks noGrp="1"/>
          </p:cNvSpPr>
          <p:nvPr>
            <p:ph type="ftr" sz="quarter" idx="11"/>
          </p:nvPr>
        </p:nvSpPr>
        <p:spPr/>
        <p:txBody>
          <a:bodyPr/>
          <a:lstStyle/>
          <a:p>
            <a:endParaRPr lang="LID4096"/>
          </a:p>
        </p:txBody>
      </p:sp>
      <p:sp>
        <p:nvSpPr>
          <p:cNvPr id="6" name="Slide Number Placeholder 5"/>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518733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5" name="Footer Placeholder 4"/>
          <p:cNvSpPr>
            <a:spLocks noGrp="1"/>
          </p:cNvSpPr>
          <p:nvPr>
            <p:ph type="ftr" sz="quarter" idx="11"/>
          </p:nvPr>
        </p:nvSpPr>
        <p:spPr/>
        <p:txBody>
          <a:bodyPr/>
          <a:lstStyle/>
          <a:p>
            <a:endParaRPr lang="LID4096"/>
          </a:p>
        </p:txBody>
      </p:sp>
      <p:sp>
        <p:nvSpPr>
          <p:cNvPr id="6" name="Slide Number Placeholder 5"/>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3908440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5" name="Footer Placeholder 4"/>
          <p:cNvSpPr>
            <a:spLocks noGrp="1"/>
          </p:cNvSpPr>
          <p:nvPr>
            <p:ph type="ftr" sz="quarter" idx="11"/>
          </p:nvPr>
        </p:nvSpPr>
        <p:spPr/>
        <p:txBody>
          <a:bodyPr/>
          <a:lstStyle/>
          <a:p>
            <a:endParaRPr lang="LID4096"/>
          </a:p>
        </p:txBody>
      </p:sp>
      <p:sp>
        <p:nvSpPr>
          <p:cNvPr id="6" name="Slide Number Placeholder 5"/>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4209663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5" name="Footer Placeholder 4"/>
          <p:cNvSpPr>
            <a:spLocks noGrp="1"/>
          </p:cNvSpPr>
          <p:nvPr>
            <p:ph type="ftr" sz="quarter" idx="11"/>
          </p:nvPr>
        </p:nvSpPr>
        <p:spPr/>
        <p:txBody>
          <a:bodyPr/>
          <a:lstStyle/>
          <a:p>
            <a:endParaRPr lang="LID4096"/>
          </a:p>
        </p:txBody>
      </p:sp>
      <p:sp>
        <p:nvSpPr>
          <p:cNvPr id="6" name="Slide Number Placeholder 5"/>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398408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5" name="Footer Placeholder 4"/>
          <p:cNvSpPr>
            <a:spLocks noGrp="1"/>
          </p:cNvSpPr>
          <p:nvPr>
            <p:ph type="ftr" sz="quarter" idx="11"/>
          </p:nvPr>
        </p:nvSpPr>
        <p:spPr/>
        <p:txBody>
          <a:bodyPr/>
          <a:lstStyle/>
          <a:p>
            <a:endParaRPr lang="LID4096"/>
          </a:p>
        </p:txBody>
      </p:sp>
      <p:sp>
        <p:nvSpPr>
          <p:cNvPr id="6" name="Slide Number Placeholder 5"/>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816851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6" name="Footer Placeholder 5"/>
          <p:cNvSpPr>
            <a:spLocks noGrp="1"/>
          </p:cNvSpPr>
          <p:nvPr>
            <p:ph type="ftr" sz="quarter" idx="11"/>
          </p:nvPr>
        </p:nvSpPr>
        <p:spPr/>
        <p:txBody>
          <a:bodyPr/>
          <a:lstStyle/>
          <a:p>
            <a:endParaRPr lang="LID4096"/>
          </a:p>
        </p:txBody>
      </p:sp>
      <p:sp>
        <p:nvSpPr>
          <p:cNvPr id="7" name="Slide Number Placeholder 6"/>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2951078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8" name="Footer Placeholder 7"/>
          <p:cNvSpPr>
            <a:spLocks noGrp="1"/>
          </p:cNvSpPr>
          <p:nvPr>
            <p:ph type="ftr" sz="quarter" idx="11"/>
          </p:nvPr>
        </p:nvSpPr>
        <p:spPr/>
        <p:txBody>
          <a:bodyPr/>
          <a:lstStyle/>
          <a:p>
            <a:endParaRPr lang="LID4096"/>
          </a:p>
        </p:txBody>
      </p:sp>
      <p:sp>
        <p:nvSpPr>
          <p:cNvPr id="9" name="Slide Number Placeholder 8"/>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899862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4" name="Footer Placeholder 3"/>
          <p:cNvSpPr>
            <a:spLocks noGrp="1"/>
          </p:cNvSpPr>
          <p:nvPr>
            <p:ph type="ftr" sz="quarter" idx="11"/>
          </p:nvPr>
        </p:nvSpPr>
        <p:spPr/>
        <p:txBody>
          <a:bodyPr/>
          <a:lstStyle/>
          <a:p>
            <a:endParaRPr lang="LID4096"/>
          </a:p>
        </p:txBody>
      </p:sp>
      <p:sp>
        <p:nvSpPr>
          <p:cNvPr id="5" name="Slide Number Placeholder 4"/>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2984655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3" name="Footer Placeholder 2"/>
          <p:cNvSpPr>
            <a:spLocks noGrp="1"/>
          </p:cNvSpPr>
          <p:nvPr>
            <p:ph type="ftr" sz="quarter" idx="11"/>
          </p:nvPr>
        </p:nvSpPr>
        <p:spPr/>
        <p:txBody>
          <a:bodyPr/>
          <a:lstStyle/>
          <a:p>
            <a:endParaRPr lang="LID4096"/>
          </a:p>
        </p:txBody>
      </p:sp>
      <p:sp>
        <p:nvSpPr>
          <p:cNvPr id="4" name="Slide Number Placeholder 3"/>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2883309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6" name="Footer Placeholder 5"/>
          <p:cNvSpPr>
            <a:spLocks noGrp="1"/>
          </p:cNvSpPr>
          <p:nvPr>
            <p:ph type="ftr" sz="quarter" idx="11"/>
          </p:nvPr>
        </p:nvSpPr>
        <p:spPr/>
        <p:txBody>
          <a:bodyPr/>
          <a:lstStyle/>
          <a:p>
            <a:endParaRPr lang="LID4096"/>
          </a:p>
        </p:txBody>
      </p:sp>
      <p:sp>
        <p:nvSpPr>
          <p:cNvPr id="7" name="Slide Number Placeholder 6"/>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1069210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C42B810-0640-4ED9-8C96-EEF8295059B7}" type="datetimeFigureOut">
              <a:rPr lang="LID4096" smtClean="0"/>
              <a:t>05/23/2022</a:t>
            </a:fld>
            <a:endParaRPr lang="LID4096"/>
          </a:p>
        </p:txBody>
      </p:sp>
      <p:sp>
        <p:nvSpPr>
          <p:cNvPr id="6" name="Footer Placeholder 5"/>
          <p:cNvSpPr>
            <a:spLocks noGrp="1"/>
          </p:cNvSpPr>
          <p:nvPr>
            <p:ph type="ftr" sz="quarter" idx="11"/>
          </p:nvPr>
        </p:nvSpPr>
        <p:spPr/>
        <p:txBody>
          <a:bodyPr/>
          <a:lstStyle/>
          <a:p>
            <a:endParaRPr lang="LID4096"/>
          </a:p>
        </p:txBody>
      </p:sp>
      <p:sp>
        <p:nvSpPr>
          <p:cNvPr id="7" name="Slide Number Placeholder 6"/>
          <p:cNvSpPr>
            <a:spLocks noGrp="1"/>
          </p:cNvSpPr>
          <p:nvPr>
            <p:ph type="sldNum" sz="quarter" idx="12"/>
          </p:nvPr>
        </p:nvSpPr>
        <p:spPr/>
        <p:txBody>
          <a:bodyPr/>
          <a:lstStyle/>
          <a:p>
            <a:fld id="{4F414376-0227-489C-9864-89CEF23358BF}" type="slidenum">
              <a:rPr lang="LID4096" smtClean="0"/>
              <a:t>‹#›</a:t>
            </a:fld>
            <a:endParaRPr lang="LID4096"/>
          </a:p>
        </p:txBody>
      </p:sp>
    </p:spTree>
    <p:extLst>
      <p:ext uri="{BB962C8B-B14F-4D97-AF65-F5344CB8AC3E}">
        <p14:creationId xmlns:p14="http://schemas.microsoft.com/office/powerpoint/2010/main" val="2854042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1C42B810-0640-4ED9-8C96-EEF8295059B7}" type="datetimeFigureOut">
              <a:rPr lang="LID4096" smtClean="0"/>
              <a:t>05/23/2022</a:t>
            </a:fld>
            <a:endParaRPr lang="LID4096"/>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LID4096"/>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4F414376-0227-489C-9864-89CEF23358BF}" type="slidenum">
              <a:rPr lang="LID4096" smtClean="0"/>
              <a:t>‹#›</a:t>
            </a:fld>
            <a:endParaRPr lang="LID4096"/>
          </a:p>
        </p:txBody>
      </p:sp>
    </p:spTree>
    <p:extLst>
      <p:ext uri="{BB962C8B-B14F-4D97-AF65-F5344CB8AC3E}">
        <p14:creationId xmlns:p14="http://schemas.microsoft.com/office/powerpoint/2010/main" val="1460673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jpeg"/><Relationship Id="rId7" Type="http://schemas.openxmlformats.org/officeDocument/2006/relationships/image" Target="../media/image6.t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tiff"/></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tif"/><Relationship Id="rId1" Type="http://schemas.openxmlformats.org/officeDocument/2006/relationships/slideLayout" Target="../slideLayouts/slideLayout2.xml"/><Relationship Id="rId5" Type="http://schemas.openxmlformats.org/officeDocument/2006/relationships/image" Target="../media/image12.tiff"/><Relationship Id="rId4" Type="http://schemas.openxmlformats.org/officeDocument/2006/relationships/image" Target="../media/image11.tiff"/></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tif"/><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0.t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t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D49CE-A8A4-4307-B3B6-D49B308DA799}"/>
              </a:ext>
            </a:extLst>
          </p:cNvPr>
          <p:cNvSpPr>
            <a:spLocks noGrp="1"/>
          </p:cNvSpPr>
          <p:nvPr>
            <p:ph type="title"/>
          </p:nvPr>
        </p:nvSpPr>
        <p:spPr/>
        <p:txBody>
          <a:bodyPr/>
          <a:lstStyle/>
          <a:p>
            <a:r>
              <a:rPr lang="nl-NL" dirty="0"/>
              <a:t>Supplementals</a:t>
            </a:r>
            <a:endParaRPr lang="LID4096" dirty="0"/>
          </a:p>
        </p:txBody>
      </p:sp>
    </p:spTree>
    <p:extLst>
      <p:ext uri="{BB962C8B-B14F-4D97-AF65-F5344CB8AC3E}">
        <p14:creationId xmlns:p14="http://schemas.microsoft.com/office/powerpoint/2010/main" val="2115306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Afbeelding 82" descr="Afbeelding met water, staand, gevuld, person&#10;&#10;Automatisch gegenereerde beschrijving">
            <a:extLst>
              <a:ext uri="{FF2B5EF4-FFF2-40B4-BE49-F238E27FC236}">
                <a16:creationId xmlns:a16="http://schemas.microsoft.com/office/drawing/2014/main" id="{149D1895-7C07-4C95-91B2-7002A8517CBF}"/>
              </a:ext>
            </a:extLst>
          </p:cNvPr>
          <p:cNvPicPr/>
          <p:nvPr/>
        </p:nvPicPr>
        <p:blipFill rotWithShape="1">
          <a:blip r:embed="rId2" cstate="hqprint">
            <a:extLst>
              <a:ext uri="{28A0092B-C50C-407E-A947-70E740481C1C}">
                <a14:useLocalDpi xmlns:a14="http://schemas.microsoft.com/office/drawing/2010/main"/>
              </a:ext>
            </a:extLst>
          </a:blip>
          <a:srcRect/>
          <a:stretch/>
        </p:blipFill>
        <p:spPr bwMode="auto">
          <a:xfrm flipV="1">
            <a:off x="4147216" y="2775447"/>
            <a:ext cx="2342297" cy="1487722"/>
          </a:xfrm>
          <a:prstGeom prst="rect">
            <a:avLst/>
          </a:prstGeom>
          <a:ln>
            <a:noFill/>
          </a:ln>
          <a:extLst>
            <a:ext uri="{53640926-AAD7-44D8-BBD7-CCE9431645EC}">
              <a14:shadowObscured xmlns:a14="http://schemas.microsoft.com/office/drawing/2010/main"/>
            </a:ext>
          </a:extLst>
        </p:spPr>
      </p:pic>
      <p:pic>
        <p:nvPicPr>
          <p:cNvPr id="16" name="Afbeelding 94" descr="Afbeelding met foto, water, regen, groot&#10;&#10;Automatisch gegenereerde beschrijving">
            <a:extLst>
              <a:ext uri="{FF2B5EF4-FFF2-40B4-BE49-F238E27FC236}">
                <a16:creationId xmlns:a16="http://schemas.microsoft.com/office/drawing/2014/main" id="{EDEF7219-AE3B-49B6-A4EB-01484A8C6980}"/>
              </a:ext>
            </a:extLst>
          </p:cNvPr>
          <p:cNvPicPr/>
          <p:nvPr/>
        </p:nvPicPr>
        <p:blipFill rotWithShape="1">
          <a:blip r:embed="rId3" cstate="print">
            <a:extLst>
              <a:ext uri="{28A0092B-C50C-407E-A947-70E740481C1C}">
                <a14:useLocalDpi xmlns:a14="http://schemas.microsoft.com/office/drawing/2010/main"/>
              </a:ext>
            </a:extLst>
          </a:blip>
          <a:srcRect/>
          <a:stretch/>
        </p:blipFill>
        <p:spPr>
          <a:xfrm>
            <a:off x="4138881" y="4541544"/>
            <a:ext cx="2491105" cy="1393294"/>
          </a:xfrm>
          <a:prstGeom prst="rect">
            <a:avLst/>
          </a:prstGeom>
        </p:spPr>
      </p:pic>
      <p:graphicFrame>
        <p:nvGraphicFramePr>
          <p:cNvPr id="23" name="Table 22">
            <a:extLst>
              <a:ext uri="{FF2B5EF4-FFF2-40B4-BE49-F238E27FC236}">
                <a16:creationId xmlns:a16="http://schemas.microsoft.com/office/drawing/2014/main" id="{D4F2FD54-B1B8-4997-88BB-A4AFDC81493E}"/>
              </a:ext>
            </a:extLst>
          </p:cNvPr>
          <p:cNvGraphicFramePr>
            <a:graphicFrameLocks noGrp="1"/>
          </p:cNvGraphicFramePr>
          <p:nvPr>
            <p:extLst>
              <p:ext uri="{D42A27DB-BD31-4B8C-83A1-F6EECF244321}">
                <p14:modId xmlns:p14="http://schemas.microsoft.com/office/powerpoint/2010/main" val="2646925716"/>
              </p:ext>
            </p:extLst>
          </p:nvPr>
        </p:nvGraphicFramePr>
        <p:xfrm>
          <a:off x="717946" y="924814"/>
          <a:ext cx="2778069" cy="1266830"/>
        </p:xfrm>
        <a:graphic>
          <a:graphicData uri="http://schemas.openxmlformats.org/drawingml/2006/table">
            <a:tbl>
              <a:tblPr>
                <a:tableStyleId>{8EC20E35-A176-4012-BC5E-935CFFF8708E}</a:tableStyleId>
              </a:tblPr>
              <a:tblGrid>
                <a:gridCol w="671078">
                  <a:extLst>
                    <a:ext uri="{9D8B030D-6E8A-4147-A177-3AD203B41FA5}">
                      <a16:colId xmlns:a16="http://schemas.microsoft.com/office/drawing/2014/main" val="1512012628"/>
                    </a:ext>
                  </a:extLst>
                </a:gridCol>
                <a:gridCol w="671078">
                  <a:extLst>
                    <a:ext uri="{9D8B030D-6E8A-4147-A177-3AD203B41FA5}">
                      <a16:colId xmlns:a16="http://schemas.microsoft.com/office/drawing/2014/main" val="1554931406"/>
                    </a:ext>
                  </a:extLst>
                </a:gridCol>
                <a:gridCol w="764835">
                  <a:extLst>
                    <a:ext uri="{9D8B030D-6E8A-4147-A177-3AD203B41FA5}">
                      <a16:colId xmlns:a16="http://schemas.microsoft.com/office/drawing/2014/main" val="2364542385"/>
                    </a:ext>
                  </a:extLst>
                </a:gridCol>
                <a:gridCol w="671078">
                  <a:extLst>
                    <a:ext uri="{9D8B030D-6E8A-4147-A177-3AD203B41FA5}">
                      <a16:colId xmlns:a16="http://schemas.microsoft.com/office/drawing/2014/main" val="3173280092"/>
                    </a:ext>
                  </a:extLst>
                </a:gridCol>
              </a:tblGrid>
              <a:tr h="98126">
                <a:tc>
                  <a:txBody>
                    <a:bodyPr/>
                    <a:lstStyle/>
                    <a:p>
                      <a:pPr algn="ctr" fontAlgn="b"/>
                      <a:r>
                        <a:rPr lang="nl-NL" sz="800" b="1" u="none" strike="noStrike" dirty="0">
                          <a:solidFill>
                            <a:srgbClr val="000000"/>
                          </a:solidFill>
                          <a:effectLst/>
                        </a:rPr>
                        <a:t>Name</a:t>
                      </a:r>
                      <a:endParaRPr lang="nl-NL" sz="800" b="1"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1" i="0" u="none" strike="noStrike" dirty="0">
                          <a:solidFill>
                            <a:srgbClr val="000000"/>
                          </a:solidFill>
                          <a:effectLst/>
                          <a:latin typeface="Calibri" panose="020F0502020204030204" pitchFamily="34" charset="0"/>
                        </a:rPr>
                        <a:t>Week</a:t>
                      </a:r>
                    </a:p>
                  </a:txBody>
                  <a:tcPr marL="4763" marR="4763" marT="4763" marB="0" anchor="ctr"/>
                </a:tc>
                <a:tc>
                  <a:txBody>
                    <a:bodyPr/>
                    <a:lstStyle/>
                    <a:p>
                      <a:pPr algn="ctr" fontAlgn="b"/>
                      <a:r>
                        <a:rPr lang="nl-NL" sz="800" b="1" u="none" strike="noStrike" dirty="0">
                          <a:solidFill>
                            <a:srgbClr val="000000"/>
                          </a:solidFill>
                          <a:effectLst/>
                        </a:rPr>
                        <a:t>Condition</a:t>
                      </a:r>
                      <a:endParaRPr lang="nl-NL" sz="800" b="1"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1" u="none" strike="noStrike" dirty="0">
                          <a:solidFill>
                            <a:srgbClr val="000000"/>
                          </a:solidFill>
                          <a:effectLst/>
                        </a:rPr>
                        <a:t>Cell line</a:t>
                      </a:r>
                      <a:endParaRPr lang="en-NL" sz="800" b="1"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27837424"/>
                  </a:ext>
                </a:extLst>
              </a:tr>
              <a:tr h="98126">
                <a:tc>
                  <a:txBody>
                    <a:bodyPr/>
                    <a:lstStyle/>
                    <a:p>
                      <a:pPr algn="ctr" fontAlgn="b"/>
                      <a:r>
                        <a:rPr lang="nl-NL" sz="800" u="none" strike="noStrike" dirty="0">
                          <a:effectLst/>
                        </a:rPr>
                        <a:t>A</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i="0" u="none" strike="noStrike" dirty="0">
                          <a:solidFill>
                            <a:srgbClr val="000000"/>
                          </a:solidFill>
                          <a:effectLst/>
                          <a:latin typeface="Calibri" panose="020F0502020204030204" pitchFamily="34" charset="0"/>
                        </a:rPr>
                        <a:t>4</a:t>
                      </a:r>
                    </a:p>
                  </a:txBody>
                  <a:tcPr marL="4763" marR="4763" marT="4763" marB="0" anchor="ctr"/>
                </a:tc>
                <a:tc>
                  <a:txBody>
                    <a:bodyPr/>
                    <a:lstStyle/>
                    <a:p>
                      <a:pPr algn="ctr" fontAlgn="b"/>
                      <a:r>
                        <a:rPr lang="nl-NL" sz="800" u="none" strike="noStrike" dirty="0">
                          <a:effectLst/>
                        </a:rPr>
                        <a:t>CTR</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u="none" strike="noStrike" dirty="0">
                          <a:solidFill>
                            <a:srgbClr val="000000"/>
                          </a:solidFill>
                          <a:effectLst/>
                        </a:rPr>
                        <a:t>OH2.6</a:t>
                      </a:r>
                      <a:endParaRPr lang="nl-NL" sz="800" b="0"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3747481149"/>
                  </a:ext>
                </a:extLst>
              </a:tr>
              <a:tr h="98126">
                <a:tc>
                  <a:txBody>
                    <a:bodyPr/>
                    <a:lstStyle/>
                    <a:p>
                      <a:pPr algn="ctr" fontAlgn="b"/>
                      <a:r>
                        <a:rPr lang="nl-NL" sz="800" u="none" strike="noStrike" dirty="0">
                          <a:effectLst/>
                        </a:rPr>
                        <a:t>B</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u="none" strike="noStrike" dirty="0">
                          <a:effectLst/>
                        </a:rPr>
                        <a:t>4</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u="none" strike="noStrike">
                          <a:effectLst/>
                        </a:rPr>
                        <a:t>CTR</a:t>
                      </a:r>
                      <a:endParaRPr lang="nl-NL" sz="800" b="0" i="0" u="none" strike="noStrike">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u="none" strike="noStrike" dirty="0">
                          <a:solidFill>
                            <a:srgbClr val="000000"/>
                          </a:solidFill>
                          <a:effectLst/>
                        </a:rPr>
                        <a:t>OH1.5</a:t>
                      </a:r>
                      <a:endParaRPr lang="nl-NL" sz="800" b="0"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1822138272"/>
                  </a:ext>
                </a:extLst>
              </a:tr>
              <a:tr h="98126">
                <a:tc>
                  <a:txBody>
                    <a:bodyPr/>
                    <a:lstStyle/>
                    <a:p>
                      <a:pPr algn="ctr" fontAlgn="b"/>
                      <a:r>
                        <a:rPr lang="nl-NL" sz="800" u="none" strike="noStrike" dirty="0">
                          <a:effectLst/>
                        </a:rPr>
                        <a:t>C</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u="none" strike="noStrike" dirty="0">
                          <a:effectLst/>
                        </a:rPr>
                        <a:t>4</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u="none" strike="noStrike">
                          <a:effectLst/>
                        </a:rPr>
                        <a:t>CTR</a:t>
                      </a:r>
                      <a:endParaRPr lang="nl-NL" sz="800" b="0" i="0" u="none" strike="noStrike">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u="none" strike="noStrike" dirty="0">
                          <a:effectLst/>
                        </a:rPr>
                        <a:t>OH</a:t>
                      </a:r>
                      <a:r>
                        <a:rPr lang="en-NL" sz="800" u="none" strike="noStrike" dirty="0">
                          <a:effectLst/>
                        </a:rPr>
                        <a:t>4</a:t>
                      </a:r>
                      <a:r>
                        <a:rPr lang="nl-NL" sz="800" u="none" strike="noStrike" dirty="0">
                          <a:effectLst/>
                        </a:rPr>
                        <a:t>.</a:t>
                      </a:r>
                      <a:r>
                        <a:rPr lang="en-NL" sz="800" u="none" strike="noStrike" dirty="0">
                          <a:effectLst/>
                        </a:rPr>
                        <a:t>6</a:t>
                      </a:r>
                      <a:endParaRPr lang="en-NL" sz="800" b="0"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4249067735"/>
                  </a:ext>
                </a:extLst>
              </a:tr>
              <a:tr h="98126">
                <a:tc>
                  <a:txBody>
                    <a:bodyPr/>
                    <a:lstStyle/>
                    <a:p>
                      <a:pPr algn="ctr" fontAlgn="b"/>
                      <a:r>
                        <a:rPr lang="nl-NL" sz="800" u="none" strike="noStrike">
                          <a:effectLst/>
                        </a:rPr>
                        <a:t>D</a:t>
                      </a:r>
                      <a:endParaRPr lang="nl-NL" sz="800" b="0" i="0" u="none" strike="noStrike">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i="0" u="none" strike="noStrike" dirty="0">
                          <a:solidFill>
                            <a:srgbClr val="000000"/>
                          </a:solidFill>
                          <a:effectLst/>
                          <a:latin typeface="Calibri" panose="020F0502020204030204" pitchFamily="34" charset="0"/>
                        </a:rPr>
                        <a:t>5</a:t>
                      </a:r>
                    </a:p>
                  </a:txBody>
                  <a:tcPr marL="4763" marR="4763" marT="4763" marB="0" anchor="ctr"/>
                </a:tc>
                <a:tc>
                  <a:txBody>
                    <a:bodyPr/>
                    <a:lstStyle/>
                    <a:p>
                      <a:pPr algn="ctr" fontAlgn="b"/>
                      <a:r>
                        <a:rPr lang="nl-NL" sz="800" u="none" strike="noStrike">
                          <a:effectLst/>
                        </a:rPr>
                        <a:t>CTR</a:t>
                      </a:r>
                      <a:endParaRPr lang="nl-NL" sz="800" b="0" i="0" u="none" strike="noStrike">
                        <a:solidFill>
                          <a:srgbClr val="000000"/>
                        </a:solidFill>
                        <a:effectLst/>
                        <a:latin typeface="Calibri" panose="020F0502020204030204" pitchFamily="34" charset="0"/>
                      </a:endParaRPr>
                    </a:p>
                  </a:txBody>
                  <a:tcPr marL="4763" marR="4763" marT="4763" marB="0" anchor="ctr"/>
                </a:tc>
                <a:tc>
                  <a:txBody>
                    <a:bodyPr/>
                    <a:lstStyle/>
                    <a:p>
                      <a:pPr marL="0" marR="0" lvl="0" indent="0" algn="ctr" defTabSz="685800" rtl="0" eaLnBrk="1" fontAlgn="b" latinLnBrk="0" hangingPunct="1">
                        <a:lnSpc>
                          <a:spcPct val="100000"/>
                        </a:lnSpc>
                        <a:spcBef>
                          <a:spcPts val="0"/>
                        </a:spcBef>
                        <a:spcAft>
                          <a:spcPts val="0"/>
                        </a:spcAft>
                        <a:buClrTx/>
                        <a:buSzTx/>
                        <a:buFontTx/>
                        <a:buNone/>
                        <a:tabLst/>
                        <a:defRPr/>
                      </a:pPr>
                      <a:r>
                        <a:rPr lang="nl-NL" sz="800" b="0" u="none" strike="noStrike" dirty="0">
                          <a:solidFill>
                            <a:srgbClr val="000000"/>
                          </a:solidFill>
                          <a:effectLst/>
                        </a:rPr>
                        <a:t>OH1.5</a:t>
                      </a:r>
                      <a:endParaRPr lang="nl-NL" sz="800" b="0"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3101301092"/>
                  </a:ext>
                </a:extLst>
              </a:tr>
              <a:tr h="98126">
                <a:tc>
                  <a:txBody>
                    <a:bodyPr/>
                    <a:lstStyle/>
                    <a:p>
                      <a:pPr algn="ctr" fontAlgn="b"/>
                      <a:r>
                        <a:rPr lang="nl-NL" sz="800" u="none" strike="noStrike" dirty="0">
                          <a:effectLst/>
                        </a:rPr>
                        <a:t>E</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i="0" u="none" strike="noStrike" dirty="0">
                          <a:solidFill>
                            <a:srgbClr val="000000"/>
                          </a:solidFill>
                          <a:effectLst/>
                          <a:latin typeface="Calibri" panose="020F0502020204030204" pitchFamily="34" charset="0"/>
                        </a:rPr>
                        <a:t>5</a:t>
                      </a:r>
                    </a:p>
                  </a:txBody>
                  <a:tcPr marL="4763" marR="4763" marT="4763" marB="0" anchor="ctr"/>
                </a:tc>
                <a:tc>
                  <a:txBody>
                    <a:bodyPr/>
                    <a:lstStyle/>
                    <a:p>
                      <a:pPr algn="ctr" fontAlgn="b"/>
                      <a:r>
                        <a:rPr lang="nl-NL" sz="800" u="none" strike="noStrike" dirty="0">
                          <a:effectLst/>
                        </a:rPr>
                        <a:t>CTR</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u="none" strike="noStrike" dirty="0">
                          <a:solidFill>
                            <a:srgbClr val="000000"/>
                          </a:solidFill>
                          <a:effectLst/>
                        </a:rPr>
                        <a:t>OH2.6</a:t>
                      </a:r>
                      <a:endParaRPr lang="en-NL" sz="800" b="0"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111485439"/>
                  </a:ext>
                </a:extLst>
              </a:tr>
              <a:tr h="98126">
                <a:tc>
                  <a:txBody>
                    <a:bodyPr/>
                    <a:lstStyle/>
                    <a:p>
                      <a:pPr algn="ctr" fontAlgn="b"/>
                      <a:r>
                        <a:rPr lang="nl-NL" sz="800" u="none" strike="noStrike">
                          <a:effectLst/>
                        </a:rPr>
                        <a:t>F</a:t>
                      </a:r>
                      <a:endParaRPr lang="nl-NL" sz="800" b="0" i="0" u="none" strike="noStrike">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i="0" u="none" strike="noStrike" dirty="0">
                          <a:solidFill>
                            <a:srgbClr val="000000"/>
                          </a:solidFill>
                          <a:effectLst/>
                          <a:latin typeface="Calibri" panose="020F0502020204030204" pitchFamily="34" charset="0"/>
                        </a:rPr>
                        <a:t>5</a:t>
                      </a:r>
                    </a:p>
                  </a:txBody>
                  <a:tcPr marL="4763" marR="4763" marT="4763" marB="0" anchor="ctr"/>
                </a:tc>
                <a:tc>
                  <a:txBody>
                    <a:bodyPr/>
                    <a:lstStyle/>
                    <a:p>
                      <a:pPr algn="ctr" fontAlgn="b"/>
                      <a:r>
                        <a:rPr lang="nl-NL" sz="800" u="none" strike="noStrike">
                          <a:effectLst/>
                        </a:rPr>
                        <a:t>CTR</a:t>
                      </a:r>
                      <a:endParaRPr lang="nl-NL" sz="800" b="0" i="0" u="none" strike="noStrike">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u="none" strike="noStrike" dirty="0">
                          <a:effectLst/>
                        </a:rPr>
                        <a:t>OH</a:t>
                      </a:r>
                      <a:r>
                        <a:rPr lang="en-NL" sz="800" u="none" strike="noStrike" dirty="0">
                          <a:effectLst/>
                        </a:rPr>
                        <a:t>4</a:t>
                      </a:r>
                      <a:r>
                        <a:rPr lang="nl-NL" sz="800" u="none" strike="noStrike" dirty="0">
                          <a:effectLst/>
                        </a:rPr>
                        <a:t>.</a:t>
                      </a:r>
                      <a:r>
                        <a:rPr lang="en-NL" sz="800" u="none" strike="noStrike" dirty="0">
                          <a:effectLst/>
                        </a:rPr>
                        <a:t>6</a:t>
                      </a:r>
                      <a:endParaRPr lang="en-NL" sz="800" b="0"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1826365768"/>
                  </a:ext>
                </a:extLst>
              </a:tr>
              <a:tr h="98126">
                <a:tc>
                  <a:txBody>
                    <a:bodyPr/>
                    <a:lstStyle/>
                    <a:p>
                      <a:pPr algn="ctr" fontAlgn="b"/>
                      <a:r>
                        <a:rPr lang="nl-NL" sz="800" u="none" strike="noStrike" dirty="0">
                          <a:effectLst/>
                        </a:rPr>
                        <a:t>G</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i="0" u="none" strike="noStrike" dirty="0">
                          <a:solidFill>
                            <a:srgbClr val="000000"/>
                          </a:solidFill>
                          <a:effectLst/>
                          <a:latin typeface="Calibri" panose="020F0502020204030204" pitchFamily="34" charset="0"/>
                        </a:rPr>
                        <a:t>15</a:t>
                      </a:r>
                    </a:p>
                  </a:txBody>
                  <a:tcPr marL="4763" marR="4763" marT="4763" marB="0" anchor="ctr"/>
                </a:tc>
                <a:tc>
                  <a:txBody>
                    <a:bodyPr/>
                    <a:lstStyle/>
                    <a:p>
                      <a:pPr algn="ctr" fontAlgn="b"/>
                      <a:r>
                        <a:rPr lang="nl-NL" sz="800" u="none" strike="noStrike">
                          <a:effectLst/>
                        </a:rPr>
                        <a:t>CTR</a:t>
                      </a:r>
                      <a:endParaRPr lang="nl-NL" sz="800" b="0" i="0" u="none" strike="noStrike">
                        <a:solidFill>
                          <a:srgbClr val="000000"/>
                        </a:solidFill>
                        <a:effectLst/>
                        <a:latin typeface="Calibri" panose="020F0502020204030204" pitchFamily="34" charset="0"/>
                      </a:endParaRPr>
                    </a:p>
                  </a:txBody>
                  <a:tcPr marL="4763" marR="4763" marT="4763" marB="0" anchor="ctr"/>
                </a:tc>
                <a:tc>
                  <a:txBody>
                    <a:bodyPr/>
                    <a:lstStyle/>
                    <a:p>
                      <a:pPr marL="0" marR="0" lvl="0" indent="0" algn="ctr" defTabSz="685800" rtl="0" eaLnBrk="1" fontAlgn="b" latinLnBrk="0" hangingPunct="1">
                        <a:lnSpc>
                          <a:spcPct val="100000"/>
                        </a:lnSpc>
                        <a:spcBef>
                          <a:spcPts val="0"/>
                        </a:spcBef>
                        <a:spcAft>
                          <a:spcPts val="0"/>
                        </a:spcAft>
                        <a:buClrTx/>
                        <a:buSzTx/>
                        <a:buFontTx/>
                        <a:buNone/>
                        <a:tabLst/>
                        <a:defRPr/>
                      </a:pPr>
                      <a:r>
                        <a:rPr lang="nl-NL" sz="800" b="0" u="none" strike="noStrike" dirty="0">
                          <a:solidFill>
                            <a:srgbClr val="000000"/>
                          </a:solidFill>
                          <a:effectLst/>
                        </a:rPr>
                        <a:t>OH1.5</a:t>
                      </a:r>
                      <a:endParaRPr lang="nl-NL" sz="800" b="0"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3214113094"/>
                  </a:ext>
                </a:extLst>
              </a:tr>
              <a:tr h="98126">
                <a:tc>
                  <a:txBody>
                    <a:bodyPr/>
                    <a:lstStyle/>
                    <a:p>
                      <a:pPr algn="ctr" fontAlgn="b"/>
                      <a:r>
                        <a:rPr lang="nl-NL" sz="800" u="none" strike="noStrike" dirty="0">
                          <a:effectLst/>
                        </a:rPr>
                        <a:t>H</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i="0" u="none" strike="noStrike" dirty="0">
                          <a:solidFill>
                            <a:srgbClr val="000000"/>
                          </a:solidFill>
                          <a:effectLst/>
                          <a:latin typeface="Calibri" panose="020F0502020204030204" pitchFamily="34" charset="0"/>
                        </a:rPr>
                        <a:t>15</a:t>
                      </a:r>
                    </a:p>
                  </a:txBody>
                  <a:tcPr marL="4763" marR="4763" marT="4763" marB="0" anchor="ctr"/>
                </a:tc>
                <a:tc>
                  <a:txBody>
                    <a:bodyPr/>
                    <a:lstStyle/>
                    <a:p>
                      <a:pPr algn="ctr" fontAlgn="b"/>
                      <a:r>
                        <a:rPr lang="nl-NL" sz="800" u="none" strike="noStrike">
                          <a:effectLst/>
                        </a:rPr>
                        <a:t>CTR</a:t>
                      </a:r>
                      <a:endParaRPr lang="nl-NL" sz="800" b="0" i="0" u="none" strike="noStrike">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u="none" strike="noStrike" dirty="0">
                          <a:solidFill>
                            <a:srgbClr val="000000"/>
                          </a:solidFill>
                          <a:effectLst/>
                        </a:rPr>
                        <a:t>OH2.6</a:t>
                      </a:r>
                      <a:endParaRPr lang="en-NL" sz="800" b="0"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3241818600"/>
                  </a:ext>
                </a:extLst>
              </a:tr>
              <a:tr h="98126">
                <a:tc>
                  <a:txBody>
                    <a:bodyPr/>
                    <a:lstStyle/>
                    <a:p>
                      <a:pPr algn="ctr" fontAlgn="b"/>
                      <a:r>
                        <a:rPr lang="nl-NL" sz="800" u="none" strike="noStrike" dirty="0">
                          <a:effectLst/>
                        </a:rPr>
                        <a:t>I</a:t>
                      </a:r>
                      <a:endParaRPr lang="nl-NL" sz="800" b="0" i="0" u="none" strike="noStrike" dirty="0">
                        <a:solidFill>
                          <a:srgbClr val="000000"/>
                        </a:solidFill>
                        <a:effectLst/>
                        <a:latin typeface="Calibri" panose="020F0502020204030204" pitchFamily="34" charset="0"/>
                      </a:endParaRPr>
                    </a:p>
                  </a:txBody>
                  <a:tcPr marL="4763" marR="4763" marT="4763" marB="0" anchor="ctr"/>
                </a:tc>
                <a:tc>
                  <a:txBody>
                    <a:bodyPr/>
                    <a:lstStyle/>
                    <a:p>
                      <a:pPr algn="ctr" fontAlgn="b"/>
                      <a:r>
                        <a:rPr lang="nl-NL" sz="800" b="0" i="0" u="none" strike="noStrike" dirty="0">
                          <a:solidFill>
                            <a:srgbClr val="000000"/>
                          </a:solidFill>
                          <a:effectLst/>
                          <a:latin typeface="Calibri" panose="020F0502020204030204" pitchFamily="34" charset="0"/>
                        </a:rPr>
                        <a:t>15</a:t>
                      </a:r>
                    </a:p>
                  </a:txBody>
                  <a:tcPr marL="4763" marR="4763" marT="4763" marB="0" anchor="ctr"/>
                </a:tc>
                <a:tc>
                  <a:txBody>
                    <a:bodyPr/>
                    <a:lstStyle/>
                    <a:p>
                      <a:pPr algn="ctr" fontAlgn="b"/>
                      <a:r>
                        <a:rPr lang="nl-NL" sz="800" u="none" strike="noStrike">
                          <a:effectLst/>
                        </a:rPr>
                        <a:t>CTR</a:t>
                      </a:r>
                      <a:endParaRPr lang="nl-NL" sz="800" b="0" i="0" u="none" strike="noStrike">
                        <a:solidFill>
                          <a:srgbClr val="000000"/>
                        </a:solidFill>
                        <a:effectLst/>
                        <a:latin typeface="Calibri" panose="020F0502020204030204" pitchFamily="34" charset="0"/>
                      </a:endParaRPr>
                    </a:p>
                  </a:txBody>
                  <a:tcPr marL="4763" marR="4763" marT="4763" marB="0" anchor="ctr"/>
                </a:tc>
                <a:tc>
                  <a:txBody>
                    <a:bodyPr/>
                    <a:lstStyle/>
                    <a:p>
                      <a:pPr marL="0" marR="0" lvl="0" indent="0" algn="ctr" defTabSz="685800" rtl="0" eaLnBrk="1" fontAlgn="b" latinLnBrk="0" hangingPunct="1">
                        <a:lnSpc>
                          <a:spcPct val="100000"/>
                        </a:lnSpc>
                        <a:spcBef>
                          <a:spcPts val="0"/>
                        </a:spcBef>
                        <a:spcAft>
                          <a:spcPts val="0"/>
                        </a:spcAft>
                        <a:buClrTx/>
                        <a:buSzTx/>
                        <a:buFontTx/>
                        <a:buNone/>
                        <a:tabLst/>
                        <a:defRPr/>
                      </a:pPr>
                      <a:r>
                        <a:rPr lang="nl-NL" sz="800" b="0" u="none" strike="noStrike" dirty="0">
                          <a:solidFill>
                            <a:srgbClr val="000000"/>
                          </a:solidFill>
                          <a:effectLst/>
                        </a:rPr>
                        <a:t>OH1.5</a:t>
                      </a:r>
                      <a:endParaRPr lang="nl-NL" sz="800" b="0" i="0" u="none" strike="noStrike" dirty="0">
                        <a:solidFill>
                          <a:srgbClr val="000000"/>
                        </a:solidFill>
                        <a:effectLst/>
                        <a:latin typeface="Calibri" panose="020F0502020204030204" pitchFamily="34" charset="0"/>
                      </a:endParaRPr>
                    </a:p>
                  </a:txBody>
                  <a:tcPr marL="4763" marR="4763" marT="4763" marB="0" anchor="ctr"/>
                </a:tc>
                <a:extLst>
                  <a:ext uri="{0D108BD9-81ED-4DB2-BD59-A6C34878D82A}">
                    <a16:rowId xmlns:a16="http://schemas.microsoft.com/office/drawing/2014/main" val="4083347"/>
                  </a:ext>
                </a:extLst>
              </a:tr>
            </a:tbl>
          </a:graphicData>
        </a:graphic>
      </p:graphicFrame>
      <p:pic>
        <p:nvPicPr>
          <p:cNvPr id="8" name="Afbeelding 84" descr="Afbeelding met water, staand, gevuld, person&#10;&#10;Automatisch gegenereerde beschrijving">
            <a:extLst>
              <a:ext uri="{FF2B5EF4-FFF2-40B4-BE49-F238E27FC236}">
                <a16:creationId xmlns:a16="http://schemas.microsoft.com/office/drawing/2014/main" id="{3D37E32C-BF9B-432C-8E94-E0A94B84233B}"/>
              </a:ext>
            </a:extLst>
          </p:cNvPr>
          <p:cNvPicPr/>
          <p:nvPr/>
        </p:nvPicPr>
        <p:blipFill rotWithShape="1">
          <a:blip r:embed="rId4" cstate="hqprint">
            <a:extLst>
              <a:ext uri="{28A0092B-C50C-407E-A947-70E740481C1C}">
                <a14:useLocalDpi xmlns:a14="http://schemas.microsoft.com/office/drawing/2010/main"/>
              </a:ext>
            </a:extLst>
          </a:blip>
          <a:srcRect/>
          <a:stretch/>
        </p:blipFill>
        <p:spPr bwMode="auto">
          <a:xfrm>
            <a:off x="4147216" y="917542"/>
            <a:ext cx="2317938" cy="1495080"/>
          </a:xfrm>
          <a:prstGeom prst="rect">
            <a:avLst/>
          </a:prstGeom>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1FC725F7-E11D-4DD9-979E-7803E3303D27}"/>
              </a:ext>
            </a:extLst>
          </p:cNvPr>
          <p:cNvSpPr txBox="1"/>
          <p:nvPr/>
        </p:nvSpPr>
        <p:spPr>
          <a:xfrm>
            <a:off x="4206320" y="750840"/>
            <a:ext cx="2954568" cy="230832"/>
          </a:xfrm>
          <a:prstGeom prst="rect">
            <a:avLst/>
          </a:prstGeom>
          <a:noFill/>
        </p:spPr>
        <p:txBody>
          <a:bodyPr wrap="square" rtlCol="0">
            <a:spAutoFit/>
          </a:bodyPr>
          <a:lstStyle/>
          <a:p>
            <a:r>
              <a:rPr lang="nl-NL" sz="900" dirty="0"/>
              <a:t>A1 B1 C1 D1 E1 F1 G1 H1 I1 A2  B2 C2 D2 E2</a:t>
            </a:r>
            <a:endParaRPr lang="LID4096" sz="900" dirty="0"/>
          </a:p>
        </p:txBody>
      </p:sp>
      <p:sp>
        <p:nvSpPr>
          <p:cNvPr id="64" name="TextBox 63">
            <a:extLst>
              <a:ext uri="{FF2B5EF4-FFF2-40B4-BE49-F238E27FC236}">
                <a16:creationId xmlns:a16="http://schemas.microsoft.com/office/drawing/2014/main" id="{F72F9586-0303-4411-8834-767C5B14F47A}"/>
              </a:ext>
            </a:extLst>
          </p:cNvPr>
          <p:cNvSpPr txBox="1"/>
          <p:nvPr/>
        </p:nvSpPr>
        <p:spPr>
          <a:xfrm rot="16200000">
            <a:off x="3629565" y="1304825"/>
            <a:ext cx="513282" cy="215444"/>
          </a:xfrm>
          <a:prstGeom prst="rect">
            <a:avLst/>
          </a:prstGeom>
          <a:noFill/>
        </p:spPr>
        <p:txBody>
          <a:bodyPr wrap="none" rtlCol="0">
            <a:spAutoFit/>
          </a:bodyPr>
          <a:lstStyle/>
          <a:p>
            <a:r>
              <a:rPr lang="nl-NL" sz="800" dirty="0"/>
              <a:t>P70S6K </a:t>
            </a:r>
            <a:endParaRPr lang="LID4096" sz="800" dirty="0"/>
          </a:p>
        </p:txBody>
      </p:sp>
      <p:sp>
        <p:nvSpPr>
          <p:cNvPr id="65" name="TextBox 64">
            <a:extLst>
              <a:ext uri="{FF2B5EF4-FFF2-40B4-BE49-F238E27FC236}">
                <a16:creationId xmlns:a16="http://schemas.microsoft.com/office/drawing/2014/main" id="{62A184A4-2D52-44B4-B690-75F0ECAA0464}"/>
              </a:ext>
            </a:extLst>
          </p:cNvPr>
          <p:cNvSpPr txBox="1"/>
          <p:nvPr/>
        </p:nvSpPr>
        <p:spPr>
          <a:xfrm rot="16200000">
            <a:off x="3642389" y="1724557"/>
            <a:ext cx="487634" cy="215444"/>
          </a:xfrm>
          <a:prstGeom prst="rect">
            <a:avLst/>
          </a:prstGeom>
          <a:noFill/>
        </p:spPr>
        <p:txBody>
          <a:bodyPr wrap="none" rtlCol="0">
            <a:spAutoFit/>
          </a:bodyPr>
          <a:lstStyle/>
          <a:p>
            <a:r>
              <a:rPr lang="nl-NL" sz="800" dirty="0"/>
              <a:t>GAPDH</a:t>
            </a:r>
            <a:endParaRPr lang="LID4096" sz="800" dirty="0"/>
          </a:p>
        </p:txBody>
      </p:sp>
      <p:sp>
        <p:nvSpPr>
          <p:cNvPr id="66" name="TextBox 65">
            <a:extLst>
              <a:ext uri="{FF2B5EF4-FFF2-40B4-BE49-F238E27FC236}">
                <a16:creationId xmlns:a16="http://schemas.microsoft.com/office/drawing/2014/main" id="{8FEC5652-B443-42FE-AA31-5C8DE08A7871}"/>
              </a:ext>
            </a:extLst>
          </p:cNvPr>
          <p:cNvSpPr txBox="1"/>
          <p:nvPr/>
        </p:nvSpPr>
        <p:spPr>
          <a:xfrm rot="16200000">
            <a:off x="3655213" y="896869"/>
            <a:ext cx="461986" cy="215444"/>
          </a:xfrm>
          <a:prstGeom prst="rect">
            <a:avLst/>
          </a:prstGeom>
          <a:noFill/>
        </p:spPr>
        <p:txBody>
          <a:bodyPr wrap="none" rtlCol="0">
            <a:spAutoFit/>
          </a:bodyPr>
          <a:lstStyle/>
          <a:p>
            <a:r>
              <a:rPr lang="nl-NL" sz="800" dirty="0"/>
              <a:t>mTOR </a:t>
            </a:r>
            <a:endParaRPr lang="LID4096" sz="800" dirty="0"/>
          </a:p>
        </p:txBody>
      </p:sp>
      <p:cxnSp>
        <p:nvCxnSpPr>
          <p:cNvPr id="67" name="Straight Arrow Connector 66">
            <a:extLst>
              <a:ext uri="{FF2B5EF4-FFF2-40B4-BE49-F238E27FC236}">
                <a16:creationId xmlns:a16="http://schemas.microsoft.com/office/drawing/2014/main" id="{BD0F49E5-3CCB-4917-BB7E-838B0AB95852}"/>
              </a:ext>
            </a:extLst>
          </p:cNvPr>
          <p:cNvCxnSpPr>
            <a:cxnSpLocks/>
          </p:cNvCxnSpPr>
          <p:nvPr/>
        </p:nvCxnSpPr>
        <p:spPr>
          <a:xfrm rot="10800000" flipH="1">
            <a:off x="3950094" y="1409509"/>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CE360A13-40BB-4548-A39C-CDAAAEF82DEE}"/>
              </a:ext>
            </a:extLst>
          </p:cNvPr>
          <p:cNvCxnSpPr>
            <a:cxnSpLocks/>
          </p:cNvCxnSpPr>
          <p:nvPr/>
        </p:nvCxnSpPr>
        <p:spPr>
          <a:xfrm rot="10800000" flipH="1">
            <a:off x="3950094" y="1832279"/>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C5D5A6E1-E30F-41F9-8426-13AA1DE854E0}"/>
              </a:ext>
            </a:extLst>
          </p:cNvPr>
          <p:cNvCxnSpPr>
            <a:cxnSpLocks/>
          </p:cNvCxnSpPr>
          <p:nvPr/>
        </p:nvCxnSpPr>
        <p:spPr>
          <a:xfrm rot="10800000" flipH="1">
            <a:off x="3948536" y="995540"/>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21D9F54F-627A-4A1D-B685-CDCC57C7AFB5}"/>
              </a:ext>
            </a:extLst>
          </p:cNvPr>
          <p:cNvSpPr txBox="1"/>
          <p:nvPr/>
        </p:nvSpPr>
        <p:spPr>
          <a:xfrm>
            <a:off x="4206320" y="2582064"/>
            <a:ext cx="2504782" cy="230832"/>
          </a:xfrm>
          <a:prstGeom prst="rect">
            <a:avLst/>
          </a:prstGeom>
          <a:noFill/>
        </p:spPr>
        <p:txBody>
          <a:bodyPr wrap="square" rtlCol="0">
            <a:spAutoFit/>
          </a:bodyPr>
          <a:lstStyle/>
          <a:p>
            <a:r>
              <a:rPr lang="nl-NL" sz="900" dirty="0"/>
              <a:t>F2 G2  H2 I3 A3 B3 C3 D3 E3 F3 G3 H3 I3 </a:t>
            </a:r>
            <a:endParaRPr lang="LID4096" sz="900" dirty="0"/>
          </a:p>
        </p:txBody>
      </p:sp>
      <p:sp>
        <p:nvSpPr>
          <p:cNvPr id="78" name="TextBox 77">
            <a:extLst>
              <a:ext uri="{FF2B5EF4-FFF2-40B4-BE49-F238E27FC236}">
                <a16:creationId xmlns:a16="http://schemas.microsoft.com/office/drawing/2014/main" id="{AE6EB87C-14A7-459F-9B6C-496E524A4806}"/>
              </a:ext>
            </a:extLst>
          </p:cNvPr>
          <p:cNvSpPr txBox="1"/>
          <p:nvPr/>
        </p:nvSpPr>
        <p:spPr>
          <a:xfrm rot="16200000">
            <a:off x="3612193" y="3250701"/>
            <a:ext cx="513282" cy="215444"/>
          </a:xfrm>
          <a:prstGeom prst="rect">
            <a:avLst/>
          </a:prstGeom>
          <a:noFill/>
        </p:spPr>
        <p:txBody>
          <a:bodyPr wrap="none" rtlCol="0">
            <a:spAutoFit/>
          </a:bodyPr>
          <a:lstStyle/>
          <a:p>
            <a:r>
              <a:rPr lang="nl-NL" sz="800" dirty="0"/>
              <a:t>P70S6K </a:t>
            </a:r>
            <a:endParaRPr lang="LID4096" sz="800" dirty="0"/>
          </a:p>
        </p:txBody>
      </p:sp>
      <p:sp>
        <p:nvSpPr>
          <p:cNvPr id="79" name="TextBox 78">
            <a:extLst>
              <a:ext uri="{FF2B5EF4-FFF2-40B4-BE49-F238E27FC236}">
                <a16:creationId xmlns:a16="http://schemas.microsoft.com/office/drawing/2014/main" id="{DA63F0BD-5A18-47B3-882D-8DEB31C37C6C}"/>
              </a:ext>
            </a:extLst>
          </p:cNvPr>
          <p:cNvSpPr txBox="1"/>
          <p:nvPr/>
        </p:nvSpPr>
        <p:spPr>
          <a:xfrm rot="16200000">
            <a:off x="3625017" y="3670576"/>
            <a:ext cx="487634" cy="215444"/>
          </a:xfrm>
          <a:prstGeom prst="rect">
            <a:avLst/>
          </a:prstGeom>
          <a:noFill/>
        </p:spPr>
        <p:txBody>
          <a:bodyPr wrap="none" rtlCol="0">
            <a:spAutoFit/>
          </a:bodyPr>
          <a:lstStyle/>
          <a:p>
            <a:r>
              <a:rPr lang="nl-NL" sz="800" dirty="0"/>
              <a:t>GAPDH</a:t>
            </a:r>
            <a:endParaRPr lang="LID4096" sz="800" dirty="0"/>
          </a:p>
        </p:txBody>
      </p:sp>
      <p:cxnSp>
        <p:nvCxnSpPr>
          <p:cNvPr id="81" name="Straight Arrow Connector 80">
            <a:extLst>
              <a:ext uri="{FF2B5EF4-FFF2-40B4-BE49-F238E27FC236}">
                <a16:creationId xmlns:a16="http://schemas.microsoft.com/office/drawing/2014/main" id="{66AAC4E7-7018-4A73-9B94-C29017182B04}"/>
              </a:ext>
            </a:extLst>
          </p:cNvPr>
          <p:cNvCxnSpPr>
            <a:cxnSpLocks/>
          </p:cNvCxnSpPr>
          <p:nvPr/>
        </p:nvCxnSpPr>
        <p:spPr>
          <a:xfrm rot="10800000" flipH="1">
            <a:off x="3932722" y="3355385"/>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57F9389F-E2CA-4911-93AE-14BAB9B68700}"/>
              </a:ext>
            </a:extLst>
          </p:cNvPr>
          <p:cNvCxnSpPr>
            <a:cxnSpLocks/>
          </p:cNvCxnSpPr>
          <p:nvPr/>
        </p:nvCxnSpPr>
        <p:spPr>
          <a:xfrm rot="10800000" flipH="1">
            <a:off x="3932722" y="3778298"/>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0FB741B6-A6D3-419A-A935-38A6F7DB81DC}"/>
              </a:ext>
            </a:extLst>
          </p:cNvPr>
          <p:cNvSpPr txBox="1"/>
          <p:nvPr/>
        </p:nvSpPr>
        <p:spPr>
          <a:xfrm>
            <a:off x="4240423" y="4358711"/>
            <a:ext cx="2504782" cy="230832"/>
          </a:xfrm>
          <a:prstGeom prst="rect">
            <a:avLst/>
          </a:prstGeom>
          <a:noFill/>
        </p:spPr>
        <p:txBody>
          <a:bodyPr wrap="square" rtlCol="0">
            <a:spAutoFit/>
          </a:bodyPr>
          <a:lstStyle/>
          <a:p>
            <a:r>
              <a:rPr lang="nl-NL" sz="900" dirty="0"/>
              <a:t>F2 G2  H2 I3 A3  B3  C3 D3 E3  F3  G3 H3 I3 </a:t>
            </a:r>
            <a:endParaRPr lang="LID4096" sz="900" dirty="0"/>
          </a:p>
        </p:txBody>
      </p:sp>
      <p:sp>
        <p:nvSpPr>
          <p:cNvPr id="89" name="TextBox 88">
            <a:extLst>
              <a:ext uri="{FF2B5EF4-FFF2-40B4-BE49-F238E27FC236}">
                <a16:creationId xmlns:a16="http://schemas.microsoft.com/office/drawing/2014/main" id="{4D755330-CE0F-4E1D-A6B0-DEE7B822E2F4}"/>
              </a:ext>
            </a:extLst>
          </p:cNvPr>
          <p:cNvSpPr txBox="1"/>
          <p:nvPr/>
        </p:nvSpPr>
        <p:spPr>
          <a:xfrm rot="16200000">
            <a:off x="3642389" y="5673737"/>
            <a:ext cx="487634" cy="215444"/>
          </a:xfrm>
          <a:prstGeom prst="rect">
            <a:avLst/>
          </a:prstGeom>
          <a:noFill/>
        </p:spPr>
        <p:txBody>
          <a:bodyPr wrap="square" rtlCol="0">
            <a:spAutoFit/>
          </a:bodyPr>
          <a:lstStyle/>
          <a:p>
            <a:r>
              <a:rPr lang="nl-NL" sz="800" dirty="0"/>
              <a:t>GAPDH</a:t>
            </a:r>
            <a:endParaRPr lang="LID4096" sz="800" dirty="0"/>
          </a:p>
        </p:txBody>
      </p:sp>
      <p:sp>
        <p:nvSpPr>
          <p:cNvPr id="90" name="TextBox 89">
            <a:extLst>
              <a:ext uri="{FF2B5EF4-FFF2-40B4-BE49-F238E27FC236}">
                <a16:creationId xmlns:a16="http://schemas.microsoft.com/office/drawing/2014/main" id="{B989719D-5BB3-452A-8750-1D6D9662B0A6}"/>
              </a:ext>
            </a:extLst>
          </p:cNvPr>
          <p:cNvSpPr txBox="1"/>
          <p:nvPr/>
        </p:nvSpPr>
        <p:spPr>
          <a:xfrm rot="16200000">
            <a:off x="3655213" y="4548711"/>
            <a:ext cx="461986" cy="215444"/>
          </a:xfrm>
          <a:prstGeom prst="rect">
            <a:avLst/>
          </a:prstGeom>
          <a:noFill/>
        </p:spPr>
        <p:txBody>
          <a:bodyPr wrap="square" rtlCol="0">
            <a:spAutoFit/>
          </a:bodyPr>
          <a:lstStyle/>
          <a:p>
            <a:r>
              <a:rPr lang="nl-NL" sz="800" dirty="0"/>
              <a:t>mTOR </a:t>
            </a:r>
            <a:endParaRPr lang="LID4096" sz="800" dirty="0"/>
          </a:p>
        </p:txBody>
      </p:sp>
      <p:cxnSp>
        <p:nvCxnSpPr>
          <p:cNvPr id="91" name="Straight Arrow Connector 90">
            <a:extLst>
              <a:ext uri="{FF2B5EF4-FFF2-40B4-BE49-F238E27FC236}">
                <a16:creationId xmlns:a16="http://schemas.microsoft.com/office/drawing/2014/main" id="{F103C82C-BD9F-4E64-8FAF-22977A44CA48}"/>
              </a:ext>
            </a:extLst>
          </p:cNvPr>
          <p:cNvCxnSpPr>
            <a:cxnSpLocks/>
          </p:cNvCxnSpPr>
          <p:nvPr/>
        </p:nvCxnSpPr>
        <p:spPr>
          <a:xfrm rot="10800000" flipH="1">
            <a:off x="3950094" y="5781459"/>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930B6B95-5CA6-4CF4-90BF-6FB77B063E01}"/>
              </a:ext>
            </a:extLst>
          </p:cNvPr>
          <p:cNvCxnSpPr>
            <a:cxnSpLocks/>
          </p:cNvCxnSpPr>
          <p:nvPr/>
        </p:nvCxnSpPr>
        <p:spPr>
          <a:xfrm rot="10800000" flipH="1">
            <a:off x="3948536" y="4647382"/>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4CC96434-7DA3-48FC-B3B0-7C3D315B208F}"/>
              </a:ext>
            </a:extLst>
          </p:cNvPr>
          <p:cNvSpPr/>
          <p:nvPr/>
        </p:nvSpPr>
        <p:spPr>
          <a:xfrm>
            <a:off x="5240798" y="4593761"/>
            <a:ext cx="301624" cy="110737"/>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96" name="Rectangle 95">
            <a:extLst>
              <a:ext uri="{FF2B5EF4-FFF2-40B4-BE49-F238E27FC236}">
                <a16:creationId xmlns:a16="http://schemas.microsoft.com/office/drawing/2014/main" id="{4D8B103D-5BEE-44D8-A7A7-E8FA0234CEC0}"/>
              </a:ext>
            </a:extLst>
          </p:cNvPr>
          <p:cNvSpPr/>
          <p:nvPr/>
        </p:nvSpPr>
        <p:spPr>
          <a:xfrm>
            <a:off x="6022755" y="4560287"/>
            <a:ext cx="149497" cy="13852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10" name="Afbeelding 99" descr="Afbeelding met zitten, tafel, staand, groot&#10;&#10;Automatisch gegenereerde beschrijving">
            <a:extLst>
              <a:ext uri="{FF2B5EF4-FFF2-40B4-BE49-F238E27FC236}">
                <a16:creationId xmlns:a16="http://schemas.microsoft.com/office/drawing/2014/main" id="{CF255BEA-A1DF-4C73-97E8-6C89DB2F3525}"/>
              </a:ext>
            </a:extLst>
          </p:cNvPr>
          <p:cNvPicPr/>
          <p:nvPr/>
        </p:nvPicPr>
        <p:blipFill rotWithShape="1">
          <a:blip r:embed="rId5" cstate="print">
            <a:extLst>
              <a:ext uri="{28A0092B-C50C-407E-A947-70E740481C1C}">
                <a14:useLocalDpi xmlns:a14="http://schemas.microsoft.com/office/drawing/2010/main"/>
              </a:ext>
            </a:extLst>
          </a:blip>
          <a:srcRect/>
          <a:stretch/>
        </p:blipFill>
        <p:spPr>
          <a:xfrm>
            <a:off x="699281" y="4439872"/>
            <a:ext cx="2572620" cy="1494966"/>
          </a:xfrm>
          <a:prstGeom prst="rect">
            <a:avLst/>
          </a:prstGeom>
        </p:spPr>
      </p:pic>
      <p:sp>
        <p:nvSpPr>
          <p:cNvPr id="27" name="TextBox 26">
            <a:extLst>
              <a:ext uri="{FF2B5EF4-FFF2-40B4-BE49-F238E27FC236}">
                <a16:creationId xmlns:a16="http://schemas.microsoft.com/office/drawing/2014/main" id="{098C2682-8F65-46C2-AF72-72046FA29FD2}"/>
              </a:ext>
            </a:extLst>
          </p:cNvPr>
          <p:cNvSpPr txBox="1"/>
          <p:nvPr/>
        </p:nvSpPr>
        <p:spPr>
          <a:xfrm>
            <a:off x="779842" y="4251045"/>
            <a:ext cx="2504782" cy="230832"/>
          </a:xfrm>
          <a:prstGeom prst="rect">
            <a:avLst/>
          </a:prstGeom>
          <a:noFill/>
        </p:spPr>
        <p:txBody>
          <a:bodyPr wrap="square" rtlCol="0">
            <a:spAutoFit/>
          </a:bodyPr>
          <a:lstStyle/>
          <a:p>
            <a:r>
              <a:rPr lang="nl-NL" sz="900" dirty="0"/>
              <a:t>E2  F2 G2 H2  I3  A3 B3 C3 D3  E3   F3 G3  H3  I3 </a:t>
            </a:r>
            <a:endParaRPr lang="LID4096" sz="900" dirty="0"/>
          </a:p>
        </p:txBody>
      </p:sp>
      <p:sp>
        <p:nvSpPr>
          <p:cNvPr id="24" name="TextBox 23">
            <a:extLst>
              <a:ext uri="{FF2B5EF4-FFF2-40B4-BE49-F238E27FC236}">
                <a16:creationId xmlns:a16="http://schemas.microsoft.com/office/drawing/2014/main" id="{D2448320-0353-4E36-B98D-461CE861BEA4}"/>
              </a:ext>
            </a:extLst>
          </p:cNvPr>
          <p:cNvSpPr txBox="1"/>
          <p:nvPr/>
        </p:nvSpPr>
        <p:spPr>
          <a:xfrm>
            <a:off x="799793" y="2397769"/>
            <a:ext cx="2954568" cy="261610"/>
          </a:xfrm>
          <a:prstGeom prst="rect">
            <a:avLst/>
          </a:prstGeom>
          <a:noFill/>
        </p:spPr>
        <p:txBody>
          <a:bodyPr wrap="square" rtlCol="0">
            <a:spAutoFit/>
          </a:bodyPr>
          <a:lstStyle/>
          <a:p>
            <a:r>
              <a:rPr lang="nl-NL" sz="1100" dirty="0"/>
              <a:t>A1 B1 C1 D1 E1 F1 G1 H1 I1 A2  B2 C2 D2 E2</a:t>
            </a:r>
            <a:endParaRPr lang="LID4096" sz="1100" dirty="0"/>
          </a:p>
        </p:txBody>
      </p:sp>
      <p:cxnSp>
        <p:nvCxnSpPr>
          <p:cNvPr id="35" name="Straight Arrow Connector 34">
            <a:extLst>
              <a:ext uri="{FF2B5EF4-FFF2-40B4-BE49-F238E27FC236}">
                <a16:creationId xmlns:a16="http://schemas.microsoft.com/office/drawing/2014/main" id="{E44094A2-FA85-437F-A9D6-BEE9E7AE1996}"/>
              </a:ext>
            </a:extLst>
          </p:cNvPr>
          <p:cNvCxnSpPr>
            <a:cxnSpLocks/>
          </p:cNvCxnSpPr>
          <p:nvPr/>
        </p:nvCxnSpPr>
        <p:spPr>
          <a:xfrm flipH="1">
            <a:off x="3462376" y="3108468"/>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5FD9D509-2BE6-47A6-87F3-597058CC1F64}"/>
              </a:ext>
            </a:extLst>
          </p:cNvPr>
          <p:cNvCxnSpPr>
            <a:cxnSpLocks/>
          </p:cNvCxnSpPr>
          <p:nvPr/>
        </p:nvCxnSpPr>
        <p:spPr>
          <a:xfrm flipH="1">
            <a:off x="3462376" y="3839366"/>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44174B3F-D6B8-4347-B4BC-3FBEB76FF2DC}"/>
              </a:ext>
            </a:extLst>
          </p:cNvPr>
          <p:cNvCxnSpPr>
            <a:cxnSpLocks/>
          </p:cNvCxnSpPr>
          <p:nvPr/>
        </p:nvCxnSpPr>
        <p:spPr>
          <a:xfrm flipH="1">
            <a:off x="3457086" y="2670576"/>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5ABFAA8C-6F1F-4268-A78F-3574AA39E887}"/>
              </a:ext>
            </a:extLst>
          </p:cNvPr>
          <p:cNvSpPr txBox="1"/>
          <p:nvPr/>
        </p:nvSpPr>
        <p:spPr>
          <a:xfrm rot="16200000">
            <a:off x="147486" y="3179704"/>
            <a:ext cx="598241" cy="215444"/>
          </a:xfrm>
          <a:prstGeom prst="rect">
            <a:avLst/>
          </a:prstGeom>
          <a:noFill/>
        </p:spPr>
        <p:txBody>
          <a:bodyPr wrap="none" rtlCol="0">
            <a:spAutoFit/>
          </a:bodyPr>
          <a:lstStyle/>
          <a:p>
            <a:r>
              <a:rPr lang="nl-NL" sz="800" dirty="0"/>
              <a:t>P-P70S6K </a:t>
            </a:r>
            <a:endParaRPr lang="LID4096" sz="800" dirty="0"/>
          </a:p>
        </p:txBody>
      </p:sp>
      <p:sp>
        <p:nvSpPr>
          <p:cNvPr id="45" name="TextBox 44">
            <a:extLst>
              <a:ext uri="{FF2B5EF4-FFF2-40B4-BE49-F238E27FC236}">
                <a16:creationId xmlns:a16="http://schemas.microsoft.com/office/drawing/2014/main" id="{7BC429C4-43A8-43AB-9C2D-FCE0C54E42B4}"/>
              </a:ext>
            </a:extLst>
          </p:cNvPr>
          <p:cNvSpPr txBox="1"/>
          <p:nvPr/>
        </p:nvSpPr>
        <p:spPr>
          <a:xfrm rot="16200000">
            <a:off x="202789" y="3759741"/>
            <a:ext cx="487634" cy="215444"/>
          </a:xfrm>
          <a:prstGeom prst="rect">
            <a:avLst/>
          </a:prstGeom>
          <a:noFill/>
        </p:spPr>
        <p:txBody>
          <a:bodyPr wrap="none" rtlCol="0">
            <a:spAutoFit/>
          </a:bodyPr>
          <a:lstStyle/>
          <a:p>
            <a:r>
              <a:rPr lang="nl-NL" sz="800" dirty="0"/>
              <a:t>GAPDH</a:t>
            </a:r>
            <a:endParaRPr lang="LID4096" sz="800" dirty="0"/>
          </a:p>
        </p:txBody>
      </p:sp>
      <p:sp>
        <p:nvSpPr>
          <p:cNvPr id="46" name="TextBox 45">
            <a:extLst>
              <a:ext uri="{FF2B5EF4-FFF2-40B4-BE49-F238E27FC236}">
                <a16:creationId xmlns:a16="http://schemas.microsoft.com/office/drawing/2014/main" id="{A14D5D24-E38F-48CD-8349-70D7D36A81BB}"/>
              </a:ext>
            </a:extLst>
          </p:cNvPr>
          <p:cNvSpPr txBox="1"/>
          <p:nvPr/>
        </p:nvSpPr>
        <p:spPr>
          <a:xfrm rot="16200000">
            <a:off x="173134" y="2604574"/>
            <a:ext cx="546945" cy="215444"/>
          </a:xfrm>
          <a:prstGeom prst="rect">
            <a:avLst/>
          </a:prstGeom>
          <a:noFill/>
        </p:spPr>
        <p:txBody>
          <a:bodyPr wrap="none" rtlCol="0">
            <a:spAutoFit/>
          </a:bodyPr>
          <a:lstStyle/>
          <a:p>
            <a:r>
              <a:rPr lang="nl-NL" sz="800" dirty="0"/>
              <a:t>P-mTOR </a:t>
            </a:r>
            <a:endParaRPr lang="LID4096" sz="800" dirty="0"/>
          </a:p>
        </p:txBody>
      </p:sp>
      <p:pic>
        <p:nvPicPr>
          <p:cNvPr id="50" name="Afbeelding 99" descr="Afbeelding met zitten, tafel, staand, groot&#10;&#10;Automatisch gegenereerde beschrijving">
            <a:extLst>
              <a:ext uri="{FF2B5EF4-FFF2-40B4-BE49-F238E27FC236}">
                <a16:creationId xmlns:a16="http://schemas.microsoft.com/office/drawing/2014/main" id="{6D196B1E-8E48-405F-AD98-3AFFE98C1331}"/>
              </a:ext>
            </a:extLst>
          </p:cNvPr>
          <p:cNvPicPr/>
          <p:nvPr/>
        </p:nvPicPr>
        <p:blipFill rotWithShape="1">
          <a:blip r:embed="rId6" cstate="print">
            <a:extLst>
              <a:ext uri="{28A0092B-C50C-407E-A947-70E740481C1C}">
                <a14:useLocalDpi xmlns:a14="http://schemas.microsoft.com/office/drawing/2010/main"/>
              </a:ext>
            </a:extLst>
          </a:blip>
          <a:srcRect/>
          <a:stretch/>
        </p:blipFill>
        <p:spPr>
          <a:xfrm>
            <a:off x="706058" y="2593242"/>
            <a:ext cx="2945450" cy="1496339"/>
          </a:xfrm>
          <a:prstGeom prst="rect">
            <a:avLst/>
          </a:prstGeom>
        </p:spPr>
      </p:pic>
      <p:cxnSp>
        <p:nvCxnSpPr>
          <p:cNvPr id="52" name="Straight Arrow Connector 51">
            <a:extLst>
              <a:ext uri="{FF2B5EF4-FFF2-40B4-BE49-F238E27FC236}">
                <a16:creationId xmlns:a16="http://schemas.microsoft.com/office/drawing/2014/main" id="{7AF41BD1-6C81-476D-976B-935829E2CCFB}"/>
              </a:ext>
            </a:extLst>
          </p:cNvPr>
          <p:cNvCxnSpPr>
            <a:cxnSpLocks/>
          </p:cNvCxnSpPr>
          <p:nvPr/>
        </p:nvCxnSpPr>
        <p:spPr>
          <a:xfrm rot="10800000" flipH="1">
            <a:off x="510494" y="3284388"/>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98555F52-BF5B-4884-961E-7FFC2FE79374}"/>
              </a:ext>
            </a:extLst>
          </p:cNvPr>
          <p:cNvCxnSpPr>
            <a:cxnSpLocks/>
          </p:cNvCxnSpPr>
          <p:nvPr/>
        </p:nvCxnSpPr>
        <p:spPr>
          <a:xfrm rot="10800000" flipH="1">
            <a:off x="510494" y="3867463"/>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2D0E0DDC-7FB3-4F0A-96EB-37E9E203868A}"/>
              </a:ext>
            </a:extLst>
          </p:cNvPr>
          <p:cNvCxnSpPr>
            <a:cxnSpLocks/>
          </p:cNvCxnSpPr>
          <p:nvPr/>
        </p:nvCxnSpPr>
        <p:spPr>
          <a:xfrm rot="10800000" flipH="1">
            <a:off x="508936" y="2703245"/>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A8667B50-E8E5-405F-9280-8323F48C2C26}"/>
              </a:ext>
            </a:extLst>
          </p:cNvPr>
          <p:cNvSpPr txBox="1"/>
          <p:nvPr/>
        </p:nvSpPr>
        <p:spPr>
          <a:xfrm rot="16200000">
            <a:off x="122027" y="5048212"/>
            <a:ext cx="598241" cy="215444"/>
          </a:xfrm>
          <a:prstGeom prst="rect">
            <a:avLst/>
          </a:prstGeom>
          <a:noFill/>
        </p:spPr>
        <p:txBody>
          <a:bodyPr wrap="none" rtlCol="0">
            <a:spAutoFit/>
          </a:bodyPr>
          <a:lstStyle/>
          <a:p>
            <a:r>
              <a:rPr lang="nl-NL" sz="800" dirty="0"/>
              <a:t>P-P70S6K </a:t>
            </a:r>
            <a:endParaRPr lang="LID4096" sz="800" dirty="0"/>
          </a:p>
        </p:txBody>
      </p:sp>
      <p:sp>
        <p:nvSpPr>
          <p:cNvPr id="72" name="TextBox 71">
            <a:extLst>
              <a:ext uri="{FF2B5EF4-FFF2-40B4-BE49-F238E27FC236}">
                <a16:creationId xmlns:a16="http://schemas.microsoft.com/office/drawing/2014/main" id="{6B78ECE2-EA03-4531-B518-1E91669A0769}"/>
              </a:ext>
            </a:extLst>
          </p:cNvPr>
          <p:cNvSpPr txBox="1"/>
          <p:nvPr/>
        </p:nvSpPr>
        <p:spPr>
          <a:xfrm rot="16200000">
            <a:off x="177330" y="5475030"/>
            <a:ext cx="487634" cy="215444"/>
          </a:xfrm>
          <a:prstGeom prst="rect">
            <a:avLst/>
          </a:prstGeom>
          <a:noFill/>
        </p:spPr>
        <p:txBody>
          <a:bodyPr wrap="none" rtlCol="0">
            <a:spAutoFit/>
          </a:bodyPr>
          <a:lstStyle/>
          <a:p>
            <a:r>
              <a:rPr lang="nl-NL" sz="800" dirty="0"/>
              <a:t>GAPDH</a:t>
            </a:r>
            <a:endParaRPr lang="LID4096" sz="800" dirty="0"/>
          </a:p>
        </p:txBody>
      </p:sp>
      <p:sp>
        <p:nvSpPr>
          <p:cNvPr id="73" name="TextBox 72">
            <a:extLst>
              <a:ext uri="{FF2B5EF4-FFF2-40B4-BE49-F238E27FC236}">
                <a16:creationId xmlns:a16="http://schemas.microsoft.com/office/drawing/2014/main" id="{9A0BE618-C966-434B-81B7-FE5A47C7C9CB}"/>
              </a:ext>
            </a:extLst>
          </p:cNvPr>
          <p:cNvSpPr txBox="1"/>
          <p:nvPr/>
        </p:nvSpPr>
        <p:spPr>
          <a:xfrm rot="16200000">
            <a:off x="147675" y="4506128"/>
            <a:ext cx="546945" cy="215444"/>
          </a:xfrm>
          <a:prstGeom prst="rect">
            <a:avLst/>
          </a:prstGeom>
          <a:noFill/>
        </p:spPr>
        <p:txBody>
          <a:bodyPr wrap="none" rtlCol="0">
            <a:spAutoFit/>
          </a:bodyPr>
          <a:lstStyle/>
          <a:p>
            <a:r>
              <a:rPr lang="nl-NL" sz="800" dirty="0"/>
              <a:t>P-mTOR </a:t>
            </a:r>
            <a:endParaRPr lang="LID4096" sz="800" dirty="0"/>
          </a:p>
        </p:txBody>
      </p:sp>
      <p:cxnSp>
        <p:nvCxnSpPr>
          <p:cNvPr id="74" name="Straight Arrow Connector 73">
            <a:extLst>
              <a:ext uri="{FF2B5EF4-FFF2-40B4-BE49-F238E27FC236}">
                <a16:creationId xmlns:a16="http://schemas.microsoft.com/office/drawing/2014/main" id="{17F8FF35-5AE0-4E72-A10A-5F2647BF1F9F}"/>
              </a:ext>
            </a:extLst>
          </p:cNvPr>
          <p:cNvCxnSpPr>
            <a:cxnSpLocks/>
          </p:cNvCxnSpPr>
          <p:nvPr/>
        </p:nvCxnSpPr>
        <p:spPr>
          <a:xfrm rot="10800000" flipH="1">
            <a:off x="485035" y="5107744"/>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DA943E6C-B033-4C03-8569-550F05700D4B}"/>
              </a:ext>
            </a:extLst>
          </p:cNvPr>
          <p:cNvCxnSpPr>
            <a:cxnSpLocks/>
          </p:cNvCxnSpPr>
          <p:nvPr/>
        </p:nvCxnSpPr>
        <p:spPr>
          <a:xfrm rot="10800000" flipH="1">
            <a:off x="485035" y="5582752"/>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2400002A-DEA5-485A-8D0F-28DBE26B7430}"/>
              </a:ext>
            </a:extLst>
          </p:cNvPr>
          <p:cNvCxnSpPr>
            <a:cxnSpLocks/>
          </p:cNvCxnSpPr>
          <p:nvPr/>
        </p:nvCxnSpPr>
        <p:spPr>
          <a:xfrm rot="10800000" flipH="1">
            <a:off x="483477" y="4604799"/>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EF8F3133-1B86-47FF-A56B-131FF28329F0}"/>
              </a:ext>
            </a:extLst>
          </p:cNvPr>
          <p:cNvSpPr/>
          <p:nvPr/>
        </p:nvSpPr>
        <p:spPr>
          <a:xfrm>
            <a:off x="1957484" y="5031782"/>
            <a:ext cx="149497" cy="13852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9" name="Rectangle 28">
            <a:extLst>
              <a:ext uri="{FF2B5EF4-FFF2-40B4-BE49-F238E27FC236}">
                <a16:creationId xmlns:a16="http://schemas.microsoft.com/office/drawing/2014/main" id="{A67703B6-64D9-4296-ACFC-788DB663984C}"/>
              </a:ext>
            </a:extLst>
          </p:cNvPr>
          <p:cNvSpPr/>
          <p:nvPr/>
        </p:nvSpPr>
        <p:spPr>
          <a:xfrm>
            <a:off x="2791422" y="4975632"/>
            <a:ext cx="149497" cy="13852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0" name="Rectangle 29">
            <a:extLst>
              <a:ext uri="{FF2B5EF4-FFF2-40B4-BE49-F238E27FC236}">
                <a16:creationId xmlns:a16="http://schemas.microsoft.com/office/drawing/2014/main" id="{66ABE5F7-3880-4752-9FFE-7317204C82B8}"/>
              </a:ext>
            </a:extLst>
          </p:cNvPr>
          <p:cNvSpPr/>
          <p:nvPr/>
        </p:nvSpPr>
        <p:spPr>
          <a:xfrm>
            <a:off x="847143" y="3247565"/>
            <a:ext cx="354870" cy="134232"/>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2" name="Rectangle 31">
            <a:extLst>
              <a:ext uri="{FF2B5EF4-FFF2-40B4-BE49-F238E27FC236}">
                <a16:creationId xmlns:a16="http://schemas.microsoft.com/office/drawing/2014/main" id="{7F404FE3-2758-425E-8784-FA12C5A6B021}"/>
              </a:ext>
            </a:extLst>
          </p:cNvPr>
          <p:cNvSpPr/>
          <p:nvPr/>
        </p:nvSpPr>
        <p:spPr>
          <a:xfrm>
            <a:off x="3312879" y="3214350"/>
            <a:ext cx="149497" cy="13852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85" name="Rectangle 84">
            <a:extLst>
              <a:ext uri="{FF2B5EF4-FFF2-40B4-BE49-F238E27FC236}">
                <a16:creationId xmlns:a16="http://schemas.microsoft.com/office/drawing/2014/main" id="{6F74B2AF-7FD8-4282-9E7A-BCEA3538A0B6}"/>
              </a:ext>
            </a:extLst>
          </p:cNvPr>
          <p:cNvSpPr/>
          <p:nvPr/>
        </p:nvSpPr>
        <p:spPr>
          <a:xfrm>
            <a:off x="1930024" y="4559967"/>
            <a:ext cx="301624" cy="110737"/>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86" name="Rectangle 85">
            <a:extLst>
              <a:ext uri="{FF2B5EF4-FFF2-40B4-BE49-F238E27FC236}">
                <a16:creationId xmlns:a16="http://schemas.microsoft.com/office/drawing/2014/main" id="{FE5827DA-6E15-4E79-8057-8F21F6F6EDA1}"/>
              </a:ext>
            </a:extLst>
          </p:cNvPr>
          <p:cNvSpPr/>
          <p:nvPr/>
        </p:nvSpPr>
        <p:spPr>
          <a:xfrm>
            <a:off x="2751990" y="4486484"/>
            <a:ext cx="149497" cy="13852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99" name="Rectangle 98">
            <a:extLst>
              <a:ext uri="{FF2B5EF4-FFF2-40B4-BE49-F238E27FC236}">
                <a16:creationId xmlns:a16="http://schemas.microsoft.com/office/drawing/2014/main" id="{EA762398-2D26-49CB-AA92-B27A1FD6B7C5}"/>
              </a:ext>
            </a:extLst>
          </p:cNvPr>
          <p:cNvSpPr/>
          <p:nvPr/>
        </p:nvSpPr>
        <p:spPr>
          <a:xfrm>
            <a:off x="3263519" y="2617974"/>
            <a:ext cx="149497" cy="13852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grpSp>
        <p:nvGrpSpPr>
          <p:cNvPr id="102" name="Group 101">
            <a:extLst>
              <a:ext uri="{FF2B5EF4-FFF2-40B4-BE49-F238E27FC236}">
                <a16:creationId xmlns:a16="http://schemas.microsoft.com/office/drawing/2014/main" id="{526D3ACC-B880-463A-A8BB-B5DA4C98AADB}"/>
              </a:ext>
            </a:extLst>
          </p:cNvPr>
          <p:cNvGrpSpPr/>
          <p:nvPr/>
        </p:nvGrpSpPr>
        <p:grpSpPr>
          <a:xfrm>
            <a:off x="430575" y="5678885"/>
            <a:ext cx="5972402" cy="3768405"/>
            <a:chOff x="430575" y="5572295"/>
            <a:chExt cx="5972402" cy="3768405"/>
          </a:xfrm>
        </p:grpSpPr>
        <p:pic>
          <p:nvPicPr>
            <p:cNvPr id="97" name="Content Placeholder 4" descr="Shape&#10;&#10;Description automatically generated with medium confidence">
              <a:extLst>
                <a:ext uri="{FF2B5EF4-FFF2-40B4-BE49-F238E27FC236}">
                  <a16:creationId xmlns:a16="http://schemas.microsoft.com/office/drawing/2014/main" id="{B85A1F37-A6B5-4966-8601-9D9D3EFC8EBD}"/>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83477" y="7505092"/>
              <a:ext cx="5915025" cy="1835608"/>
            </a:xfrm>
            <a:prstGeom prst="rect">
              <a:avLst/>
            </a:prstGeom>
          </p:spPr>
        </p:pic>
        <p:pic>
          <p:nvPicPr>
            <p:cNvPr id="98" name="Content Placeholder 4" descr="Graphical user interface, application, Teams&#10;&#10;Description automatically generated">
              <a:extLst>
                <a:ext uri="{FF2B5EF4-FFF2-40B4-BE49-F238E27FC236}">
                  <a16:creationId xmlns:a16="http://schemas.microsoft.com/office/drawing/2014/main" id="{28401809-632D-4F0D-99A7-D84E424900CB}"/>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430575" y="5694775"/>
              <a:ext cx="3849715" cy="2105597"/>
            </a:xfrm>
            <a:prstGeom prst="rect">
              <a:avLst/>
            </a:prstGeom>
          </p:spPr>
        </p:pic>
        <p:pic>
          <p:nvPicPr>
            <p:cNvPr id="101" name="Content Placeholder 4" descr="Graphical user interface, application, Teams&#10;&#10;Description automatically generated">
              <a:extLst>
                <a:ext uri="{FF2B5EF4-FFF2-40B4-BE49-F238E27FC236}">
                  <a16:creationId xmlns:a16="http://schemas.microsoft.com/office/drawing/2014/main" id="{7B796D3B-6D95-448C-A5A6-72B6350205B4}"/>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4354853" y="5572295"/>
              <a:ext cx="2048124" cy="2105597"/>
            </a:xfrm>
            <a:prstGeom prst="rect">
              <a:avLst/>
            </a:prstGeom>
          </p:spPr>
        </p:pic>
      </p:grpSp>
      <p:sp>
        <p:nvSpPr>
          <p:cNvPr id="103" name="TextBox 102">
            <a:extLst>
              <a:ext uri="{FF2B5EF4-FFF2-40B4-BE49-F238E27FC236}">
                <a16:creationId xmlns:a16="http://schemas.microsoft.com/office/drawing/2014/main" id="{425BD9D2-7CA2-4B3E-9B49-8C4EB6C1D6AF}"/>
              </a:ext>
            </a:extLst>
          </p:cNvPr>
          <p:cNvSpPr txBox="1"/>
          <p:nvPr/>
        </p:nvSpPr>
        <p:spPr>
          <a:xfrm>
            <a:off x="202202" y="612340"/>
            <a:ext cx="324128" cy="369332"/>
          </a:xfrm>
          <a:prstGeom prst="rect">
            <a:avLst/>
          </a:prstGeom>
          <a:noFill/>
        </p:spPr>
        <p:txBody>
          <a:bodyPr wrap="none" rtlCol="0">
            <a:spAutoFit/>
          </a:bodyPr>
          <a:lstStyle/>
          <a:p>
            <a:r>
              <a:rPr lang="nl-NL" b="1" dirty="0"/>
              <a:t>A</a:t>
            </a:r>
            <a:endParaRPr lang="LID4096" b="1" dirty="0"/>
          </a:p>
        </p:txBody>
      </p:sp>
      <p:sp>
        <p:nvSpPr>
          <p:cNvPr id="104" name="TextBox 103">
            <a:extLst>
              <a:ext uri="{FF2B5EF4-FFF2-40B4-BE49-F238E27FC236}">
                <a16:creationId xmlns:a16="http://schemas.microsoft.com/office/drawing/2014/main" id="{8D985765-31E1-493B-AE33-6E0AE2EF1B0D}"/>
              </a:ext>
            </a:extLst>
          </p:cNvPr>
          <p:cNvSpPr txBox="1"/>
          <p:nvPr/>
        </p:nvSpPr>
        <p:spPr>
          <a:xfrm>
            <a:off x="198252" y="5911905"/>
            <a:ext cx="332142" cy="369332"/>
          </a:xfrm>
          <a:prstGeom prst="rect">
            <a:avLst/>
          </a:prstGeom>
          <a:noFill/>
        </p:spPr>
        <p:txBody>
          <a:bodyPr wrap="none" rtlCol="0">
            <a:spAutoFit/>
          </a:bodyPr>
          <a:lstStyle/>
          <a:p>
            <a:r>
              <a:rPr lang="nl-NL" b="1" dirty="0"/>
              <a:t>G</a:t>
            </a:r>
            <a:endParaRPr lang="LID4096" b="1" dirty="0"/>
          </a:p>
        </p:txBody>
      </p:sp>
      <p:sp>
        <p:nvSpPr>
          <p:cNvPr id="105" name="TextBox 104">
            <a:extLst>
              <a:ext uri="{FF2B5EF4-FFF2-40B4-BE49-F238E27FC236}">
                <a16:creationId xmlns:a16="http://schemas.microsoft.com/office/drawing/2014/main" id="{C961E3AB-9EAF-4E0F-B969-A65FFA8A9CBF}"/>
              </a:ext>
            </a:extLst>
          </p:cNvPr>
          <p:cNvSpPr txBox="1"/>
          <p:nvPr/>
        </p:nvSpPr>
        <p:spPr>
          <a:xfrm>
            <a:off x="2240072" y="5990114"/>
            <a:ext cx="330540" cy="369332"/>
          </a:xfrm>
          <a:prstGeom prst="rect">
            <a:avLst/>
          </a:prstGeom>
          <a:noFill/>
        </p:spPr>
        <p:txBody>
          <a:bodyPr wrap="none" rtlCol="0">
            <a:spAutoFit/>
          </a:bodyPr>
          <a:lstStyle/>
          <a:p>
            <a:r>
              <a:rPr lang="nl-NL" b="1" dirty="0"/>
              <a:t>H</a:t>
            </a:r>
            <a:endParaRPr lang="LID4096" b="1" dirty="0"/>
          </a:p>
        </p:txBody>
      </p:sp>
      <p:sp>
        <p:nvSpPr>
          <p:cNvPr id="59" name="TextBox 58">
            <a:extLst>
              <a:ext uri="{FF2B5EF4-FFF2-40B4-BE49-F238E27FC236}">
                <a16:creationId xmlns:a16="http://schemas.microsoft.com/office/drawing/2014/main" id="{7C4065BA-6FC1-4D92-BACB-6E1001EB164D}"/>
              </a:ext>
            </a:extLst>
          </p:cNvPr>
          <p:cNvSpPr txBox="1"/>
          <p:nvPr/>
        </p:nvSpPr>
        <p:spPr>
          <a:xfrm>
            <a:off x="193443" y="2171240"/>
            <a:ext cx="314510" cy="369332"/>
          </a:xfrm>
          <a:prstGeom prst="rect">
            <a:avLst/>
          </a:prstGeom>
          <a:noFill/>
        </p:spPr>
        <p:txBody>
          <a:bodyPr wrap="none" rtlCol="0">
            <a:spAutoFit/>
          </a:bodyPr>
          <a:lstStyle/>
          <a:p>
            <a:r>
              <a:rPr lang="nl-NL" b="1" dirty="0"/>
              <a:t>B</a:t>
            </a:r>
            <a:endParaRPr lang="LID4096" b="1" dirty="0"/>
          </a:p>
        </p:txBody>
      </p:sp>
      <p:sp>
        <p:nvSpPr>
          <p:cNvPr id="60" name="TextBox 59">
            <a:extLst>
              <a:ext uri="{FF2B5EF4-FFF2-40B4-BE49-F238E27FC236}">
                <a16:creationId xmlns:a16="http://schemas.microsoft.com/office/drawing/2014/main" id="{F2FC03DE-F93B-43B4-AD1C-2A20D5869696}"/>
              </a:ext>
            </a:extLst>
          </p:cNvPr>
          <p:cNvSpPr txBox="1"/>
          <p:nvPr/>
        </p:nvSpPr>
        <p:spPr>
          <a:xfrm>
            <a:off x="155040" y="4128084"/>
            <a:ext cx="306494" cy="369332"/>
          </a:xfrm>
          <a:prstGeom prst="rect">
            <a:avLst/>
          </a:prstGeom>
          <a:noFill/>
        </p:spPr>
        <p:txBody>
          <a:bodyPr wrap="none" rtlCol="0">
            <a:spAutoFit/>
          </a:bodyPr>
          <a:lstStyle/>
          <a:p>
            <a:r>
              <a:rPr lang="nl-NL" b="1" dirty="0"/>
              <a:t>C</a:t>
            </a:r>
            <a:endParaRPr lang="LID4096" b="1" dirty="0"/>
          </a:p>
        </p:txBody>
      </p:sp>
      <p:sp>
        <p:nvSpPr>
          <p:cNvPr id="61" name="TextBox 60">
            <a:extLst>
              <a:ext uri="{FF2B5EF4-FFF2-40B4-BE49-F238E27FC236}">
                <a16:creationId xmlns:a16="http://schemas.microsoft.com/office/drawing/2014/main" id="{428C0639-C3C2-4608-9A67-40D9AC918C4E}"/>
              </a:ext>
            </a:extLst>
          </p:cNvPr>
          <p:cNvSpPr txBox="1"/>
          <p:nvPr/>
        </p:nvSpPr>
        <p:spPr>
          <a:xfrm>
            <a:off x="3589374" y="617100"/>
            <a:ext cx="330540" cy="369332"/>
          </a:xfrm>
          <a:prstGeom prst="rect">
            <a:avLst/>
          </a:prstGeom>
          <a:noFill/>
        </p:spPr>
        <p:txBody>
          <a:bodyPr wrap="none" rtlCol="0">
            <a:spAutoFit/>
          </a:bodyPr>
          <a:lstStyle/>
          <a:p>
            <a:r>
              <a:rPr lang="nl-NL" b="1" dirty="0"/>
              <a:t>D</a:t>
            </a:r>
            <a:endParaRPr lang="LID4096" b="1" dirty="0"/>
          </a:p>
        </p:txBody>
      </p:sp>
      <p:sp>
        <p:nvSpPr>
          <p:cNvPr id="62" name="TextBox 61">
            <a:extLst>
              <a:ext uri="{FF2B5EF4-FFF2-40B4-BE49-F238E27FC236}">
                <a16:creationId xmlns:a16="http://schemas.microsoft.com/office/drawing/2014/main" id="{0C9C1F09-AA35-4DC3-8166-F1DBAFF7FBEC}"/>
              </a:ext>
            </a:extLst>
          </p:cNvPr>
          <p:cNvSpPr txBox="1"/>
          <p:nvPr/>
        </p:nvSpPr>
        <p:spPr>
          <a:xfrm>
            <a:off x="3606206" y="2434197"/>
            <a:ext cx="296876" cy="369332"/>
          </a:xfrm>
          <a:prstGeom prst="rect">
            <a:avLst/>
          </a:prstGeom>
          <a:noFill/>
        </p:spPr>
        <p:txBody>
          <a:bodyPr wrap="none" rtlCol="0">
            <a:spAutoFit/>
          </a:bodyPr>
          <a:lstStyle/>
          <a:p>
            <a:r>
              <a:rPr lang="nl-NL" b="1" dirty="0"/>
              <a:t>E</a:t>
            </a:r>
            <a:endParaRPr lang="LID4096" b="1" dirty="0"/>
          </a:p>
        </p:txBody>
      </p:sp>
      <p:sp>
        <p:nvSpPr>
          <p:cNvPr id="63" name="TextBox 62">
            <a:extLst>
              <a:ext uri="{FF2B5EF4-FFF2-40B4-BE49-F238E27FC236}">
                <a16:creationId xmlns:a16="http://schemas.microsoft.com/office/drawing/2014/main" id="{5103F62B-A64D-4588-873F-151248267DF2}"/>
              </a:ext>
            </a:extLst>
          </p:cNvPr>
          <p:cNvSpPr txBox="1"/>
          <p:nvPr/>
        </p:nvSpPr>
        <p:spPr>
          <a:xfrm>
            <a:off x="3606206" y="4214636"/>
            <a:ext cx="290464" cy="369332"/>
          </a:xfrm>
          <a:prstGeom prst="rect">
            <a:avLst/>
          </a:prstGeom>
          <a:noFill/>
        </p:spPr>
        <p:txBody>
          <a:bodyPr wrap="none" rtlCol="0">
            <a:spAutoFit/>
          </a:bodyPr>
          <a:lstStyle/>
          <a:p>
            <a:r>
              <a:rPr lang="nl-NL" b="1" dirty="0"/>
              <a:t>F</a:t>
            </a:r>
            <a:endParaRPr lang="LID4096" b="1" dirty="0"/>
          </a:p>
        </p:txBody>
      </p:sp>
      <p:sp>
        <p:nvSpPr>
          <p:cNvPr id="70" name="TextBox 69">
            <a:extLst>
              <a:ext uri="{FF2B5EF4-FFF2-40B4-BE49-F238E27FC236}">
                <a16:creationId xmlns:a16="http://schemas.microsoft.com/office/drawing/2014/main" id="{F52EC017-686A-45F9-8C09-7CFA158C7D86}"/>
              </a:ext>
            </a:extLst>
          </p:cNvPr>
          <p:cNvSpPr txBox="1"/>
          <p:nvPr/>
        </p:nvSpPr>
        <p:spPr>
          <a:xfrm>
            <a:off x="4287390" y="5989567"/>
            <a:ext cx="245580" cy="369332"/>
          </a:xfrm>
          <a:prstGeom prst="rect">
            <a:avLst/>
          </a:prstGeom>
          <a:noFill/>
        </p:spPr>
        <p:txBody>
          <a:bodyPr wrap="none" rtlCol="0">
            <a:spAutoFit/>
          </a:bodyPr>
          <a:lstStyle/>
          <a:p>
            <a:r>
              <a:rPr lang="nl-NL" b="1" dirty="0"/>
              <a:t>I</a:t>
            </a:r>
            <a:endParaRPr lang="LID4096" b="1" dirty="0"/>
          </a:p>
        </p:txBody>
      </p:sp>
      <p:sp>
        <p:nvSpPr>
          <p:cNvPr id="80" name="TextBox 79">
            <a:extLst>
              <a:ext uri="{FF2B5EF4-FFF2-40B4-BE49-F238E27FC236}">
                <a16:creationId xmlns:a16="http://schemas.microsoft.com/office/drawing/2014/main" id="{CEC2F7DA-4A06-4B9C-BE89-C8EEE019FD66}"/>
              </a:ext>
            </a:extLst>
          </p:cNvPr>
          <p:cNvSpPr txBox="1"/>
          <p:nvPr/>
        </p:nvSpPr>
        <p:spPr>
          <a:xfrm>
            <a:off x="241476" y="7648170"/>
            <a:ext cx="261610" cy="369332"/>
          </a:xfrm>
          <a:prstGeom prst="rect">
            <a:avLst/>
          </a:prstGeom>
          <a:noFill/>
        </p:spPr>
        <p:txBody>
          <a:bodyPr wrap="none" rtlCol="0">
            <a:spAutoFit/>
          </a:bodyPr>
          <a:lstStyle/>
          <a:p>
            <a:r>
              <a:rPr lang="nl-NL" b="1" dirty="0"/>
              <a:t>J</a:t>
            </a:r>
            <a:endParaRPr lang="LID4096" b="1" dirty="0"/>
          </a:p>
        </p:txBody>
      </p:sp>
      <p:sp>
        <p:nvSpPr>
          <p:cNvPr id="83" name="TextBox 82">
            <a:extLst>
              <a:ext uri="{FF2B5EF4-FFF2-40B4-BE49-F238E27FC236}">
                <a16:creationId xmlns:a16="http://schemas.microsoft.com/office/drawing/2014/main" id="{8B0CE6E6-A1A3-4ED5-A470-B47E796A00CF}"/>
              </a:ext>
            </a:extLst>
          </p:cNvPr>
          <p:cNvSpPr txBox="1"/>
          <p:nvPr/>
        </p:nvSpPr>
        <p:spPr>
          <a:xfrm>
            <a:off x="2243005" y="7671464"/>
            <a:ext cx="311304" cy="369332"/>
          </a:xfrm>
          <a:prstGeom prst="rect">
            <a:avLst/>
          </a:prstGeom>
          <a:noFill/>
        </p:spPr>
        <p:txBody>
          <a:bodyPr wrap="none" rtlCol="0">
            <a:spAutoFit/>
          </a:bodyPr>
          <a:lstStyle/>
          <a:p>
            <a:r>
              <a:rPr lang="nl-NL" b="1" dirty="0"/>
              <a:t>K</a:t>
            </a:r>
            <a:endParaRPr lang="LID4096" b="1" dirty="0"/>
          </a:p>
        </p:txBody>
      </p:sp>
      <p:sp>
        <p:nvSpPr>
          <p:cNvPr id="84" name="TextBox 83">
            <a:extLst>
              <a:ext uri="{FF2B5EF4-FFF2-40B4-BE49-F238E27FC236}">
                <a16:creationId xmlns:a16="http://schemas.microsoft.com/office/drawing/2014/main" id="{CBAE917D-A7D1-46F6-BC57-FB5E5B68A33A}"/>
              </a:ext>
            </a:extLst>
          </p:cNvPr>
          <p:cNvSpPr txBox="1"/>
          <p:nvPr/>
        </p:nvSpPr>
        <p:spPr>
          <a:xfrm>
            <a:off x="4279375" y="7671464"/>
            <a:ext cx="282450" cy="369332"/>
          </a:xfrm>
          <a:prstGeom prst="rect">
            <a:avLst/>
          </a:prstGeom>
          <a:noFill/>
        </p:spPr>
        <p:txBody>
          <a:bodyPr wrap="none" rtlCol="0">
            <a:spAutoFit/>
          </a:bodyPr>
          <a:lstStyle/>
          <a:p>
            <a:r>
              <a:rPr lang="nl-NL" b="1" dirty="0"/>
              <a:t>L</a:t>
            </a:r>
            <a:endParaRPr lang="LID4096" b="1" dirty="0"/>
          </a:p>
        </p:txBody>
      </p:sp>
      <p:sp>
        <p:nvSpPr>
          <p:cNvPr id="2" name="TextBox 1">
            <a:extLst>
              <a:ext uri="{FF2B5EF4-FFF2-40B4-BE49-F238E27FC236}">
                <a16:creationId xmlns:a16="http://schemas.microsoft.com/office/drawing/2014/main" id="{055F3912-AF0E-431C-A05B-66415414BEAA}"/>
              </a:ext>
            </a:extLst>
          </p:cNvPr>
          <p:cNvSpPr txBox="1"/>
          <p:nvPr/>
        </p:nvSpPr>
        <p:spPr>
          <a:xfrm>
            <a:off x="169442" y="9447290"/>
            <a:ext cx="6519116" cy="1477328"/>
          </a:xfrm>
          <a:prstGeom prst="rect">
            <a:avLst/>
          </a:prstGeom>
          <a:noFill/>
        </p:spPr>
        <p:txBody>
          <a:bodyPr wrap="square" rtlCol="0">
            <a:spAutoFit/>
          </a:bodyPr>
          <a:lstStyle/>
          <a:p>
            <a:pPr algn="just"/>
            <a:r>
              <a:rPr lang="nl-NL" sz="1000" b="1" dirty="0">
                <a:latin typeface="Arial" panose="020B0604020202020204" pitchFamily="34" charset="0"/>
                <a:cs typeface="Arial" panose="020B0604020202020204" pitchFamily="34" charset="0"/>
              </a:rPr>
              <a:t>Supplementary Figure S1: Western blot data on baseline mtor and P70S6K expression in cerebral organoids. </a:t>
            </a:r>
            <a:r>
              <a:rPr lang="nl-NL" sz="1000" dirty="0">
                <a:latin typeface="Arial" panose="020B0604020202020204" pitchFamily="34" charset="0"/>
                <a:cs typeface="Arial" panose="020B0604020202020204" pitchFamily="34" charset="0"/>
              </a:rPr>
              <a:t>A: Table indiating sample names for raw Western-blot images.B-F: Western-blots for baseline P70S6K and mTOR activity and their phosphorylated counterparts at week 4, 5, and 15. Squares indicate excluded samples for technical exclusion criteria. G-L: </a:t>
            </a:r>
            <a:r>
              <a:rPr lang="nl-NL" sz="1000" dirty="0">
                <a:solidFill>
                  <a:srgbClr val="000000"/>
                </a:solidFill>
                <a:latin typeface="Arial" panose="020B0604020202020204" pitchFamily="34" charset="0"/>
                <a:cs typeface="Arial" panose="020B0604020202020204" pitchFamily="34" charset="0"/>
              </a:rPr>
              <a:t>Quantification of western-blots for mTOR, phospho-mTOR and the P-mTOR/mTOR ratio, and P70S6K, phospho-P70S6K and the P-P70S6K/P70S6K ratio in CTR organoids at different timepoints (week 4, 5, and 15). Boxplots display median and IQR, with whiskers from minimum to maximum value. Data points represent individual organoids from different cell-lines (circles = OH2.6; triangles = OH1.5; squares = OH4.6). Kruskall-Wallis tests with Dunn test for multiple comparisons was used to compare different timepoints (* p &lt; 0.05; ** p &lt; 0.01). </a:t>
            </a:r>
            <a:endParaRPr lang="nl-NL"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444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white, document&#10;&#10;Description automatically generated">
            <a:extLst>
              <a:ext uri="{FF2B5EF4-FFF2-40B4-BE49-F238E27FC236}">
                <a16:creationId xmlns:a16="http://schemas.microsoft.com/office/drawing/2014/main" id="{557E8CAE-85E3-4CBD-9CA3-04AA1249217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flipV="1">
            <a:off x="827438" y="1272974"/>
            <a:ext cx="2387559" cy="896037"/>
          </a:xfrm>
          <a:prstGeom prst="rect">
            <a:avLst/>
          </a:prstGeom>
        </p:spPr>
      </p:pic>
      <p:pic>
        <p:nvPicPr>
          <p:cNvPr id="9" name="Picture 8" descr="Close up of a sheet of paper&#10;&#10;Description automatically generated with low confidence">
            <a:extLst>
              <a:ext uri="{FF2B5EF4-FFF2-40B4-BE49-F238E27FC236}">
                <a16:creationId xmlns:a16="http://schemas.microsoft.com/office/drawing/2014/main" id="{847412BF-CDFB-457B-A5D3-A59DED3109F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flipV="1">
            <a:off x="3583702" y="1272974"/>
            <a:ext cx="2366554" cy="1129281"/>
          </a:xfrm>
          <a:prstGeom prst="rect">
            <a:avLst/>
          </a:prstGeom>
        </p:spPr>
      </p:pic>
      <p:sp>
        <p:nvSpPr>
          <p:cNvPr id="10" name="TextBox 9">
            <a:extLst>
              <a:ext uri="{FF2B5EF4-FFF2-40B4-BE49-F238E27FC236}">
                <a16:creationId xmlns:a16="http://schemas.microsoft.com/office/drawing/2014/main" id="{DBF633C6-AE18-40CF-9E31-6355BFC2480E}"/>
              </a:ext>
            </a:extLst>
          </p:cNvPr>
          <p:cNvSpPr txBox="1"/>
          <p:nvPr/>
        </p:nvSpPr>
        <p:spPr>
          <a:xfrm rot="16200000">
            <a:off x="262414" y="1409327"/>
            <a:ext cx="598241" cy="215444"/>
          </a:xfrm>
          <a:prstGeom prst="rect">
            <a:avLst/>
          </a:prstGeom>
          <a:noFill/>
        </p:spPr>
        <p:txBody>
          <a:bodyPr wrap="none" rtlCol="0">
            <a:spAutoFit/>
          </a:bodyPr>
          <a:lstStyle/>
          <a:p>
            <a:r>
              <a:rPr lang="nl-NL" sz="800" dirty="0"/>
              <a:t>P-P70S6K </a:t>
            </a:r>
            <a:endParaRPr lang="LID4096" sz="800" dirty="0"/>
          </a:p>
        </p:txBody>
      </p:sp>
      <p:cxnSp>
        <p:nvCxnSpPr>
          <p:cNvPr id="12" name="Straight Arrow Connector 11">
            <a:extLst>
              <a:ext uri="{FF2B5EF4-FFF2-40B4-BE49-F238E27FC236}">
                <a16:creationId xmlns:a16="http://schemas.microsoft.com/office/drawing/2014/main" id="{5C5F558F-F5E8-47E4-AF2C-8F0E581136A9}"/>
              </a:ext>
            </a:extLst>
          </p:cNvPr>
          <p:cNvCxnSpPr>
            <a:cxnSpLocks/>
          </p:cNvCxnSpPr>
          <p:nvPr/>
        </p:nvCxnSpPr>
        <p:spPr>
          <a:xfrm rot="10800000" flipH="1">
            <a:off x="625422" y="1514011"/>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25741220-E739-4720-BAB7-0F2E1273DBE1}"/>
              </a:ext>
            </a:extLst>
          </p:cNvPr>
          <p:cNvGrpSpPr/>
          <p:nvPr/>
        </p:nvGrpSpPr>
        <p:grpSpPr>
          <a:xfrm>
            <a:off x="453812" y="1784403"/>
            <a:ext cx="361955" cy="487634"/>
            <a:chOff x="190071" y="1732153"/>
            <a:chExt cx="361955" cy="487634"/>
          </a:xfrm>
        </p:grpSpPr>
        <p:sp>
          <p:nvSpPr>
            <p:cNvPr id="11" name="TextBox 10">
              <a:extLst>
                <a:ext uri="{FF2B5EF4-FFF2-40B4-BE49-F238E27FC236}">
                  <a16:creationId xmlns:a16="http://schemas.microsoft.com/office/drawing/2014/main" id="{DDC78468-2171-4BEF-8958-1B26E1E1F026}"/>
                </a:ext>
              </a:extLst>
            </p:cNvPr>
            <p:cNvSpPr txBox="1"/>
            <p:nvPr/>
          </p:nvSpPr>
          <p:spPr>
            <a:xfrm rot="16200000">
              <a:off x="53976" y="1868248"/>
              <a:ext cx="487634" cy="215444"/>
            </a:xfrm>
            <a:prstGeom prst="rect">
              <a:avLst/>
            </a:prstGeom>
            <a:noFill/>
          </p:spPr>
          <p:txBody>
            <a:bodyPr wrap="none" rtlCol="0">
              <a:spAutoFit/>
            </a:bodyPr>
            <a:lstStyle/>
            <a:p>
              <a:r>
                <a:rPr lang="nl-NL" sz="800" dirty="0"/>
                <a:t>GAPDH</a:t>
              </a:r>
              <a:endParaRPr lang="LID4096" sz="800" dirty="0"/>
            </a:p>
          </p:txBody>
        </p:sp>
        <p:cxnSp>
          <p:nvCxnSpPr>
            <p:cNvPr id="13" name="Straight Arrow Connector 12">
              <a:extLst>
                <a:ext uri="{FF2B5EF4-FFF2-40B4-BE49-F238E27FC236}">
                  <a16:creationId xmlns:a16="http://schemas.microsoft.com/office/drawing/2014/main" id="{CD23A56C-0D36-4872-AE62-A6C19CBBDF58}"/>
                </a:ext>
              </a:extLst>
            </p:cNvPr>
            <p:cNvCxnSpPr>
              <a:cxnSpLocks/>
            </p:cNvCxnSpPr>
            <p:nvPr/>
          </p:nvCxnSpPr>
          <p:spPr>
            <a:xfrm rot="10800000" flipH="1">
              <a:off x="361681" y="1975970"/>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B3D19459-3B28-4163-BF8E-93AD8C830C5E}"/>
              </a:ext>
            </a:extLst>
          </p:cNvPr>
          <p:cNvGrpSpPr/>
          <p:nvPr/>
        </p:nvGrpSpPr>
        <p:grpSpPr>
          <a:xfrm>
            <a:off x="3225310" y="1299596"/>
            <a:ext cx="361955" cy="513282"/>
            <a:chOff x="2944335" y="1155910"/>
            <a:chExt cx="361955" cy="513282"/>
          </a:xfrm>
        </p:grpSpPr>
        <p:sp>
          <p:nvSpPr>
            <p:cNvPr id="15" name="TextBox 14">
              <a:extLst>
                <a:ext uri="{FF2B5EF4-FFF2-40B4-BE49-F238E27FC236}">
                  <a16:creationId xmlns:a16="http://schemas.microsoft.com/office/drawing/2014/main" id="{5E357BD0-8E73-4041-9370-0C6BAD25A36C}"/>
                </a:ext>
              </a:extLst>
            </p:cNvPr>
            <p:cNvSpPr txBox="1"/>
            <p:nvPr/>
          </p:nvSpPr>
          <p:spPr>
            <a:xfrm rot="16200000">
              <a:off x="2795416" y="1304829"/>
              <a:ext cx="513282" cy="215444"/>
            </a:xfrm>
            <a:prstGeom prst="rect">
              <a:avLst/>
            </a:prstGeom>
            <a:noFill/>
          </p:spPr>
          <p:txBody>
            <a:bodyPr wrap="none" rtlCol="0">
              <a:spAutoFit/>
            </a:bodyPr>
            <a:lstStyle/>
            <a:p>
              <a:r>
                <a:rPr lang="nl-NL" sz="800" dirty="0"/>
                <a:t>P70S6K </a:t>
              </a:r>
              <a:endParaRPr lang="LID4096" sz="800" dirty="0"/>
            </a:p>
          </p:txBody>
        </p:sp>
        <p:cxnSp>
          <p:nvCxnSpPr>
            <p:cNvPr id="16" name="Straight Arrow Connector 15">
              <a:extLst>
                <a:ext uri="{FF2B5EF4-FFF2-40B4-BE49-F238E27FC236}">
                  <a16:creationId xmlns:a16="http://schemas.microsoft.com/office/drawing/2014/main" id="{990D510E-AEF7-4409-AB74-B7CAD5EC9D84}"/>
                </a:ext>
              </a:extLst>
            </p:cNvPr>
            <p:cNvCxnSpPr>
              <a:cxnSpLocks/>
            </p:cNvCxnSpPr>
            <p:nvPr/>
          </p:nvCxnSpPr>
          <p:spPr>
            <a:xfrm rot="10800000" flipH="1">
              <a:off x="3115945" y="1409513"/>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209CFF31-653A-49BD-AA2D-4D83D630E4DB}"/>
              </a:ext>
            </a:extLst>
          </p:cNvPr>
          <p:cNvGrpSpPr/>
          <p:nvPr/>
        </p:nvGrpSpPr>
        <p:grpSpPr>
          <a:xfrm>
            <a:off x="3212248" y="1934626"/>
            <a:ext cx="361955" cy="487634"/>
            <a:chOff x="190071" y="1732153"/>
            <a:chExt cx="361955" cy="487634"/>
          </a:xfrm>
        </p:grpSpPr>
        <p:sp>
          <p:nvSpPr>
            <p:cNvPr id="18" name="TextBox 17">
              <a:extLst>
                <a:ext uri="{FF2B5EF4-FFF2-40B4-BE49-F238E27FC236}">
                  <a16:creationId xmlns:a16="http://schemas.microsoft.com/office/drawing/2014/main" id="{49A15497-3A08-4BAD-8687-E34821ED6491}"/>
                </a:ext>
              </a:extLst>
            </p:cNvPr>
            <p:cNvSpPr txBox="1"/>
            <p:nvPr/>
          </p:nvSpPr>
          <p:spPr>
            <a:xfrm rot="16200000">
              <a:off x="53976" y="1868248"/>
              <a:ext cx="487634" cy="215444"/>
            </a:xfrm>
            <a:prstGeom prst="rect">
              <a:avLst/>
            </a:prstGeom>
            <a:noFill/>
          </p:spPr>
          <p:txBody>
            <a:bodyPr wrap="none" rtlCol="0">
              <a:spAutoFit/>
            </a:bodyPr>
            <a:lstStyle/>
            <a:p>
              <a:r>
                <a:rPr lang="nl-NL" sz="800" dirty="0"/>
                <a:t>GAPDH</a:t>
              </a:r>
              <a:endParaRPr lang="LID4096" sz="800" dirty="0"/>
            </a:p>
          </p:txBody>
        </p:sp>
        <p:cxnSp>
          <p:nvCxnSpPr>
            <p:cNvPr id="19" name="Straight Arrow Connector 18">
              <a:extLst>
                <a:ext uri="{FF2B5EF4-FFF2-40B4-BE49-F238E27FC236}">
                  <a16:creationId xmlns:a16="http://schemas.microsoft.com/office/drawing/2014/main" id="{F37C4980-5B96-401D-8866-B2770E628508}"/>
                </a:ext>
              </a:extLst>
            </p:cNvPr>
            <p:cNvCxnSpPr>
              <a:cxnSpLocks/>
            </p:cNvCxnSpPr>
            <p:nvPr/>
          </p:nvCxnSpPr>
          <p:spPr>
            <a:xfrm rot="10800000" flipH="1">
              <a:off x="361681" y="1975970"/>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3B9849D9-189B-4E04-AB91-7C0ED0D915A3}"/>
              </a:ext>
            </a:extLst>
          </p:cNvPr>
          <p:cNvGrpSpPr/>
          <p:nvPr/>
        </p:nvGrpSpPr>
        <p:grpSpPr>
          <a:xfrm>
            <a:off x="453811" y="2754531"/>
            <a:ext cx="5764080" cy="1713906"/>
            <a:chOff x="297792" y="2754531"/>
            <a:chExt cx="5764080" cy="1713906"/>
          </a:xfrm>
        </p:grpSpPr>
        <p:pic>
          <p:nvPicPr>
            <p:cNvPr id="5" name="Content Placeholder 4" descr="Graphical user interface, application, Teams&#10;&#10;Description automatically generated">
              <a:extLst>
                <a:ext uri="{FF2B5EF4-FFF2-40B4-BE49-F238E27FC236}">
                  <a16:creationId xmlns:a16="http://schemas.microsoft.com/office/drawing/2014/main" id="{7A66AAE1-7561-4858-B71F-FEB087B7E41E}"/>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297792" y="2754531"/>
              <a:ext cx="5305592" cy="1342940"/>
            </a:xfrm>
            <a:prstGeom prst="rect">
              <a:avLst/>
            </a:prstGeom>
          </p:spPr>
        </p:pic>
        <p:sp>
          <p:nvSpPr>
            <p:cNvPr id="23" name="Rectangle 22">
              <a:extLst>
                <a:ext uri="{FF2B5EF4-FFF2-40B4-BE49-F238E27FC236}">
                  <a16:creationId xmlns:a16="http://schemas.microsoft.com/office/drawing/2014/main" id="{1E4259AD-986C-467B-B370-A4B412EFBD1E}"/>
                </a:ext>
              </a:extLst>
            </p:cNvPr>
            <p:cNvSpPr/>
            <p:nvPr/>
          </p:nvSpPr>
          <p:spPr>
            <a:xfrm>
              <a:off x="2082996" y="2924759"/>
              <a:ext cx="3978876" cy="1543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22" name="Content Placeholder 4" descr="Graphical user interface, application, Teams&#10;&#10;Description automatically generated">
              <a:extLst>
                <a:ext uri="{FF2B5EF4-FFF2-40B4-BE49-F238E27FC236}">
                  <a16:creationId xmlns:a16="http://schemas.microsoft.com/office/drawing/2014/main" id="{26EBAAD5-9C60-4CA6-BEFF-33F5016D2F80}"/>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2114771" y="3038562"/>
              <a:ext cx="3492618" cy="1155934"/>
            </a:xfrm>
            <a:prstGeom prst="rect">
              <a:avLst/>
            </a:prstGeom>
          </p:spPr>
        </p:pic>
      </p:grpSp>
      <p:sp>
        <p:nvSpPr>
          <p:cNvPr id="25" name="TextBox 24">
            <a:extLst>
              <a:ext uri="{FF2B5EF4-FFF2-40B4-BE49-F238E27FC236}">
                <a16:creationId xmlns:a16="http://schemas.microsoft.com/office/drawing/2014/main" id="{ECEF6A26-46D3-49C2-BFD0-B29E87986291}"/>
              </a:ext>
            </a:extLst>
          </p:cNvPr>
          <p:cNvSpPr txBox="1"/>
          <p:nvPr/>
        </p:nvSpPr>
        <p:spPr>
          <a:xfrm>
            <a:off x="296167" y="930263"/>
            <a:ext cx="324128" cy="369332"/>
          </a:xfrm>
          <a:prstGeom prst="rect">
            <a:avLst/>
          </a:prstGeom>
          <a:noFill/>
        </p:spPr>
        <p:txBody>
          <a:bodyPr wrap="none" rtlCol="0">
            <a:spAutoFit/>
          </a:bodyPr>
          <a:lstStyle/>
          <a:p>
            <a:r>
              <a:rPr lang="nl-NL" b="1" dirty="0"/>
              <a:t>A</a:t>
            </a:r>
            <a:endParaRPr lang="LID4096" b="1" dirty="0"/>
          </a:p>
        </p:txBody>
      </p:sp>
      <p:sp>
        <p:nvSpPr>
          <p:cNvPr id="26" name="TextBox 25">
            <a:extLst>
              <a:ext uri="{FF2B5EF4-FFF2-40B4-BE49-F238E27FC236}">
                <a16:creationId xmlns:a16="http://schemas.microsoft.com/office/drawing/2014/main" id="{03ECCB57-89A9-4544-9F6C-FA66A8CF7080}"/>
              </a:ext>
            </a:extLst>
          </p:cNvPr>
          <p:cNvSpPr txBox="1"/>
          <p:nvPr/>
        </p:nvSpPr>
        <p:spPr>
          <a:xfrm>
            <a:off x="3213752" y="940051"/>
            <a:ext cx="314510" cy="369332"/>
          </a:xfrm>
          <a:prstGeom prst="rect">
            <a:avLst/>
          </a:prstGeom>
          <a:noFill/>
        </p:spPr>
        <p:txBody>
          <a:bodyPr wrap="none" rtlCol="0">
            <a:spAutoFit/>
          </a:bodyPr>
          <a:lstStyle/>
          <a:p>
            <a:r>
              <a:rPr lang="nl-NL" b="1" dirty="0"/>
              <a:t>B</a:t>
            </a:r>
            <a:endParaRPr lang="LID4096" b="1" dirty="0"/>
          </a:p>
        </p:txBody>
      </p:sp>
      <p:sp>
        <p:nvSpPr>
          <p:cNvPr id="28" name="TextBox 27">
            <a:extLst>
              <a:ext uri="{FF2B5EF4-FFF2-40B4-BE49-F238E27FC236}">
                <a16:creationId xmlns:a16="http://schemas.microsoft.com/office/drawing/2014/main" id="{7853DE60-5BF9-4F8C-9653-F82154420ACB}"/>
              </a:ext>
            </a:extLst>
          </p:cNvPr>
          <p:cNvSpPr txBox="1"/>
          <p:nvPr/>
        </p:nvSpPr>
        <p:spPr>
          <a:xfrm>
            <a:off x="304984" y="2604308"/>
            <a:ext cx="306494" cy="369332"/>
          </a:xfrm>
          <a:prstGeom prst="rect">
            <a:avLst/>
          </a:prstGeom>
          <a:noFill/>
        </p:spPr>
        <p:txBody>
          <a:bodyPr wrap="none" rtlCol="0">
            <a:spAutoFit/>
          </a:bodyPr>
          <a:lstStyle/>
          <a:p>
            <a:r>
              <a:rPr lang="nl-NL" b="1" dirty="0"/>
              <a:t>C</a:t>
            </a:r>
            <a:endParaRPr lang="LID4096" b="1" dirty="0"/>
          </a:p>
        </p:txBody>
      </p:sp>
      <p:sp>
        <p:nvSpPr>
          <p:cNvPr id="29" name="TextBox 28">
            <a:extLst>
              <a:ext uri="{FF2B5EF4-FFF2-40B4-BE49-F238E27FC236}">
                <a16:creationId xmlns:a16="http://schemas.microsoft.com/office/drawing/2014/main" id="{688E93D1-D214-4CB3-83C0-A706AF55DD1A}"/>
              </a:ext>
            </a:extLst>
          </p:cNvPr>
          <p:cNvSpPr txBox="1"/>
          <p:nvPr/>
        </p:nvSpPr>
        <p:spPr>
          <a:xfrm>
            <a:off x="2073745" y="2618863"/>
            <a:ext cx="330540" cy="369332"/>
          </a:xfrm>
          <a:prstGeom prst="rect">
            <a:avLst/>
          </a:prstGeom>
          <a:noFill/>
        </p:spPr>
        <p:txBody>
          <a:bodyPr wrap="none" rtlCol="0">
            <a:spAutoFit/>
          </a:bodyPr>
          <a:lstStyle/>
          <a:p>
            <a:r>
              <a:rPr lang="nl-NL" b="1" dirty="0"/>
              <a:t>D</a:t>
            </a:r>
            <a:endParaRPr lang="LID4096" b="1" dirty="0"/>
          </a:p>
        </p:txBody>
      </p:sp>
      <p:sp>
        <p:nvSpPr>
          <p:cNvPr id="30" name="TextBox 29">
            <a:extLst>
              <a:ext uri="{FF2B5EF4-FFF2-40B4-BE49-F238E27FC236}">
                <a16:creationId xmlns:a16="http://schemas.microsoft.com/office/drawing/2014/main" id="{F187BEA4-56E4-4C8C-8E64-3B3B25F68B50}"/>
              </a:ext>
            </a:extLst>
          </p:cNvPr>
          <p:cNvSpPr txBox="1"/>
          <p:nvPr/>
        </p:nvSpPr>
        <p:spPr>
          <a:xfrm>
            <a:off x="3784968" y="2646556"/>
            <a:ext cx="296876" cy="369332"/>
          </a:xfrm>
          <a:prstGeom prst="rect">
            <a:avLst/>
          </a:prstGeom>
          <a:noFill/>
        </p:spPr>
        <p:txBody>
          <a:bodyPr wrap="none" rtlCol="0">
            <a:spAutoFit/>
          </a:bodyPr>
          <a:lstStyle/>
          <a:p>
            <a:r>
              <a:rPr lang="nl-NL" b="1" dirty="0"/>
              <a:t>E</a:t>
            </a:r>
            <a:endParaRPr lang="LID4096" b="1" dirty="0"/>
          </a:p>
        </p:txBody>
      </p:sp>
      <p:sp>
        <p:nvSpPr>
          <p:cNvPr id="31" name="TextBox 30">
            <a:extLst>
              <a:ext uri="{FF2B5EF4-FFF2-40B4-BE49-F238E27FC236}">
                <a16:creationId xmlns:a16="http://schemas.microsoft.com/office/drawing/2014/main" id="{74D8D2D0-6A8A-45AA-899D-43EB7F9D4205}"/>
              </a:ext>
            </a:extLst>
          </p:cNvPr>
          <p:cNvSpPr txBox="1"/>
          <p:nvPr/>
        </p:nvSpPr>
        <p:spPr>
          <a:xfrm>
            <a:off x="181196" y="4231010"/>
            <a:ext cx="6519116" cy="1323439"/>
          </a:xfrm>
          <a:prstGeom prst="rect">
            <a:avLst/>
          </a:prstGeom>
          <a:noFill/>
        </p:spPr>
        <p:txBody>
          <a:bodyPr wrap="square" rtlCol="0">
            <a:spAutoFit/>
          </a:bodyPr>
          <a:lstStyle/>
          <a:p>
            <a:pPr algn="just"/>
            <a:r>
              <a:rPr lang="nl-NL" sz="1000" b="1" dirty="0">
                <a:latin typeface="Arial" panose="020B0604020202020204" pitchFamily="34" charset="0"/>
                <a:cs typeface="Arial" panose="020B0604020202020204" pitchFamily="34" charset="0"/>
              </a:rPr>
              <a:t>Supplementary Figure S2</a:t>
            </a:r>
            <a:r>
              <a:rPr lang="nl-NL" sz="1000" dirty="0">
                <a:latin typeface="Arial" panose="020B0604020202020204" pitchFamily="34" charset="0"/>
                <a:cs typeface="Arial" panose="020B0604020202020204" pitchFamily="34" charset="0"/>
              </a:rPr>
              <a:t>: </a:t>
            </a:r>
            <a:r>
              <a:rPr lang="nl-NL" sz="1000" b="1" dirty="0">
                <a:latin typeface="Arial" panose="020B0604020202020204" pitchFamily="34" charset="0"/>
                <a:cs typeface="Arial" panose="020B0604020202020204" pitchFamily="34" charset="0"/>
              </a:rPr>
              <a:t>Western blot data of P70S6K phosphorylation after rapamycin exposure of cerebral organoids.</a:t>
            </a:r>
            <a:r>
              <a:rPr lang="nl-NL" sz="1000" dirty="0">
                <a:latin typeface="Arial" panose="020B0604020202020204" pitchFamily="34" charset="0"/>
                <a:cs typeface="Arial" panose="020B0604020202020204" pitchFamily="34" charset="0"/>
              </a:rPr>
              <a:t> A-B: Western-blots for </a:t>
            </a:r>
            <a:r>
              <a:rPr lang="nl-NL" sz="1000" dirty="0">
                <a:solidFill>
                  <a:srgbClr val="000000"/>
                </a:solidFill>
                <a:latin typeface="Arial" panose="020B0604020202020204" pitchFamily="34" charset="0"/>
                <a:cs typeface="Arial" panose="020B0604020202020204" pitchFamily="34" charset="0"/>
              </a:rPr>
              <a:t>phospho-P70S6K (A) and </a:t>
            </a:r>
            <a:r>
              <a:rPr lang="nl-NL" sz="1000" dirty="0">
                <a:latin typeface="Arial" panose="020B0604020202020204" pitchFamily="34" charset="0"/>
                <a:cs typeface="Arial" panose="020B0604020202020204" pitchFamily="34" charset="0"/>
              </a:rPr>
              <a:t>P70S6K (B) </a:t>
            </a:r>
            <a:r>
              <a:rPr lang="nl-NL" sz="1000" dirty="0">
                <a:solidFill>
                  <a:srgbClr val="000000"/>
                </a:solidFill>
                <a:latin typeface="Arial" panose="020B0604020202020204" pitchFamily="34" charset="0"/>
                <a:cs typeface="Arial" panose="020B0604020202020204" pitchFamily="34" charset="0"/>
              </a:rPr>
              <a:t>after rapamycin (RAPA) treatment in cerebral organoids. C</a:t>
            </a:r>
            <a:r>
              <a:rPr lang="nl-NL" sz="1000" dirty="0">
                <a:latin typeface="Arial" panose="020B0604020202020204" pitchFamily="34" charset="0"/>
                <a:cs typeface="Arial" panose="020B0604020202020204" pitchFamily="34" charset="0"/>
              </a:rPr>
              <a:t>-E: </a:t>
            </a:r>
            <a:r>
              <a:rPr lang="nl-NL" sz="1000" dirty="0">
                <a:solidFill>
                  <a:srgbClr val="000000"/>
                </a:solidFill>
                <a:latin typeface="Arial" panose="020B0604020202020204" pitchFamily="34" charset="0"/>
                <a:cs typeface="Arial" panose="020B0604020202020204" pitchFamily="34" charset="0"/>
              </a:rPr>
              <a:t>Quantification of western-blots for P70S6K, phospho-P70S6K and the P-P70S6K/P70S6K ratio in RAPA-treated cerebral organoids at week 4. Boxplots display median and IQR, with whiskers from minimum to maximum value. Data points represent individual organoids from cell-line OH2.6. Mann-Whiteny test was used to compare rapamycin treatment to CTR condition (** p &lt; 0.01). </a:t>
            </a:r>
            <a:endParaRPr lang="nl-NL" sz="1000" b="1" dirty="0">
              <a:solidFill>
                <a:srgbClr val="000000"/>
              </a:solidFill>
              <a:latin typeface="Arial" panose="020B0604020202020204" pitchFamily="34" charset="0"/>
              <a:cs typeface="Arial" panose="020B0604020202020204" pitchFamily="34" charset="0"/>
            </a:endParaRPr>
          </a:p>
          <a:p>
            <a:pPr algn="just"/>
            <a:endParaRPr lang="nl-NL" sz="1000" dirty="0">
              <a:latin typeface="Arial" panose="020B0604020202020204" pitchFamily="34" charset="0"/>
              <a:cs typeface="Arial" panose="020B0604020202020204" pitchFamily="34" charset="0"/>
            </a:endParaRPr>
          </a:p>
          <a:p>
            <a:pPr algn="just"/>
            <a:endParaRPr lang="nl-NL"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6819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 application, Teams&#10;&#10;Description automatically generated">
            <a:extLst>
              <a:ext uri="{FF2B5EF4-FFF2-40B4-BE49-F238E27FC236}">
                <a16:creationId xmlns:a16="http://schemas.microsoft.com/office/drawing/2014/main" id="{921B06F5-1316-4AB5-B308-B96321BE4CD0}"/>
              </a:ext>
            </a:extLst>
          </p:cNvPr>
          <p:cNvPicPr>
            <a:picLocks noChangeAspect="1"/>
          </p:cNvPicPr>
          <p:nvPr/>
        </p:nvPicPr>
        <p:blipFill rotWithShape="1">
          <a:blip r:embed="rId2">
            <a:extLst>
              <a:ext uri="{28A0092B-C50C-407E-A947-70E740481C1C}">
                <a14:useLocalDpi xmlns:a14="http://schemas.microsoft.com/office/drawing/2010/main" val="0"/>
              </a:ext>
            </a:extLst>
          </a:blip>
          <a:srcRect b="72030"/>
          <a:stretch/>
        </p:blipFill>
        <p:spPr>
          <a:xfrm>
            <a:off x="781936" y="5179350"/>
            <a:ext cx="5305592" cy="1757913"/>
          </a:xfrm>
          <a:prstGeom prst="rect">
            <a:avLst/>
          </a:prstGeom>
        </p:spPr>
      </p:pic>
      <p:grpSp>
        <p:nvGrpSpPr>
          <p:cNvPr id="94" name="Group 93">
            <a:extLst>
              <a:ext uri="{FF2B5EF4-FFF2-40B4-BE49-F238E27FC236}">
                <a16:creationId xmlns:a16="http://schemas.microsoft.com/office/drawing/2014/main" id="{F9123BC8-4657-45B3-BFEA-232216F26364}"/>
              </a:ext>
            </a:extLst>
          </p:cNvPr>
          <p:cNvGrpSpPr/>
          <p:nvPr/>
        </p:nvGrpSpPr>
        <p:grpSpPr>
          <a:xfrm>
            <a:off x="647905" y="863427"/>
            <a:ext cx="5103807" cy="4141532"/>
            <a:chOff x="146175" y="863427"/>
            <a:chExt cx="5103807" cy="4141532"/>
          </a:xfrm>
        </p:grpSpPr>
        <p:pic>
          <p:nvPicPr>
            <p:cNvPr id="12" name="Picture 11">
              <a:extLst>
                <a:ext uri="{FF2B5EF4-FFF2-40B4-BE49-F238E27FC236}">
                  <a16:creationId xmlns:a16="http://schemas.microsoft.com/office/drawing/2014/main" id="{D2BE52F6-0B5C-40FF-BECE-7242126C16F7}"/>
                </a:ext>
              </a:extLst>
            </p:cNvPr>
            <p:cNvPicPr>
              <a:picLocks noChangeAspect="1"/>
            </p:cNvPicPr>
            <p:nvPr/>
          </p:nvPicPr>
          <p:blipFill rotWithShape="1">
            <a:blip r:embed="rId3">
              <a:extLst>
                <a:ext uri="{28A0092B-C50C-407E-A947-70E740481C1C}">
                  <a14:useLocalDpi xmlns:a14="http://schemas.microsoft.com/office/drawing/2010/main"/>
                </a:ext>
              </a:extLst>
            </a:blip>
            <a:srcRect t="38054" b="43409"/>
            <a:stretch/>
          </p:blipFill>
          <p:spPr>
            <a:xfrm rot="10800000" flipH="1">
              <a:off x="541861" y="2472020"/>
              <a:ext cx="1918656" cy="1138796"/>
            </a:xfrm>
            <a:prstGeom prst="rect">
              <a:avLst/>
            </a:prstGeom>
          </p:spPr>
        </p:pic>
        <p:pic>
          <p:nvPicPr>
            <p:cNvPr id="13" name="Picture 12">
              <a:extLst>
                <a:ext uri="{FF2B5EF4-FFF2-40B4-BE49-F238E27FC236}">
                  <a16:creationId xmlns:a16="http://schemas.microsoft.com/office/drawing/2014/main" id="{588BD8CE-740B-4C53-96F2-2D646B4B9850}"/>
                </a:ext>
              </a:extLst>
            </p:cNvPr>
            <p:cNvPicPr>
              <a:picLocks noChangeAspect="1"/>
            </p:cNvPicPr>
            <p:nvPr/>
          </p:nvPicPr>
          <p:blipFill rotWithShape="1">
            <a:blip r:embed="rId3">
              <a:extLst>
                <a:ext uri="{28A0092B-C50C-407E-A947-70E740481C1C}">
                  <a14:useLocalDpi xmlns:a14="http://schemas.microsoft.com/office/drawing/2010/main"/>
                </a:ext>
              </a:extLst>
            </a:blip>
            <a:srcRect t="74041" b="7422"/>
            <a:stretch/>
          </p:blipFill>
          <p:spPr>
            <a:xfrm rot="10800000" flipH="1">
              <a:off x="541862" y="1085132"/>
              <a:ext cx="1918656" cy="1138796"/>
            </a:xfrm>
            <a:prstGeom prst="rect">
              <a:avLst/>
            </a:prstGeom>
          </p:spPr>
        </p:pic>
        <p:pic>
          <p:nvPicPr>
            <p:cNvPr id="43" name="Picture 42">
              <a:extLst>
                <a:ext uri="{FF2B5EF4-FFF2-40B4-BE49-F238E27FC236}">
                  <a16:creationId xmlns:a16="http://schemas.microsoft.com/office/drawing/2014/main" id="{83A3961B-7F2D-42F8-9EA1-742755232158}"/>
                </a:ext>
              </a:extLst>
            </p:cNvPr>
            <p:cNvPicPr>
              <a:picLocks noChangeAspect="1"/>
            </p:cNvPicPr>
            <p:nvPr/>
          </p:nvPicPr>
          <p:blipFill>
            <a:blip r:embed="rId4"/>
            <a:stretch>
              <a:fillRect/>
            </a:stretch>
          </p:blipFill>
          <p:spPr>
            <a:xfrm flipV="1">
              <a:off x="2970249" y="1085132"/>
              <a:ext cx="2279732" cy="1011171"/>
            </a:xfrm>
            <a:prstGeom prst="rect">
              <a:avLst/>
            </a:prstGeom>
          </p:spPr>
        </p:pic>
        <p:pic>
          <p:nvPicPr>
            <p:cNvPr id="45" name="Picture 44">
              <a:extLst>
                <a:ext uri="{FF2B5EF4-FFF2-40B4-BE49-F238E27FC236}">
                  <a16:creationId xmlns:a16="http://schemas.microsoft.com/office/drawing/2014/main" id="{41F34E07-7C3B-44E9-87FE-CC8C5FD456FC}"/>
                </a:ext>
              </a:extLst>
            </p:cNvPr>
            <p:cNvPicPr>
              <a:picLocks noChangeAspect="1"/>
            </p:cNvPicPr>
            <p:nvPr/>
          </p:nvPicPr>
          <p:blipFill>
            <a:blip r:embed="rId5"/>
            <a:stretch>
              <a:fillRect/>
            </a:stretch>
          </p:blipFill>
          <p:spPr>
            <a:xfrm flipV="1">
              <a:off x="2970249" y="2481819"/>
              <a:ext cx="2279733" cy="919387"/>
            </a:xfrm>
            <a:prstGeom prst="rect">
              <a:avLst/>
            </a:prstGeom>
          </p:spPr>
        </p:pic>
        <p:grpSp>
          <p:nvGrpSpPr>
            <p:cNvPr id="48" name="Group 47">
              <a:extLst>
                <a:ext uri="{FF2B5EF4-FFF2-40B4-BE49-F238E27FC236}">
                  <a16:creationId xmlns:a16="http://schemas.microsoft.com/office/drawing/2014/main" id="{88BB825E-604F-4472-B2C5-CC65B6DA1A2D}"/>
                </a:ext>
              </a:extLst>
            </p:cNvPr>
            <p:cNvGrpSpPr/>
            <p:nvPr/>
          </p:nvGrpSpPr>
          <p:grpSpPr>
            <a:xfrm>
              <a:off x="176272" y="1311202"/>
              <a:ext cx="361955" cy="513282"/>
              <a:chOff x="2944335" y="1155910"/>
              <a:chExt cx="361955" cy="513282"/>
            </a:xfrm>
          </p:grpSpPr>
          <p:sp>
            <p:nvSpPr>
              <p:cNvPr id="49" name="TextBox 48">
                <a:extLst>
                  <a:ext uri="{FF2B5EF4-FFF2-40B4-BE49-F238E27FC236}">
                    <a16:creationId xmlns:a16="http://schemas.microsoft.com/office/drawing/2014/main" id="{74236A52-94D4-43F8-A9D4-4DF88A982E43}"/>
                  </a:ext>
                </a:extLst>
              </p:cNvPr>
              <p:cNvSpPr txBox="1"/>
              <p:nvPr/>
            </p:nvSpPr>
            <p:spPr>
              <a:xfrm rot="16200000">
                <a:off x="2795416" y="1304829"/>
                <a:ext cx="513282" cy="215444"/>
              </a:xfrm>
              <a:prstGeom prst="rect">
                <a:avLst/>
              </a:prstGeom>
              <a:noFill/>
            </p:spPr>
            <p:txBody>
              <a:bodyPr wrap="none" rtlCol="0">
                <a:spAutoFit/>
              </a:bodyPr>
              <a:lstStyle/>
              <a:p>
                <a:r>
                  <a:rPr lang="nl-NL" sz="800" dirty="0"/>
                  <a:t>P70S6K </a:t>
                </a:r>
                <a:endParaRPr lang="LID4096" sz="800" dirty="0"/>
              </a:p>
            </p:txBody>
          </p:sp>
          <p:cxnSp>
            <p:nvCxnSpPr>
              <p:cNvPr id="50" name="Straight Arrow Connector 49">
                <a:extLst>
                  <a:ext uri="{FF2B5EF4-FFF2-40B4-BE49-F238E27FC236}">
                    <a16:creationId xmlns:a16="http://schemas.microsoft.com/office/drawing/2014/main" id="{5E94D9B0-8934-48BC-BCD5-A32BEDC17214}"/>
                  </a:ext>
                </a:extLst>
              </p:cNvPr>
              <p:cNvCxnSpPr>
                <a:cxnSpLocks/>
              </p:cNvCxnSpPr>
              <p:nvPr/>
            </p:nvCxnSpPr>
            <p:spPr>
              <a:xfrm rot="10800000" flipH="1">
                <a:off x="3115945" y="1409513"/>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1" name="Group 50">
              <a:extLst>
                <a:ext uri="{FF2B5EF4-FFF2-40B4-BE49-F238E27FC236}">
                  <a16:creationId xmlns:a16="http://schemas.microsoft.com/office/drawing/2014/main" id="{F652C2C5-63EF-4338-873A-2A3E2D062B31}"/>
                </a:ext>
              </a:extLst>
            </p:cNvPr>
            <p:cNvGrpSpPr/>
            <p:nvPr/>
          </p:nvGrpSpPr>
          <p:grpSpPr>
            <a:xfrm>
              <a:off x="172485" y="1701227"/>
              <a:ext cx="361955" cy="487634"/>
              <a:chOff x="190071" y="1732153"/>
              <a:chExt cx="361955" cy="487634"/>
            </a:xfrm>
          </p:grpSpPr>
          <p:sp>
            <p:nvSpPr>
              <p:cNvPr id="52" name="TextBox 51">
                <a:extLst>
                  <a:ext uri="{FF2B5EF4-FFF2-40B4-BE49-F238E27FC236}">
                    <a16:creationId xmlns:a16="http://schemas.microsoft.com/office/drawing/2014/main" id="{07E8E928-8BAA-4947-AE11-71FA00F6728F}"/>
                  </a:ext>
                </a:extLst>
              </p:cNvPr>
              <p:cNvSpPr txBox="1"/>
              <p:nvPr/>
            </p:nvSpPr>
            <p:spPr>
              <a:xfrm rot="16200000">
                <a:off x="53976" y="1868248"/>
                <a:ext cx="487634" cy="215444"/>
              </a:xfrm>
              <a:prstGeom prst="rect">
                <a:avLst/>
              </a:prstGeom>
              <a:noFill/>
            </p:spPr>
            <p:txBody>
              <a:bodyPr wrap="none" rtlCol="0">
                <a:spAutoFit/>
              </a:bodyPr>
              <a:lstStyle/>
              <a:p>
                <a:r>
                  <a:rPr lang="nl-NL" sz="800" dirty="0"/>
                  <a:t>GAPDH</a:t>
                </a:r>
                <a:endParaRPr lang="LID4096" sz="800" dirty="0"/>
              </a:p>
            </p:txBody>
          </p:sp>
          <p:cxnSp>
            <p:nvCxnSpPr>
              <p:cNvPr id="53" name="Straight Arrow Connector 52">
                <a:extLst>
                  <a:ext uri="{FF2B5EF4-FFF2-40B4-BE49-F238E27FC236}">
                    <a16:creationId xmlns:a16="http://schemas.microsoft.com/office/drawing/2014/main" id="{67FAEAF3-F3F2-4CA6-ABFC-D607F1041A0D}"/>
                  </a:ext>
                </a:extLst>
              </p:cNvPr>
              <p:cNvCxnSpPr>
                <a:cxnSpLocks/>
              </p:cNvCxnSpPr>
              <p:nvPr/>
            </p:nvCxnSpPr>
            <p:spPr>
              <a:xfrm rot="10800000" flipH="1">
                <a:off x="361681" y="1975970"/>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0033E358-5E55-46B6-B704-1D93C2C83C2B}"/>
                </a:ext>
              </a:extLst>
            </p:cNvPr>
            <p:cNvGrpSpPr/>
            <p:nvPr/>
          </p:nvGrpSpPr>
          <p:grpSpPr>
            <a:xfrm>
              <a:off x="163117" y="2728604"/>
              <a:ext cx="361955" cy="513282"/>
              <a:chOff x="2944335" y="1155910"/>
              <a:chExt cx="361955" cy="513282"/>
            </a:xfrm>
          </p:grpSpPr>
          <p:sp>
            <p:nvSpPr>
              <p:cNvPr id="55" name="TextBox 54">
                <a:extLst>
                  <a:ext uri="{FF2B5EF4-FFF2-40B4-BE49-F238E27FC236}">
                    <a16:creationId xmlns:a16="http://schemas.microsoft.com/office/drawing/2014/main" id="{B1AD25FF-DC7B-4960-BAC7-706F58948522}"/>
                  </a:ext>
                </a:extLst>
              </p:cNvPr>
              <p:cNvSpPr txBox="1"/>
              <p:nvPr/>
            </p:nvSpPr>
            <p:spPr>
              <a:xfrm rot="16200000">
                <a:off x="2795416" y="1304829"/>
                <a:ext cx="513282" cy="215444"/>
              </a:xfrm>
              <a:prstGeom prst="rect">
                <a:avLst/>
              </a:prstGeom>
              <a:noFill/>
            </p:spPr>
            <p:txBody>
              <a:bodyPr wrap="none" rtlCol="0">
                <a:spAutoFit/>
              </a:bodyPr>
              <a:lstStyle/>
              <a:p>
                <a:r>
                  <a:rPr lang="nl-NL" sz="800" dirty="0"/>
                  <a:t>P70S6K </a:t>
                </a:r>
                <a:endParaRPr lang="LID4096" sz="800" dirty="0"/>
              </a:p>
            </p:txBody>
          </p:sp>
          <p:cxnSp>
            <p:nvCxnSpPr>
              <p:cNvPr id="56" name="Straight Arrow Connector 55">
                <a:extLst>
                  <a:ext uri="{FF2B5EF4-FFF2-40B4-BE49-F238E27FC236}">
                    <a16:creationId xmlns:a16="http://schemas.microsoft.com/office/drawing/2014/main" id="{47E5997E-D0C8-458E-9D50-C489F461892F}"/>
                  </a:ext>
                </a:extLst>
              </p:cNvPr>
              <p:cNvCxnSpPr>
                <a:cxnSpLocks/>
              </p:cNvCxnSpPr>
              <p:nvPr/>
            </p:nvCxnSpPr>
            <p:spPr>
              <a:xfrm rot="10800000" flipH="1">
                <a:off x="3115945" y="1409513"/>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7" name="Group 56">
              <a:extLst>
                <a:ext uri="{FF2B5EF4-FFF2-40B4-BE49-F238E27FC236}">
                  <a16:creationId xmlns:a16="http://schemas.microsoft.com/office/drawing/2014/main" id="{3D89824F-EF48-426A-8765-7E6BCB65E011}"/>
                </a:ext>
              </a:extLst>
            </p:cNvPr>
            <p:cNvGrpSpPr/>
            <p:nvPr/>
          </p:nvGrpSpPr>
          <p:grpSpPr>
            <a:xfrm>
              <a:off x="159330" y="3152018"/>
              <a:ext cx="361955" cy="487634"/>
              <a:chOff x="190071" y="1732153"/>
              <a:chExt cx="361955" cy="487634"/>
            </a:xfrm>
          </p:grpSpPr>
          <p:sp>
            <p:nvSpPr>
              <p:cNvPr id="58" name="TextBox 57">
                <a:extLst>
                  <a:ext uri="{FF2B5EF4-FFF2-40B4-BE49-F238E27FC236}">
                    <a16:creationId xmlns:a16="http://schemas.microsoft.com/office/drawing/2014/main" id="{693087E4-5CA4-45BF-B013-4F8BECF7A7EB}"/>
                  </a:ext>
                </a:extLst>
              </p:cNvPr>
              <p:cNvSpPr txBox="1"/>
              <p:nvPr/>
            </p:nvSpPr>
            <p:spPr>
              <a:xfrm rot="16200000">
                <a:off x="53976" y="1868248"/>
                <a:ext cx="487634" cy="215444"/>
              </a:xfrm>
              <a:prstGeom prst="rect">
                <a:avLst/>
              </a:prstGeom>
              <a:noFill/>
            </p:spPr>
            <p:txBody>
              <a:bodyPr wrap="none" rtlCol="0">
                <a:spAutoFit/>
              </a:bodyPr>
              <a:lstStyle/>
              <a:p>
                <a:r>
                  <a:rPr lang="nl-NL" sz="800" dirty="0"/>
                  <a:t>GAPDH</a:t>
                </a:r>
                <a:endParaRPr lang="LID4096" sz="800" dirty="0"/>
              </a:p>
            </p:txBody>
          </p:sp>
          <p:cxnSp>
            <p:nvCxnSpPr>
              <p:cNvPr id="59" name="Straight Arrow Connector 58">
                <a:extLst>
                  <a:ext uri="{FF2B5EF4-FFF2-40B4-BE49-F238E27FC236}">
                    <a16:creationId xmlns:a16="http://schemas.microsoft.com/office/drawing/2014/main" id="{9385CE38-52A0-4176-A845-7D970BA74E2B}"/>
                  </a:ext>
                </a:extLst>
              </p:cNvPr>
              <p:cNvCxnSpPr>
                <a:cxnSpLocks/>
              </p:cNvCxnSpPr>
              <p:nvPr/>
            </p:nvCxnSpPr>
            <p:spPr>
              <a:xfrm rot="10800000" flipH="1">
                <a:off x="361681" y="1975970"/>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1F2682BA-431E-4CE2-8A4B-EB24B429DC5F}"/>
                </a:ext>
              </a:extLst>
            </p:cNvPr>
            <p:cNvGrpSpPr/>
            <p:nvPr/>
          </p:nvGrpSpPr>
          <p:grpSpPr>
            <a:xfrm>
              <a:off x="2601624" y="1102954"/>
              <a:ext cx="361954" cy="598241"/>
              <a:chOff x="2944336" y="1113430"/>
              <a:chExt cx="361954" cy="598241"/>
            </a:xfrm>
          </p:grpSpPr>
          <p:sp>
            <p:nvSpPr>
              <p:cNvPr id="67" name="TextBox 66">
                <a:extLst>
                  <a:ext uri="{FF2B5EF4-FFF2-40B4-BE49-F238E27FC236}">
                    <a16:creationId xmlns:a16="http://schemas.microsoft.com/office/drawing/2014/main" id="{D7D24C1B-0123-4BAA-90CD-71D863142280}"/>
                  </a:ext>
                </a:extLst>
              </p:cNvPr>
              <p:cNvSpPr txBox="1"/>
              <p:nvPr/>
            </p:nvSpPr>
            <p:spPr>
              <a:xfrm rot="16200000">
                <a:off x="2752937" y="1304829"/>
                <a:ext cx="598241" cy="215444"/>
              </a:xfrm>
              <a:prstGeom prst="rect">
                <a:avLst/>
              </a:prstGeom>
              <a:noFill/>
            </p:spPr>
            <p:txBody>
              <a:bodyPr wrap="none" rtlCol="0">
                <a:spAutoFit/>
              </a:bodyPr>
              <a:lstStyle/>
              <a:p>
                <a:r>
                  <a:rPr lang="nl-NL" sz="800" dirty="0"/>
                  <a:t>P-P70S6K </a:t>
                </a:r>
                <a:endParaRPr lang="LID4096" sz="800" dirty="0"/>
              </a:p>
            </p:txBody>
          </p:sp>
          <p:cxnSp>
            <p:nvCxnSpPr>
              <p:cNvPr id="68" name="Straight Arrow Connector 67">
                <a:extLst>
                  <a:ext uri="{FF2B5EF4-FFF2-40B4-BE49-F238E27FC236}">
                    <a16:creationId xmlns:a16="http://schemas.microsoft.com/office/drawing/2014/main" id="{FAA69B23-4C15-4E13-9AD8-D1E22063AD26}"/>
                  </a:ext>
                </a:extLst>
              </p:cNvPr>
              <p:cNvCxnSpPr>
                <a:cxnSpLocks/>
              </p:cNvCxnSpPr>
              <p:nvPr/>
            </p:nvCxnSpPr>
            <p:spPr>
              <a:xfrm rot="10800000" flipH="1">
                <a:off x="3115945" y="1409513"/>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9" name="Group 68">
              <a:extLst>
                <a:ext uri="{FF2B5EF4-FFF2-40B4-BE49-F238E27FC236}">
                  <a16:creationId xmlns:a16="http://schemas.microsoft.com/office/drawing/2014/main" id="{F5BBE13F-514D-4B25-9950-76431CA3CC7F}"/>
                </a:ext>
              </a:extLst>
            </p:cNvPr>
            <p:cNvGrpSpPr/>
            <p:nvPr/>
          </p:nvGrpSpPr>
          <p:grpSpPr>
            <a:xfrm>
              <a:off x="2601624" y="1628832"/>
              <a:ext cx="361955" cy="487634"/>
              <a:chOff x="190071" y="1732153"/>
              <a:chExt cx="361955" cy="487634"/>
            </a:xfrm>
          </p:grpSpPr>
          <p:sp>
            <p:nvSpPr>
              <p:cNvPr id="70" name="TextBox 69">
                <a:extLst>
                  <a:ext uri="{FF2B5EF4-FFF2-40B4-BE49-F238E27FC236}">
                    <a16:creationId xmlns:a16="http://schemas.microsoft.com/office/drawing/2014/main" id="{D17275E0-23FD-4311-8FE5-F4219C557353}"/>
                  </a:ext>
                </a:extLst>
              </p:cNvPr>
              <p:cNvSpPr txBox="1"/>
              <p:nvPr/>
            </p:nvSpPr>
            <p:spPr>
              <a:xfrm rot="16200000">
                <a:off x="53976" y="1868248"/>
                <a:ext cx="487634" cy="215444"/>
              </a:xfrm>
              <a:prstGeom prst="rect">
                <a:avLst/>
              </a:prstGeom>
              <a:noFill/>
            </p:spPr>
            <p:txBody>
              <a:bodyPr wrap="none" rtlCol="0">
                <a:spAutoFit/>
              </a:bodyPr>
              <a:lstStyle/>
              <a:p>
                <a:r>
                  <a:rPr lang="nl-NL" sz="800" dirty="0"/>
                  <a:t>GAPDH</a:t>
                </a:r>
                <a:endParaRPr lang="LID4096" sz="800" dirty="0"/>
              </a:p>
            </p:txBody>
          </p:sp>
          <p:cxnSp>
            <p:nvCxnSpPr>
              <p:cNvPr id="71" name="Straight Arrow Connector 70">
                <a:extLst>
                  <a:ext uri="{FF2B5EF4-FFF2-40B4-BE49-F238E27FC236}">
                    <a16:creationId xmlns:a16="http://schemas.microsoft.com/office/drawing/2014/main" id="{0D7C1CFA-0D80-48B1-836E-65D08EC4F178}"/>
                  </a:ext>
                </a:extLst>
              </p:cNvPr>
              <p:cNvCxnSpPr>
                <a:cxnSpLocks/>
              </p:cNvCxnSpPr>
              <p:nvPr/>
            </p:nvCxnSpPr>
            <p:spPr>
              <a:xfrm rot="10800000" flipH="1">
                <a:off x="361681" y="1975970"/>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a16="http://schemas.microsoft.com/office/drawing/2014/main" id="{B281891B-A7E1-4B42-BC51-5F151A9A99B4}"/>
                </a:ext>
              </a:extLst>
            </p:cNvPr>
            <p:cNvGrpSpPr/>
            <p:nvPr/>
          </p:nvGrpSpPr>
          <p:grpSpPr>
            <a:xfrm>
              <a:off x="2595885" y="2424226"/>
              <a:ext cx="361954" cy="598241"/>
              <a:chOff x="2944336" y="1113430"/>
              <a:chExt cx="361954" cy="598241"/>
            </a:xfrm>
          </p:grpSpPr>
          <p:sp>
            <p:nvSpPr>
              <p:cNvPr id="73" name="TextBox 72">
                <a:extLst>
                  <a:ext uri="{FF2B5EF4-FFF2-40B4-BE49-F238E27FC236}">
                    <a16:creationId xmlns:a16="http://schemas.microsoft.com/office/drawing/2014/main" id="{D4D8163E-47F3-4EB9-8451-ADBB52F15206}"/>
                  </a:ext>
                </a:extLst>
              </p:cNvPr>
              <p:cNvSpPr txBox="1"/>
              <p:nvPr/>
            </p:nvSpPr>
            <p:spPr>
              <a:xfrm rot="16200000">
                <a:off x="2752937" y="1304829"/>
                <a:ext cx="598241" cy="215444"/>
              </a:xfrm>
              <a:prstGeom prst="rect">
                <a:avLst/>
              </a:prstGeom>
              <a:noFill/>
            </p:spPr>
            <p:txBody>
              <a:bodyPr wrap="none" rtlCol="0">
                <a:spAutoFit/>
              </a:bodyPr>
              <a:lstStyle/>
              <a:p>
                <a:r>
                  <a:rPr lang="nl-NL" sz="800" dirty="0"/>
                  <a:t>P-P70S6K </a:t>
                </a:r>
                <a:endParaRPr lang="LID4096" sz="800" dirty="0"/>
              </a:p>
            </p:txBody>
          </p:sp>
          <p:cxnSp>
            <p:nvCxnSpPr>
              <p:cNvPr id="74" name="Straight Arrow Connector 73">
                <a:extLst>
                  <a:ext uri="{FF2B5EF4-FFF2-40B4-BE49-F238E27FC236}">
                    <a16:creationId xmlns:a16="http://schemas.microsoft.com/office/drawing/2014/main" id="{84BF7B94-9567-40C1-9261-334E6F9A3E9A}"/>
                  </a:ext>
                </a:extLst>
              </p:cNvPr>
              <p:cNvCxnSpPr>
                <a:cxnSpLocks/>
              </p:cNvCxnSpPr>
              <p:nvPr/>
            </p:nvCxnSpPr>
            <p:spPr>
              <a:xfrm rot="10800000" flipH="1">
                <a:off x="3115945" y="1409513"/>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id="{97844572-C218-4730-9144-7EB27B0A7F95}"/>
                </a:ext>
              </a:extLst>
            </p:cNvPr>
            <p:cNvGrpSpPr/>
            <p:nvPr/>
          </p:nvGrpSpPr>
          <p:grpSpPr>
            <a:xfrm>
              <a:off x="2595885" y="2950104"/>
              <a:ext cx="361955" cy="487634"/>
              <a:chOff x="190071" y="1732153"/>
              <a:chExt cx="361955" cy="487634"/>
            </a:xfrm>
          </p:grpSpPr>
          <p:sp>
            <p:nvSpPr>
              <p:cNvPr id="76" name="TextBox 75">
                <a:extLst>
                  <a:ext uri="{FF2B5EF4-FFF2-40B4-BE49-F238E27FC236}">
                    <a16:creationId xmlns:a16="http://schemas.microsoft.com/office/drawing/2014/main" id="{7B53D9AF-F2BD-456D-815D-0EADF33E2912}"/>
                  </a:ext>
                </a:extLst>
              </p:cNvPr>
              <p:cNvSpPr txBox="1"/>
              <p:nvPr/>
            </p:nvSpPr>
            <p:spPr>
              <a:xfrm rot="16200000">
                <a:off x="53976" y="1868248"/>
                <a:ext cx="487634" cy="215444"/>
              </a:xfrm>
              <a:prstGeom prst="rect">
                <a:avLst/>
              </a:prstGeom>
              <a:noFill/>
            </p:spPr>
            <p:txBody>
              <a:bodyPr wrap="none" rtlCol="0">
                <a:spAutoFit/>
              </a:bodyPr>
              <a:lstStyle/>
              <a:p>
                <a:r>
                  <a:rPr lang="nl-NL" sz="800" dirty="0"/>
                  <a:t>GAPDH</a:t>
                </a:r>
                <a:endParaRPr lang="LID4096" sz="800" dirty="0"/>
              </a:p>
            </p:txBody>
          </p:sp>
          <p:cxnSp>
            <p:nvCxnSpPr>
              <p:cNvPr id="77" name="Straight Arrow Connector 76">
                <a:extLst>
                  <a:ext uri="{FF2B5EF4-FFF2-40B4-BE49-F238E27FC236}">
                    <a16:creationId xmlns:a16="http://schemas.microsoft.com/office/drawing/2014/main" id="{321C7EAC-C70A-45F1-9DE1-07708DFA78BB}"/>
                  </a:ext>
                </a:extLst>
              </p:cNvPr>
              <p:cNvCxnSpPr>
                <a:cxnSpLocks/>
              </p:cNvCxnSpPr>
              <p:nvPr/>
            </p:nvCxnSpPr>
            <p:spPr>
              <a:xfrm rot="10800000" flipH="1">
                <a:off x="361681" y="1975970"/>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4" name="Group 83">
              <a:extLst>
                <a:ext uri="{FF2B5EF4-FFF2-40B4-BE49-F238E27FC236}">
                  <a16:creationId xmlns:a16="http://schemas.microsoft.com/office/drawing/2014/main" id="{4EED3360-C5FA-4ED5-9DC2-C9E0319CB572}"/>
                </a:ext>
              </a:extLst>
            </p:cNvPr>
            <p:cNvGrpSpPr/>
            <p:nvPr/>
          </p:nvGrpSpPr>
          <p:grpSpPr>
            <a:xfrm>
              <a:off x="146175" y="3861418"/>
              <a:ext cx="4992986" cy="1143541"/>
              <a:chOff x="146175" y="3458767"/>
              <a:chExt cx="4992986" cy="1143541"/>
            </a:xfrm>
          </p:grpSpPr>
          <p:pic>
            <p:nvPicPr>
              <p:cNvPr id="11" name="Picture 10">
                <a:extLst>
                  <a:ext uri="{FF2B5EF4-FFF2-40B4-BE49-F238E27FC236}">
                    <a16:creationId xmlns:a16="http://schemas.microsoft.com/office/drawing/2014/main" id="{03AC6500-C251-4D12-BA7D-A63E6769D2E4}"/>
                  </a:ext>
                </a:extLst>
              </p:cNvPr>
              <p:cNvPicPr>
                <a:picLocks noChangeAspect="1"/>
              </p:cNvPicPr>
              <p:nvPr/>
            </p:nvPicPr>
            <p:blipFill rotWithShape="1">
              <a:blip r:embed="rId3">
                <a:extLst>
                  <a:ext uri="{28A0092B-C50C-407E-A947-70E740481C1C}">
                    <a14:useLocalDpi xmlns:a14="http://schemas.microsoft.com/office/drawing/2010/main"/>
                  </a:ext>
                </a:extLst>
              </a:blip>
              <a:srcRect t="3187" b="78276"/>
              <a:stretch/>
            </p:blipFill>
            <p:spPr>
              <a:xfrm rot="10800000" flipH="1">
                <a:off x="541861" y="3463512"/>
                <a:ext cx="1918656" cy="1138796"/>
              </a:xfrm>
              <a:prstGeom prst="rect">
                <a:avLst/>
              </a:prstGeom>
            </p:spPr>
          </p:pic>
          <p:pic>
            <p:nvPicPr>
              <p:cNvPr id="47" name="Picture 46">
                <a:extLst>
                  <a:ext uri="{FF2B5EF4-FFF2-40B4-BE49-F238E27FC236}">
                    <a16:creationId xmlns:a16="http://schemas.microsoft.com/office/drawing/2014/main" id="{5F572CE4-D970-40AB-BECC-B84062F4064B}"/>
                  </a:ext>
                </a:extLst>
              </p:cNvPr>
              <p:cNvPicPr>
                <a:picLocks noChangeAspect="1"/>
              </p:cNvPicPr>
              <p:nvPr/>
            </p:nvPicPr>
            <p:blipFill>
              <a:blip r:embed="rId6"/>
              <a:stretch>
                <a:fillRect/>
              </a:stretch>
            </p:blipFill>
            <p:spPr>
              <a:xfrm flipV="1">
                <a:off x="2970249" y="3458767"/>
                <a:ext cx="2168912" cy="1082874"/>
              </a:xfrm>
              <a:prstGeom prst="rect">
                <a:avLst/>
              </a:prstGeom>
            </p:spPr>
          </p:pic>
          <p:grpSp>
            <p:nvGrpSpPr>
              <p:cNvPr id="60" name="Group 59">
                <a:extLst>
                  <a:ext uri="{FF2B5EF4-FFF2-40B4-BE49-F238E27FC236}">
                    <a16:creationId xmlns:a16="http://schemas.microsoft.com/office/drawing/2014/main" id="{B7C7C82B-1AD7-4072-AA88-CD0B0AEACF1C}"/>
                  </a:ext>
                </a:extLst>
              </p:cNvPr>
              <p:cNvGrpSpPr/>
              <p:nvPr/>
            </p:nvGrpSpPr>
            <p:grpSpPr>
              <a:xfrm>
                <a:off x="149962" y="3698965"/>
                <a:ext cx="361955" cy="513282"/>
                <a:chOff x="2944335" y="1155910"/>
                <a:chExt cx="361955" cy="513282"/>
              </a:xfrm>
            </p:grpSpPr>
            <p:sp>
              <p:nvSpPr>
                <p:cNvPr id="61" name="TextBox 60">
                  <a:extLst>
                    <a:ext uri="{FF2B5EF4-FFF2-40B4-BE49-F238E27FC236}">
                      <a16:creationId xmlns:a16="http://schemas.microsoft.com/office/drawing/2014/main" id="{915FF63B-2F30-486F-940F-9B026AAE0BD8}"/>
                    </a:ext>
                  </a:extLst>
                </p:cNvPr>
                <p:cNvSpPr txBox="1"/>
                <p:nvPr/>
              </p:nvSpPr>
              <p:spPr>
                <a:xfrm rot="16200000">
                  <a:off x="2795416" y="1304829"/>
                  <a:ext cx="513282" cy="215444"/>
                </a:xfrm>
                <a:prstGeom prst="rect">
                  <a:avLst/>
                </a:prstGeom>
                <a:noFill/>
              </p:spPr>
              <p:txBody>
                <a:bodyPr wrap="none" rtlCol="0">
                  <a:spAutoFit/>
                </a:bodyPr>
                <a:lstStyle/>
                <a:p>
                  <a:r>
                    <a:rPr lang="nl-NL" sz="800" dirty="0"/>
                    <a:t>P70S6K </a:t>
                  </a:r>
                  <a:endParaRPr lang="LID4096" sz="800" dirty="0"/>
                </a:p>
              </p:txBody>
            </p:sp>
            <p:cxnSp>
              <p:nvCxnSpPr>
                <p:cNvPr id="62" name="Straight Arrow Connector 61">
                  <a:extLst>
                    <a:ext uri="{FF2B5EF4-FFF2-40B4-BE49-F238E27FC236}">
                      <a16:creationId xmlns:a16="http://schemas.microsoft.com/office/drawing/2014/main" id="{BBA021DC-F727-4547-8420-286918B00F30}"/>
                    </a:ext>
                  </a:extLst>
                </p:cNvPr>
                <p:cNvCxnSpPr>
                  <a:cxnSpLocks/>
                </p:cNvCxnSpPr>
                <p:nvPr/>
              </p:nvCxnSpPr>
              <p:spPr>
                <a:xfrm rot="10800000" flipH="1">
                  <a:off x="3115945" y="1409513"/>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C25D5C38-3B13-4383-A319-3439E7E5131F}"/>
                  </a:ext>
                </a:extLst>
              </p:cNvPr>
              <p:cNvGrpSpPr/>
              <p:nvPr/>
            </p:nvGrpSpPr>
            <p:grpSpPr>
              <a:xfrm>
                <a:off x="146175" y="4088990"/>
                <a:ext cx="361955" cy="487634"/>
                <a:chOff x="190071" y="1732153"/>
                <a:chExt cx="361955" cy="487634"/>
              </a:xfrm>
            </p:grpSpPr>
            <p:sp>
              <p:nvSpPr>
                <p:cNvPr id="64" name="TextBox 63">
                  <a:extLst>
                    <a:ext uri="{FF2B5EF4-FFF2-40B4-BE49-F238E27FC236}">
                      <a16:creationId xmlns:a16="http://schemas.microsoft.com/office/drawing/2014/main" id="{BCC4C23C-B6E7-408D-AD24-17932AD447D4}"/>
                    </a:ext>
                  </a:extLst>
                </p:cNvPr>
                <p:cNvSpPr txBox="1"/>
                <p:nvPr/>
              </p:nvSpPr>
              <p:spPr>
                <a:xfrm rot="16200000">
                  <a:off x="53976" y="1868248"/>
                  <a:ext cx="487634" cy="215444"/>
                </a:xfrm>
                <a:prstGeom prst="rect">
                  <a:avLst/>
                </a:prstGeom>
                <a:noFill/>
              </p:spPr>
              <p:txBody>
                <a:bodyPr wrap="none" rtlCol="0">
                  <a:spAutoFit/>
                </a:bodyPr>
                <a:lstStyle/>
                <a:p>
                  <a:r>
                    <a:rPr lang="nl-NL" sz="800" dirty="0"/>
                    <a:t>GAPDH</a:t>
                  </a:r>
                  <a:endParaRPr lang="LID4096" sz="800" dirty="0"/>
                </a:p>
              </p:txBody>
            </p:sp>
            <p:cxnSp>
              <p:nvCxnSpPr>
                <p:cNvPr id="65" name="Straight Arrow Connector 64">
                  <a:extLst>
                    <a:ext uri="{FF2B5EF4-FFF2-40B4-BE49-F238E27FC236}">
                      <a16:creationId xmlns:a16="http://schemas.microsoft.com/office/drawing/2014/main" id="{D42B2C19-583E-44D5-AE6A-D80987B616B4}"/>
                    </a:ext>
                  </a:extLst>
                </p:cNvPr>
                <p:cNvCxnSpPr>
                  <a:cxnSpLocks/>
                </p:cNvCxnSpPr>
                <p:nvPr/>
              </p:nvCxnSpPr>
              <p:spPr>
                <a:xfrm rot="10800000" flipH="1">
                  <a:off x="361681" y="1975970"/>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8" name="Group 77">
                <a:extLst>
                  <a:ext uri="{FF2B5EF4-FFF2-40B4-BE49-F238E27FC236}">
                    <a16:creationId xmlns:a16="http://schemas.microsoft.com/office/drawing/2014/main" id="{4CAEBE2C-64A4-4762-8B11-0714E6F06AE2}"/>
                  </a:ext>
                </a:extLst>
              </p:cNvPr>
              <p:cNvGrpSpPr/>
              <p:nvPr/>
            </p:nvGrpSpPr>
            <p:grpSpPr>
              <a:xfrm>
                <a:off x="2599784" y="3515783"/>
                <a:ext cx="361954" cy="598241"/>
                <a:chOff x="2944336" y="1113430"/>
                <a:chExt cx="361954" cy="598241"/>
              </a:xfrm>
            </p:grpSpPr>
            <p:sp>
              <p:nvSpPr>
                <p:cNvPr id="79" name="TextBox 78">
                  <a:extLst>
                    <a:ext uri="{FF2B5EF4-FFF2-40B4-BE49-F238E27FC236}">
                      <a16:creationId xmlns:a16="http://schemas.microsoft.com/office/drawing/2014/main" id="{C629C615-82CD-4C72-9A55-1E052D6ED595}"/>
                    </a:ext>
                  </a:extLst>
                </p:cNvPr>
                <p:cNvSpPr txBox="1"/>
                <p:nvPr/>
              </p:nvSpPr>
              <p:spPr>
                <a:xfrm rot="16200000">
                  <a:off x="2752937" y="1304829"/>
                  <a:ext cx="598241" cy="215444"/>
                </a:xfrm>
                <a:prstGeom prst="rect">
                  <a:avLst/>
                </a:prstGeom>
                <a:noFill/>
              </p:spPr>
              <p:txBody>
                <a:bodyPr wrap="none" rtlCol="0">
                  <a:spAutoFit/>
                </a:bodyPr>
                <a:lstStyle/>
                <a:p>
                  <a:r>
                    <a:rPr lang="nl-NL" sz="800" dirty="0"/>
                    <a:t>P-P70S6K </a:t>
                  </a:r>
                  <a:endParaRPr lang="LID4096" sz="800" dirty="0"/>
                </a:p>
              </p:txBody>
            </p:sp>
            <p:cxnSp>
              <p:nvCxnSpPr>
                <p:cNvPr id="80" name="Straight Arrow Connector 79">
                  <a:extLst>
                    <a:ext uri="{FF2B5EF4-FFF2-40B4-BE49-F238E27FC236}">
                      <a16:creationId xmlns:a16="http://schemas.microsoft.com/office/drawing/2014/main" id="{953144B8-CEB8-4AA3-8CE6-49CEEF7F9BAB}"/>
                    </a:ext>
                  </a:extLst>
                </p:cNvPr>
                <p:cNvCxnSpPr>
                  <a:cxnSpLocks/>
                </p:cNvCxnSpPr>
                <p:nvPr/>
              </p:nvCxnSpPr>
              <p:spPr>
                <a:xfrm rot="10800000" flipH="1">
                  <a:off x="3115945" y="1409513"/>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1" name="Group 80">
                <a:extLst>
                  <a:ext uri="{FF2B5EF4-FFF2-40B4-BE49-F238E27FC236}">
                    <a16:creationId xmlns:a16="http://schemas.microsoft.com/office/drawing/2014/main" id="{80B4CD40-1CCC-4FA8-B403-BA40A5190043}"/>
                  </a:ext>
                </a:extLst>
              </p:cNvPr>
              <p:cNvGrpSpPr/>
              <p:nvPr/>
            </p:nvGrpSpPr>
            <p:grpSpPr>
              <a:xfrm>
                <a:off x="2599784" y="4104156"/>
                <a:ext cx="361955" cy="487634"/>
                <a:chOff x="190071" y="1732153"/>
                <a:chExt cx="361955" cy="487634"/>
              </a:xfrm>
            </p:grpSpPr>
            <p:sp>
              <p:nvSpPr>
                <p:cNvPr id="82" name="TextBox 81">
                  <a:extLst>
                    <a:ext uri="{FF2B5EF4-FFF2-40B4-BE49-F238E27FC236}">
                      <a16:creationId xmlns:a16="http://schemas.microsoft.com/office/drawing/2014/main" id="{62073D92-4631-4455-BBE4-2078CB977A41}"/>
                    </a:ext>
                  </a:extLst>
                </p:cNvPr>
                <p:cNvSpPr txBox="1"/>
                <p:nvPr/>
              </p:nvSpPr>
              <p:spPr>
                <a:xfrm rot="16200000">
                  <a:off x="53976" y="1868248"/>
                  <a:ext cx="487634" cy="215444"/>
                </a:xfrm>
                <a:prstGeom prst="rect">
                  <a:avLst/>
                </a:prstGeom>
                <a:noFill/>
              </p:spPr>
              <p:txBody>
                <a:bodyPr wrap="none" rtlCol="0">
                  <a:spAutoFit/>
                </a:bodyPr>
                <a:lstStyle/>
                <a:p>
                  <a:r>
                    <a:rPr lang="nl-NL" sz="800" dirty="0"/>
                    <a:t>GAPDH</a:t>
                  </a:r>
                  <a:endParaRPr lang="LID4096" sz="800" dirty="0"/>
                </a:p>
              </p:txBody>
            </p:sp>
            <p:cxnSp>
              <p:nvCxnSpPr>
                <p:cNvPr id="83" name="Straight Arrow Connector 82">
                  <a:extLst>
                    <a:ext uri="{FF2B5EF4-FFF2-40B4-BE49-F238E27FC236}">
                      <a16:creationId xmlns:a16="http://schemas.microsoft.com/office/drawing/2014/main" id="{B6EE52DA-F032-4C4D-B20A-A19603F71C8B}"/>
                    </a:ext>
                  </a:extLst>
                </p:cNvPr>
                <p:cNvCxnSpPr>
                  <a:cxnSpLocks/>
                </p:cNvCxnSpPr>
                <p:nvPr/>
              </p:nvCxnSpPr>
              <p:spPr>
                <a:xfrm rot="10800000" flipH="1">
                  <a:off x="361681" y="1975970"/>
                  <a:ext cx="190345" cy="0"/>
                </a:xfrm>
                <a:prstGeom prst="straightConnector1">
                  <a:avLst/>
                </a:prstGeom>
                <a:ln w="28575">
                  <a:solidFill>
                    <a:srgbClr val="0A0A0A"/>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85" name="TextBox 84">
              <a:extLst>
                <a:ext uri="{FF2B5EF4-FFF2-40B4-BE49-F238E27FC236}">
                  <a16:creationId xmlns:a16="http://schemas.microsoft.com/office/drawing/2014/main" id="{B1F7283A-274F-4D00-9004-D1EC0FDD24D3}"/>
                </a:ext>
              </a:extLst>
            </p:cNvPr>
            <p:cNvSpPr txBox="1"/>
            <p:nvPr/>
          </p:nvSpPr>
          <p:spPr>
            <a:xfrm>
              <a:off x="461323" y="863427"/>
              <a:ext cx="545342" cy="261610"/>
            </a:xfrm>
            <a:prstGeom prst="rect">
              <a:avLst/>
            </a:prstGeom>
            <a:noFill/>
          </p:spPr>
          <p:txBody>
            <a:bodyPr wrap="none" rtlCol="0">
              <a:spAutoFit/>
            </a:bodyPr>
            <a:lstStyle/>
            <a:p>
              <a:r>
                <a:rPr lang="nl-NL" sz="1100" dirty="0"/>
                <a:t>OH4.6</a:t>
              </a:r>
              <a:endParaRPr lang="LID4096" dirty="0"/>
            </a:p>
          </p:txBody>
        </p:sp>
        <p:sp>
          <p:nvSpPr>
            <p:cNvPr id="86" name="TextBox 85">
              <a:extLst>
                <a:ext uri="{FF2B5EF4-FFF2-40B4-BE49-F238E27FC236}">
                  <a16:creationId xmlns:a16="http://schemas.microsoft.com/office/drawing/2014/main" id="{EFFB28A8-5BD1-4375-B6B9-358C93926425}"/>
                </a:ext>
              </a:extLst>
            </p:cNvPr>
            <p:cNvSpPr txBox="1"/>
            <p:nvPr/>
          </p:nvSpPr>
          <p:spPr>
            <a:xfrm>
              <a:off x="461323" y="2251523"/>
              <a:ext cx="545342" cy="261610"/>
            </a:xfrm>
            <a:prstGeom prst="rect">
              <a:avLst/>
            </a:prstGeom>
            <a:noFill/>
          </p:spPr>
          <p:txBody>
            <a:bodyPr wrap="none" rtlCol="0">
              <a:spAutoFit/>
            </a:bodyPr>
            <a:lstStyle/>
            <a:p>
              <a:r>
                <a:rPr lang="nl-NL" sz="1100" dirty="0"/>
                <a:t>OH1.5</a:t>
              </a:r>
              <a:endParaRPr lang="LID4096" dirty="0"/>
            </a:p>
          </p:txBody>
        </p:sp>
        <p:sp>
          <p:nvSpPr>
            <p:cNvPr id="87" name="TextBox 86">
              <a:extLst>
                <a:ext uri="{FF2B5EF4-FFF2-40B4-BE49-F238E27FC236}">
                  <a16:creationId xmlns:a16="http://schemas.microsoft.com/office/drawing/2014/main" id="{CBE90825-587E-4F49-B763-9A639D0834A5}"/>
                </a:ext>
              </a:extLst>
            </p:cNvPr>
            <p:cNvSpPr txBox="1"/>
            <p:nvPr/>
          </p:nvSpPr>
          <p:spPr>
            <a:xfrm>
              <a:off x="461323" y="3656824"/>
              <a:ext cx="545342" cy="261610"/>
            </a:xfrm>
            <a:prstGeom prst="rect">
              <a:avLst/>
            </a:prstGeom>
            <a:noFill/>
          </p:spPr>
          <p:txBody>
            <a:bodyPr wrap="none" rtlCol="0">
              <a:spAutoFit/>
            </a:bodyPr>
            <a:lstStyle/>
            <a:p>
              <a:r>
                <a:rPr lang="nl-NL" sz="1100" dirty="0"/>
                <a:t>OH2.6</a:t>
              </a:r>
              <a:endParaRPr lang="LID4096" dirty="0"/>
            </a:p>
          </p:txBody>
        </p:sp>
        <p:sp>
          <p:nvSpPr>
            <p:cNvPr id="91" name="TextBox 90">
              <a:extLst>
                <a:ext uri="{FF2B5EF4-FFF2-40B4-BE49-F238E27FC236}">
                  <a16:creationId xmlns:a16="http://schemas.microsoft.com/office/drawing/2014/main" id="{B6A2C34A-8233-4696-AE82-FD8343A3684D}"/>
                </a:ext>
              </a:extLst>
            </p:cNvPr>
            <p:cNvSpPr txBox="1"/>
            <p:nvPr/>
          </p:nvSpPr>
          <p:spPr>
            <a:xfrm>
              <a:off x="2916929" y="863583"/>
              <a:ext cx="545342" cy="261610"/>
            </a:xfrm>
            <a:prstGeom prst="rect">
              <a:avLst/>
            </a:prstGeom>
            <a:noFill/>
          </p:spPr>
          <p:txBody>
            <a:bodyPr wrap="none" rtlCol="0">
              <a:spAutoFit/>
            </a:bodyPr>
            <a:lstStyle/>
            <a:p>
              <a:r>
                <a:rPr lang="nl-NL" sz="1100" dirty="0"/>
                <a:t>OH4.6</a:t>
              </a:r>
              <a:endParaRPr lang="LID4096" dirty="0"/>
            </a:p>
          </p:txBody>
        </p:sp>
        <p:sp>
          <p:nvSpPr>
            <p:cNvPr id="92" name="TextBox 91">
              <a:extLst>
                <a:ext uri="{FF2B5EF4-FFF2-40B4-BE49-F238E27FC236}">
                  <a16:creationId xmlns:a16="http://schemas.microsoft.com/office/drawing/2014/main" id="{FC94CD42-36EB-414A-A448-13E50F58D2BA}"/>
                </a:ext>
              </a:extLst>
            </p:cNvPr>
            <p:cNvSpPr txBox="1"/>
            <p:nvPr/>
          </p:nvSpPr>
          <p:spPr>
            <a:xfrm>
              <a:off x="2916929" y="2251679"/>
              <a:ext cx="545342" cy="261610"/>
            </a:xfrm>
            <a:prstGeom prst="rect">
              <a:avLst/>
            </a:prstGeom>
            <a:noFill/>
          </p:spPr>
          <p:txBody>
            <a:bodyPr wrap="none" rtlCol="0">
              <a:spAutoFit/>
            </a:bodyPr>
            <a:lstStyle/>
            <a:p>
              <a:r>
                <a:rPr lang="nl-NL" sz="1100" dirty="0"/>
                <a:t>OH1.5</a:t>
              </a:r>
              <a:endParaRPr lang="LID4096" dirty="0"/>
            </a:p>
          </p:txBody>
        </p:sp>
        <p:sp>
          <p:nvSpPr>
            <p:cNvPr id="93" name="TextBox 92">
              <a:extLst>
                <a:ext uri="{FF2B5EF4-FFF2-40B4-BE49-F238E27FC236}">
                  <a16:creationId xmlns:a16="http://schemas.microsoft.com/office/drawing/2014/main" id="{969033E8-9D98-44C0-84B2-2C35022BCFC4}"/>
                </a:ext>
              </a:extLst>
            </p:cNvPr>
            <p:cNvSpPr txBox="1"/>
            <p:nvPr/>
          </p:nvSpPr>
          <p:spPr>
            <a:xfrm>
              <a:off x="2916929" y="3656980"/>
              <a:ext cx="545342" cy="261610"/>
            </a:xfrm>
            <a:prstGeom prst="rect">
              <a:avLst/>
            </a:prstGeom>
            <a:noFill/>
          </p:spPr>
          <p:txBody>
            <a:bodyPr wrap="none" rtlCol="0">
              <a:spAutoFit/>
            </a:bodyPr>
            <a:lstStyle/>
            <a:p>
              <a:r>
                <a:rPr lang="nl-NL" sz="1100" dirty="0"/>
                <a:t>OH2.6</a:t>
              </a:r>
              <a:endParaRPr lang="LID4096" dirty="0"/>
            </a:p>
          </p:txBody>
        </p:sp>
      </p:grpSp>
      <p:sp>
        <p:nvSpPr>
          <p:cNvPr id="114" name="Rectangle 113">
            <a:extLst>
              <a:ext uri="{FF2B5EF4-FFF2-40B4-BE49-F238E27FC236}">
                <a16:creationId xmlns:a16="http://schemas.microsoft.com/office/drawing/2014/main" id="{58574E09-AB8B-449D-8B21-2DE1E63E82FC}"/>
              </a:ext>
            </a:extLst>
          </p:cNvPr>
          <p:cNvSpPr/>
          <p:nvPr/>
        </p:nvSpPr>
        <p:spPr>
          <a:xfrm>
            <a:off x="2397744" y="5485656"/>
            <a:ext cx="1933303" cy="1260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113" name="Content Placeholder 4" descr="Graphical user interface, application, Teams&#10;&#10;Description automatically generated">
            <a:extLst>
              <a:ext uri="{FF2B5EF4-FFF2-40B4-BE49-F238E27FC236}">
                <a16:creationId xmlns:a16="http://schemas.microsoft.com/office/drawing/2014/main" id="{6382C787-A955-48E0-913A-665DCBAEAD8C}"/>
              </a:ext>
            </a:extLst>
          </p:cNvPr>
          <p:cNvPicPr>
            <a:picLocks noChangeAspect="1"/>
          </p:cNvPicPr>
          <p:nvPr/>
        </p:nvPicPr>
        <p:blipFill rotWithShape="1">
          <a:blip r:embed="rId2">
            <a:extLst>
              <a:ext uri="{28A0092B-C50C-407E-A947-70E740481C1C}">
                <a14:useLocalDpi xmlns:a14="http://schemas.microsoft.com/office/drawing/2010/main" val="0"/>
              </a:ext>
            </a:extLst>
          </a:blip>
          <a:srcRect l="31919" t="4288" r="36074" b="72030"/>
          <a:stretch/>
        </p:blipFill>
        <p:spPr>
          <a:xfrm>
            <a:off x="2475411" y="5546815"/>
            <a:ext cx="1698172" cy="1488413"/>
          </a:xfrm>
          <a:prstGeom prst="rect">
            <a:avLst/>
          </a:prstGeom>
        </p:spPr>
      </p:pic>
      <p:sp>
        <p:nvSpPr>
          <p:cNvPr id="88" name="TextBox 87">
            <a:extLst>
              <a:ext uri="{FF2B5EF4-FFF2-40B4-BE49-F238E27FC236}">
                <a16:creationId xmlns:a16="http://schemas.microsoft.com/office/drawing/2014/main" id="{6E34BD7E-FBF5-4050-BE0C-7CC5F38FF8FF}"/>
              </a:ext>
            </a:extLst>
          </p:cNvPr>
          <p:cNvSpPr txBox="1"/>
          <p:nvPr/>
        </p:nvSpPr>
        <p:spPr>
          <a:xfrm>
            <a:off x="529001" y="775646"/>
            <a:ext cx="324128" cy="369332"/>
          </a:xfrm>
          <a:prstGeom prst="rect">
            <a:avLst/>
          </a:prstGeom>
          <a:noFill/>
        </p:spPr>
        <p:txBody>
          <a:bodyPr wrap="none" rtlCol="0">
            <a:spAutoFit/>
          </a:bodyPr>
          <a:lstStyle/>
          <a:p>
            <a:r>
              <a:rPr lang="nl-NL" b="1" dirty="0"/>
              <a:t>A</a:t>
            </a:r>
            <a:endParaRPr lang="LID4096" b="1" dirty="0"/>
          </a:p>
        </p:txBody>
      </p:sp>
      <p:sp>
        <p:nvSpPr>
          <p:cNvPr id="89" name="TextBox 88">
            <a:extLst>
              <a:ext uri="{FF2B5EF4-FFF2-40B4-BE49-F238E27FC236}">
                <a16:creationId xmlns:a16="http://schemas.microsoft.com/office/drawing/2014/main" id="{95E601E8-292D-4CF6-95BC-0B9DA06BE95E}"/>
              </a:ext>
            </a:extLst>
          </p:cNvPr>
          <p:cNvSpPr txBox="1"/>
          <p:nvPr/>
        </p:nvSpPr>
        <p:spPr>
          <a:xfrm>
            <a:off x="690873" y="5213467"/>
            <a:ext cx="332142" cy="369332"/>
          </a:xfrm>
          <a:prstGeom prst="rect">
            <a:avLst/>
          </a:prstGeom>
          <a:noFill/>
        </p:spPr>
        <p:txBody>
          <a:bodyPr wrap="none" rtlCol="0">
            <a:spAutoFit/>
          </a:bodyPr>
          <a:lstStyle/>
          <a:p>
            <a:r>
              <a:rPr lang="nl-NL" b="1" dirty="0"/>
              <a:t>G</a:t>
            </a:r>
            <a:endParaRPr lang="LID4096" b="1" dirty="0"/>
          </a:p>
        </p:txBody>
      </p:sp>
      <p:sp>
        <p:nvSpPr>
          <p:cNvPr id="90" name="TextBox 89">
            <a:extLst>
              <a:ext uri="{FF2B5EF4-FFF2-40B4-BE49-F238E27FC236}">
                <a16:creationId xmlns:a16="http://schemas.microsoft.com/office/drawing/2014/main" id="{A6A90F59-EDCF-479C-9BAA-125E8B35FC15}"/>
              </a:ext>
            </a:extLst>
          </p:cNvPr>
          <p:cNvSpPr txBox="1"/>
          <p:nvPr/>
        </p:nvSpPr>
        <p:spPr>
          <a:xfrm>
            <a:off x="2397744" y="5179350"/>
            <a:ext cx="330540" cy="369332"/>
          </a:xfrm>
          <a:prstGeom prst="rect">
            <a:avLst/>
          </a:prstGeom>
          <a:noFill/>
        </p:spPr>
        <p:txBody>
          <a:bodyPr wrap="none" rtlCol="0">
            <a:spAutoFit/>
          </a:bodyPr>
          <a:lstStyle/>
          <a:p>
            <a:r>
              <a:rPr lang="nl-NL" b="1" dirty="0"/>
              <a:t>H</a:t>
            </a:r>
            <a:endParaRPr lang="LID4096" b="1" dirty="0"/>
          </a:p>
        </p:txBody>
      </p:sp>
      <p:sp>
        <p:nvSpPr>
          <p:cNvPr id="97" name="TextBox 96">
            <a:extLst>
              <a:ext uri="{FF2B5EF4-FFF2-40B4-BE49-F238E27FC236}">
                <a16:creationId xmlns:a16="http://schemas.microsoft.com/office/drawing/2014/main" id="{2EA963F8-1A48-4D01-BA72-B68C72C39FBD}"/>
              </a:ext>
            </a:extLst>
          </p:cNvPr>
          <p:cNvSpPr txBox="1"/>
          <p:nvPr/>
        </p:nvSpPr>
        <p:spPr>
          <a:xfrm>
            <a:off x="529001" y="2204270"/>
            <a:ext cx="314510" cy="369332"/>
          </a:xfrm>
          <a:prstGeom prst="rect">
            <a:avLst/>
          </a:prstGeom>
          <a:noFill/>
        </p:spPr>
        <p:txBody>
          <a:bodyPr wrap="none" rtlCol="0">
            <a:spAutoFit/>
          </a:bodyPr>
          <a:lstStyle/>
          <a:p>
            <a:r>
              <a:rPr lang="nl-NL" b="1" dirty="0"/>
              <a:t>B</a:t>
            </a:r>
            <a:endParaRPr lang="LID4096" b="1" dirty="0"/>
          </a:p>
        </p:txBody>
      </p:sp>
      <p:sp>
        <p:nvSpPr>
          <p:cNvPr id="98" name="TextBox 97">
            <a:extLst>
              <a:ext uri="{FF2B5EF4-FFF2-40B4-BE49-F238E27FC236}">
                <a16:creationId xmlns:a16="http://schemas.microsoft.com/office/drawing/2014/main" id="{B04474D7-E5B0-4DC4-AC18-1831C1DFF49F}"/>
              </a:ext>
            </a:extLst>
          </p:cNvPr>
          <p:cNvSpPr txBox="1"/>
          <p:nvPr/>
        </p:nvSpPr>
        <p:spPr>
          <a:xfrm>
            <a:off x="529001" y="3595911"/>
            <a:ext cx="306494" cy="369332"/>
          </a:xfrm>
          <a:prstGeom prst="rect">
            <a:avLst/>
          </a:prstGeom>
          <a:noFill/>
        </p:spPr>
        <p:txBody>
          <a:bodyPr wrap="none" rtlCol="0">
            <a:spAutoFit/>
          </a:bodyPr>
          <a:lstStyle/>
          <a:p>
            <a:r>
              <a:rPr lang="nl-NL" b="1" dirty="0"/>
              <a:t>C</a:t>
            </a:r>
            <a:endParaRPr lang="LID4096" b="1" dirty="0"/>
          </a:p>
        </p:txBody>
      </p:sp>
      <p:sp>
        <p:nvSpPr>
          <p:cNvPr id="99" name="TextBox 98">
            <a:extLst>
              <a:ext uri="{FF2B5EF4-FFF2-40B4-BE49-F238E27FC236}">
                <a16:creationId xmlns:a16="http://schemas.microsoft.com/office/drawing/2014/main" id="{8300F389-AB69-40C1-8280-48488D32D845}"/>
              </a:ext>
            </a:extLst>
          </p:cNvPr>
          <p:cNvSpPr txBox="1"/>
          <p:nvPr/>
        </p:nvSpPr>
        <p:spPr>
          <a:xfrm>
            <a:off x="2964855" y="780175"/>
            <a:ext cx="330540" cy="369332"/>
          </a:xfrm>
          <a:prstGeom prst="rect">
            <a:avLst/>
          </a:prstGeom>
          <a:noFill/>
        </p:spPr>
        <p:txBody>
          <a:bodyPr wrap="none" rtlCol="0">
            <a:spAutoFit/>
          </a:bodyPr>
          <a:lstStyle/>
          <a:p>
            <a:r>
              <a:rPr lang="nl-NL" b="1" dirty="0"/>
              <a:t>D</a:t>
            </a:r>
            <a:endParaRPr lang="LID4096" b="1" dirty="0"/>
          </a:p>
        </p:txBody>
      </p:sp>
      <p:sp>
        <p:nvSpPr>
          <p:cNvPr id="100" name="TextBox 99">
            <a:extLst>
              <a:ext uri="{FF2B5EF4-FFF2-40B4-BE49-F238E27FC236}">
                <a16:creationId xmlns:a16="http://schemas.microsoft.com/office/drawing/2014/main" id="{5183993C-595F-46B4-BA2D-A1725FDEA376}"/>
              </a:ext>
            </a:extLst>
          </p:cNvPr>
          <p:cNvSpPr txBox="1"/>
          <p:nvPr/>
        </p:nvSpPr>
        <p:spPr>
          <a:xfrm>
            <a:off x="2938694" y="2235979"/>
            <a:ext cx="296876" cy="369332"/>
          </a:xfrm>
          <a:prstGeom prst="rect">
            <a:avLst/>
          </a:prstGeom>
          <a:noFill/>
        </p:spPr>
        <p:txBody>
          <a:bodyPr wrap="none" rtlCol="0">
            <a:spAutoFit/>
          </a:bodyPr>
          <a:lstStyle/>
          <a:p>
            <a:r>
              <a:rPr lang="nl-NL" b="1" dirty="0"/>
              <a:t>E</a:t>
            </a:r>
            <a:endParaRPr lang="LID4096" b="1" dirty="0"/>
          </a:p>
        </p:txBody>
      </p:sp>
      <p:sp>
        <p:nvSpPr>
          <p:cNvPr id="101" name="TextBox 100">
            <a:extLst>
              <a:ext uri="{FF2B5EF4-FFF2-40B4-BE49-F238E27FC236}">
                <a16:creationId xmlns:a16="http://schemas.microsoft.com/office/drawing/2014/main" id="{91855BAB-A83A-4B7A-B918-9BFD6A3D3631}"/>
              </a:ext>
            </a:extLst>
          </p:cNvPr>
          <p:cNvSpPr txBox="1"/>
          <p:nvPr/>
        </p:nvSpPr>
        <p:spPr>
          <a:xfrm>
            <a:off x="2964855" y="3631098"/>
            <a:ext cx="290464" cy="369332"/>
          </a:xfrm>
          <a:prstGeom prst="rect">
            <a:avLst/>
          </a:prstGeom>
          <a:noFill/>
        </p:spPr>
        <p:txBody>
          <a:bodyPr wrap="none" rtlCol="0">
            <a:spAutoFit/>
          </a:bodyPr>
          <a:lstStyle/>
          <a:p>
            <a:r>
              <a:rPr lang="nl-NL" b="1" dirty="0"/>
              <a:t>F</a:t>
            </a:r>
            <a:endParaRPr lang="LID4096" b="1" dirty="0"/>
          </a:p>
        </p:txBody>
      </p:sp>
      <p:sp>
        <p:nvSpPr>
          <p:cNvPr id="102" name="TextBox 101">
            <a:extLst>
              <a:ext uri="{FF2B5EF4-FFF2-40B4-BE49-F238E27FC236}">
                <a16:creationId xmlns:a16="http://schemas.microsoft.com/office/drawing/2014/main" id="{7F788BB6-D7D8-448A-8B6A-99BD92B459C8}"/>
              </a:ext>
            </a:extLst>
          </p:cNvPr>
          <p:cNvSpPr txBox="1"/>
          <p:nvPr/>
        </p:nvSpPr>
        <p:spPr>
          <a:xfrm>
            <a:off x="4208257" y="5177483"/>
            <a:ext cx="245580" cy="369332"/>
          </a:xfrm>
          <a:prstGeom prst="rect">
            <a:avLst/>
          </a:prstGeom>
          <a:noFill/>
        </p:spPr>
        <p:txBody>
          <a:bodyPr wrap="none" rtlCol="0">
            <a:spAutoFit/>
          </a:bodyPr>
          <a:lstStyle/>
          <a:p>
            <a:r>
              <a:rPr lang="nl-NL" b="1" dirty="0"/>
              <a:t>I</a:t>
            </a:r>
            <a:endParaRPr lang="LID4096" b="1" dirty="0"/>
          </a:p>
        </p:txBody>
      </p:sp>
      <p:sp>
        <p:nvSpPr>
          <p:cNvPr id="105" name="TextBox 104">
            <a:extLst>
              <a:ext uri="{FF2B5EF4-FFF2-40B4-BE49-F238E27FC236}">
                <a16:creationId xmlns:a16="http://schemas.microsoft.com/office/drawing/2014/main" id="{251E855A-3F4B-43A4-8A23-42E2C40755D6}"/>
              </a:ext>
            </a:extLst>
          </p:cNvPr>
          <p:cNvSpPr txBox="1"/>
          <p:nvPr/>
        </p:nvSpPr>
        <p:spPr>
          <a:xfrm>
            <a:off x="212421" y="6801857"/>
            <a:ext cx="6519116" cy="1323439"/>
          </a:xfrm>
          <a:prstGeom prst="rect">
            <a:avLst/>
          </a:prstGeom>
          <a:noFill/>
        </p:spPr>
        <p:txBody>
          <a:bodyPr wrap="square" rtlCol="0">
            <a:spAutoFit/>
          </a:bodyPr>
          <a:lstStyle/>
          <a:p>
            <a:pPr algn="just"/>
            <a:r>
              <a:rPr lang="nl-NL" sz="1000" b="1" dirty="0">
                <a:latin typeface="Arial" panose="020B0604020202020204" pitchFamily="34" charset="0"/>
                <a:cs typeface="Arial" panose="020B0604020202020204" pitchFamily="34" charset="0"/>
              </a:rPr>
              <a:t>Supplementary Figure S3: Western blot data of P70S6K phosphorylation after AA exposure in cerebral organoids.</a:t>
            </a:r>
            <a:r>
              <a:rPr lang="nl-NL" sz="1000" dirty="0">
                <a:latin typeface="Arial" panose="020B0604020202020204" pitchFamily="34" charset="0"/>
                <a:cs typeface="Arial" panose="020B0604020202020204" pitchFamily="34" charset="0"/>
              </a:rPr>
              <a:t> A-F: Western-blots for P70S6K </a:t>
            </a:r>
            <a:r>
              <a:rPr lang="nl-NL" sz="1000" dirty="0">
                <a:solidFill>
                  <a:srgbClr val="000000"/>
                </a:solidFill>
                <a:latin typeface="Arial" panose="020B0604020202020204" pitchFamily="34" charset="0"/>
                <a:cs typeface="Arial" panose="020B0604020202020204" pitchFamily="34" charset="0"/>
              </a:rPr>
              <a:t>(A-C) and phospho-P70S6K</a:t>
            </a:r>
            <a:r>
              <a:rPr lang="nl-NL" sz="1000" dirty="0">
                <a:latin typeface="Arial" panose="020B0604020202020204" pitchFamily="34" charset="0"/>
                <a:cs typeface="Arial" panose="020B0604020202020204" pitchFamily="34" charset="0"/>
              </a:rPr>
              <a:t> (D-F) </a:t>
            </a:r>
            <a:r>
              <a:rPr lang="nl-NL" sz="1000" dirty="0">
                <a:solidFill>
                  <a:srgbClr val="000000"/>
                </a:solidFill>
                <a:latin typeface="Arial" panose="020B0604020202020204" pitchFamily="34" charset="0"/>
                <a:cs typeface="Arial" panose="020B0604020202020204" pitchFamily="34" charset="0"/>
              </a:rPr>
              <a:t>after amino acid (AA) exposure in cerebral organoids at week 4. G</a:t>
            </a:r>
            <a:r>
              <a:rPr lang="nl-NL" sz="1000" dirty="0">
                <a:latin typeface="Arial" panose="020B0604020202020204" pitchFamily="34" charset="0"/>
                <a:cs typeface="Arial" panose="020B0604020202020204" pitchFamily="34" charset="0"/>
              </a:rPr>
              <a:t>-I: </a:t>
            </a:r>
            <a:r>
              <a:rPr lang="nl-NL" sz="1000" dirty="0">
                <a:solidFill>
                  <a:srgbClr val="000000"/>
                </a:solidFill>
                <a:latin typeface="Arial" panose="020B0604020202020204" pitchFamily="34" charset="0"/>
                <a:cs typeface="Arial" panose="020B0604020202020204" pitchFamily="34" charset="0"/>
              </a:rPr>
              <a:t>Quantification of western-blots for P70S6K, phospho-P70S6K and the P-P70S6K/P70S6K ratio in AA exposed cerebral organoids at week 4, after one hour of exposure. Boxplots display median and IQR, with whiskers from minimum to maximum value. Data points represent individual organoids from different cell-lines (circles = OH2.6; triangles = OH1.5; squares = OH4.6). Kruskall-Wallis tests with Dunn test for multiple comparisons was used to compare AA exposed conditions to CTR condition (* p &lt; 0.05; ** p &lt; 0.01). </a:t>
            </a:r>
            <a:endParaRPr lang="nl-NL"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9067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4D64868-189C-4853-ADA6-3CF98D5E931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2880" y="702325"/>
            <a:ext cx="6276199" cy="6185801"/>
          </a:xfrm>
          <a:prstGeom prst="rect">
            <a:avLst/>
          </a:prstGeom>
        </p:spPr>
      </p:pic>
      <p:sp>
        <p:nvSpPr>
          <p:cNvPr id="8" name="TextBox 7">
            <a:extLst>
              <a:ext uri="{FF2B5EF4-FFF2-40B4-BE49-F238E27FC236}">
                <a16:creationId xmlns:a16="http://schemas.microsoft.com/office/drawing/2014/main" id="{F7D5BAF3-061D-4FDF-81D9-41C6D1CA9081}"/>
              </a:ext>
            </a:extLst>
          </p:cNvPr>
          <p:cNvSpPr txBox="1"/>
          <p:nvPr/>
        </p:nvSpPr>
        <p:spPr>
          <a:xfrm>
            <a:off x="233122" y="6888126"/>
            <a:ext cx="6492240" cy="738664"/>
          </a:xfrm>
          <a:prstGeom prst="rect">
            <a:avLst/>
          </a:prstGeom>
          <a:noFill/>
        </p:spPr>
        <p:txBody>
          <a:bodyPr wrap="square" rtlCol="0">
            <a:spAutoFit/>
          </a:bodyPr>
          <a:lstStyle/>
          <a:p>
            <a:pPr algn="just"/>
            <a:r>
              <a:rPr lang="nl-NL" sz="1050" b="1" dirty="0">
                <a:latin typeface="Arial" panose="020B0604020202020204" pitchFamily="34" charset="0"/>
                <a:cs typeface="Arial" panose="020B0604020202020204" pitchFamily="34" charset="0"/>
              </a:rPr>
              <a:t>Supplementary Figure S4: Variance partition. </a:t>
            </a:r>
            <a:r>
              <a:rPr lang="nl-NL" sz="1050" dirty="0">
                <a:latin typeface="Arial" panose="020B0604020202020204" pitchFamily="34" charset="0"/>
                <a:cs typeface="Arial" panose="020B0604020202020204" pitchFamily="34" charset="0"/>
              </a:rPr>
              <a:t>Violin plot depicting the variance of gene expression explained by possible confounders (cell line, batch, sequencing batch, scaled percent mitochondrial RNA, library size and percent ERCC spike ins), main factors (timepoint and stimulation), and the rest (residuals). Every dot is one gene. </a:t>
            </a:r>
          </a:p>
        </p:txBody>
      </p:sp>
    </p:spTree>
    <p:extLst>
      <p:ext uri="{BB962C8B-B14F-4D97-AF65-F5344CB8AC3E}">
        <p14:creationId xmlns:p14="http://schemas.microsoft.com/office/powerpoint/2010/main" val="3967907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 histogram&#10;&#10;Description automatically generated">
            <a:extLst>
              <a:ext uri="{FF2B5EF4-FFF2-40B4-BE49-F238E27FC236}">
                <a16:creationId xmlns:a16="http://schemas.microsoft.com/office/drawing/2014/main" id="{12A4302D-E267-40DE-95B5-06416CEC85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237" y="374370"/>
            <a:ext cx="4813671" cy="1997355"/>
          </a:xfrm>
          <a:prstGeom prst="rect">
            <a:avLst/>
          </a:prstGeom>
        </p:spPr>
      </p:pic>
      <p:pic>
        <p:nvPicPr>
          <p:cNvPr id="10" name="Picture 9" descr="Calendar&#10;&#10;Description automatically generated">
            <a:extLst>
              <a:ext uri="{FF2B5EF4-FFF2-40B4-BE49-F238E27FC236}">
                <a16:creationId xmlns:a16="http://schemas.microsoft.com/office/drawing/2014/main" id="{100951B1-2DF2-4722-B45F-6F84D21B1B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237" y="2529642"/>
            <a:ext cx="4644254" cy="6215262"/>
          </a:xfrm>
          <a:prstGeom prst="rect">
            <a:avLst/>
          </a:prstGeom>
        </p:spPr>
      </p:pic>
      <p:sp>
        <p:nvSpPr>
          <p:cNvPr id="7" name="TextBox 6">
            <a:extLst>
              <a:ext uri="{FF2B5EF4-FFF2-40B4-BE49-F238E27FC236}">
                <a16:creationId xmlns:a16="http://schemas.microsoft.com/office/drawing/2014/main" id="{80999ECB-BA77-460D-A821-07999E57DF3A}"/>
              </a:ext>
            </a:extLst>
          </p:cNvPr>
          <p:cNvSpPr txBox="1"/>
          <p:nvPr/>
        </p:nvSpPr>
        <p:spPr>
          <a:xfrm>
            <a:off x="111034" y="8902821"/>
            <a:ext cx="6492240" cy="900246"/>
          </a:xfrm>
          <a:prstGeom prst="rect">
            <a:avLst/>
          </a:prstGeom>
          <a:noFill/>
        </p:spPr>
        <p:txBody>
          <a:bodyPr wrap="square" rtlCol="0">
            <a:spAutoFit/>
          </a:bodyPr>
          <a:lstStyle/>
          <a:p>
            <a:pPr algn="just"/>
            <a:r>
              <a:rPr lang="nl-NL" sz="1050" b="1" dirty="0">
                <a:latin typeface="Arial" panose="020B0604020202020204" pitchFamily="34" charset="0"/>
                <a:cs typeface="Arial" panose="020B0604020202020204" pitchFamily="34" charset="0"/>
              </a:rPr>
              <a:t>Supplementary Figure S5: RNA sequencing Quality control. </a:t>
            </a:r>
            <a:r>
              <a:rPr lang="nl-NL" sz="1050" dirty="0">
                <a:latin typeface="Arial" panose="020B0604020202020204" pitchFamily="34" charset="0"/>
                <a:cs typeface="Arial" panose="020B0604020202020204" pitchFamily="34" charset="0"/>
              </a:rPr>
              <a:t>A Density plots for library area, ERCC percentage, and miRNA percentage for all samples B Intra-sample correlation for each timepoint seperately. C Principle component correlations with main factors and possible confounders for each timepoint seperately. D PCA plot for each timepoint seperately. Timepoints: acute = 1 hour after AA exposure, prolonged = week 5, long term = week 15. </a:t>
            </a:r>
          </a:p>
        </p:txBody>
      </p:sp>
      <p:sp>
        <p:nvSpPr>
          <p:cNvPr id="2" name="TextBox 1">
            <a:extLst>
              <a:ext uri="{FF2B5EF4-FFF2-40B4-BE49-F238E27FC236}">
                <a16:creationId xmlns:a16="http://schemas.microsoft.com/office/drawing/2014/main" id="{2149127B-678A-402A-BE15-0BFC68984F57}"/>
              </a:ext>
            </a:extLst>
          </p:cNvPr>
          <p:cNvSpPr txBox="1"/>
          <p:nvPr/>
        </p:nvSpPr>
        <p:spPr>
          <a:xfrm>
            <a:off x="495300" y="189704"/>
            <a:ext cx="317716" cy="369332"/>
          </a:xfrm>
          <a:prstGeom prst="rect">
            <a:avLst/>
          </a:prstGeom>
          <a:noFill/>
        </p:spPr>
        <p:txBody>
          <a:bodyPr wrap="none" rtlCol="0">
            <a:spAutoFit/>
          </a:bodyPr>
          <a:lstStyle/>
          <a:p>
            <a:r>
              <a:rPr lang="nl-NL" dirty="0"/>
              <a:t>A</a:t>
            </a:r>
          </a:p>
        </p:txBody>
      </p:sp>
      <p:sp>
        <p:nvSpPr>
          <p:cNvPr id="9" name="TextBox 8">
            <a:extLst>
              <a:ext uri="{FF2B5EF4-FFF2-40B4-BE49-F238E27FC236}">
                <a16:creationId xmlns:a16="http://schemas.microsoft.com/office/drawing/2014/main" id="{332AF358-0D7E-4697-8113-D7AED7178ECA}"/>
              </a:ext>
            </a:extLst>
          </p:cNvPr>
          <p:cNvSpPr txBox="1"/>
          <p:nvPr/>
        </p:nvSpPr>
        <p:spPr>
          <a:xfrm>
            <a:off x="495300" y="2247321"/>
            <a:ext cx="309700" cy="369332"/>
          </a:xfrm>
          <a:prstGeom prst="rect">
            <a:avLst/>
          </a:prstGeom>
          <a:noFill/>
        </p:spPr>
        <p:txBody>
          <a:bodyPr wrap="none" rtlCol="0">
            <a:spAutoFit/>
          </a:bodyPr>
          <a:lstStyle/>
          <a:p>
            <a:r>
              <a:rPr lang="nl-NL" dirty="0"/>
              <a:t>B</a:t>
            </a:r>
          </a:p>
        </p:txBody>
      </p:sp>
      <p:sp>
        <p:nvSpPr>
          <p:cNvPr id="12" name="TextBox 11">
            <a:extLst>
              <a:ext uri="{FF2B5EF4-FFF2-40B4-BE49-F238E27FC236}">
                <a16:creationId xmlns:a16="http://schemas.microsoft.com/office/drawing/2014/main" id="{0F68158D-E165-4DFB-9092-1C39208E7DF5}"/>
              </a:ext>
            </a:extLst>
          </p:cNvPr>
          <p:cNvSpPr txBox="1"/>
          <p:nvPr/>
        </p:nvSpPr>
        <p:spPr>
          <a:xfrm>
            <a:off x="495300" y="4361597"/>
            <a:ext cx="308098" cy="369332"/>
          </a:xfrm>
          <a:prstGeom prst="rect">
            <a:avLst/>
          </a:prstGeom>
          <a:noFill/>
        </p:spPr>
        <p:txBody>
          <a:bodyPr wrap="none" rtlCol="0">
            <a:spAutoFit/>
          </a:bodyPr>
          <a:lstStyle/>
          <a:p>
            <a:r>
              <a:rPr lang="nl-NL" dirty="0"/>
              <a:t>C</a:t>
            </a:r>
          </a:p>
        </p:txBody>
      </p:sp>
      <p:sp>
        <p:nvSpPr>
          <p:cNvPr id="13" name="TextBox 12">
            <a:extLst>
              <a:ext uri="{FF2B5EF4-FFF2-40B4-BE49-F238E27FC236}">
                <a16:creationId xmlns:a16="http://schemas.microsoft.com/office/drawing/2014/main" id="{38323742-8750-413D-8D00-73C768FF7E41}"/>
              </a:ext>
            </a:extLst>
          </p:cNvPr>
          <p:cNvSpPr txBox="1"/>
          <p:nvPr/>
        </p:nvSpPr>
        <p:spPr>
          <a:xfrm>
            <a:off x="495300" y="6720800"/>
            <a:ext cx="327334" cy="369332"/>
          </a:xfrm>
          <a:prstGeom prst="rect">
            <a:avLst/>
          </a:prstGeom>
          <a:noFill/>
        </p:spPr>
        <p:txBody>
          <a:bodyPr wrap="none" rtlCol="0">
            <a:spAutoFit/>
          </a:bodyPr>
          <a:lstStyle/>
          <a:p>
            <a:r>
              <a:rPr lang="nl-NL" dirty="0"/>
              <a:t>D</a:t>
            </a:r>
          </a:p>
        </p:txBody>
      </p:sp>
    </p:spTree>
    <p:extLst>
      <p:ext uri="{BB962C8B-B14F-4D97-AF65-F5344CB8AC3E}">
        <p14:creationId xmlns:p14="http://schemas.microsoft.com/office/powerpoint/2010/main" val="1115270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95A3009B-4E13-4161-AC29-9344B06582D6}"/>
              </a:ext>
            </a:extLst>
          </p:cNvPr>
          <p:cNvPicPr>
            <a:picLocks noChangeAspect="1"/>
          </p:cNvPicPr>
          <p:nvPr/>
        </p:nvPicPr>
        <p:blipFill rotWithShape="1">
          <a:blip r:embed="rId2">
            <a:extLst>
              <a:ext uri="{28A0092B-C50C-407E-A947-70E740481C1C}">
                <a14:useLocalDpi xmlns:a14="http://schemas.microsoft.com/office/drawing/2010/main" val="0"/>
              </a:ext>
            </a:extLst>
          </a:blip>
          <a:srcRect l="-1" t="8383" r="44653" b="74734"/>
          <a:stretch/>
        </p:blipFill>
        <p:spPr>
          <a:xfrm>
            <a:off x="86795" y="370252"/>
            <a:ext cx="6026621" cy="2599396"/>
          </a:xfrm>
          <a:prstGeom prst="rect">
            <a:avLst/>
          </a:prstGeom>
        </p:spPr>
      </p:pic>
      <p:sp>
        <p:nvSpPr>
          <p:cNvPr id="5" name="TextBox 4">
            <a:extLst>
              <a:ext uri="{FF2B5EF4-FFF2-40B4-BE49-F238E27FC236}">
                <a16:creationId xmlns:a16="http://schemas.microsoft.com/office/drawing/2014/main" id="{C7D0CE2C-A0D1-443C-81BF-A0821F6F3213}"/>
              </a:ext>
            </a:extLst>
          </p:cNvPr>
          <p:cNvSpPr txBox="1"/>
          <p:nvPr/>
        </p:nvSpPr>
        <p:spPr>
          <a:xfrm>
            <a:off x="97972" y="2997925"/>
            <a:ext cx="6492240" cy="738664"/>
          </a:xfrm>
          <a:prstGeom prst="rect">
            <a:avLst/>
          </a:prstGeom>
          <a:noFill/>
        </p:spPr>
        <p:txBody>
          <a:bodyPr wrap="square" rtlCol="0">
            <a:spAutoFit/>
          </a:bodyPr>
          <a:lstStyle/>
          <a:p>
            <a:pPr algn="just"/>
            <a:r>
              <a:rPr lang="nl-NL" sz="1050" b="1" dirty="0">
                <a:latin typeface="Arial" panose="020B0604020202020204" pitchFamily="34" charset="0"/>
                <a:cs typeface="Arial" panose="020B0604020202020204" pitchFamily="34" charset="0"/>
              </a:rPr>
              <a:t>Supplementary Figure S6: Volcano plots indicating differentially expressed genes after acute, prolonged, and long-term amino acid exposure. </a:t>
            </a:r>
            <a:r>
              <a:rPr lang="nl-NL" sz="1050" dirty="0">
                <a:latin typeface="Arial" panose="020B0604020202020204" pitchFamily="34" charset="0"/>
                <a:cs typeface="Arial" panose="020B0604020202020204" pitchFamily="34" charset="0"/>
              </a:rPr>
              <a:t>Fold-change cut of at 0.5 for the acute timepoint and 2 for the prolonged and long-term timepoints. Timepoints: acute = 1 hour after AA exposure, prolonged = week 5, long term = week 15. </a:t>
            </a:r>
          </a:p>
        </p:txBody>
      </p:sp>
    </p:spTree>
    <p:extLst>
      <p:ext uri="{BB962C8B-B14F-4D97-AF65-F5344CB8AC3E}">
        <p14:creationId xmlns:p14="http://schemas.microsoft.com/office/powerpoint/2010/main" val="4054308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hart, waterfall chart&#10;&#10;Description automatically generated with medium confidence">
            <a:extLst>
              <a:ext uri="{FF2B5EF4-FFF2-40B4-BE49-F238E27FC236}">
                <a16:creationId xmlns:a16="http://schemas.microsoft.com/office/drawing/2014/main" id="{DFC72F4B-992C-42B0-BD2C-AD0FD99298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1969"/>
            <a:ext cx="6858000" cy="2751144"/>
          </a:xfrm>
          <a:prstGeom prst="rect">
            <a:avLst/>
          </a:prstGeom>
        </p:spPr>
      </p:pic>
      <p:sp>
        <p:nvSpPr>
          <p:cNvPr id="5" name="TextBox 4">
            <a:extLst>
              <a:ext uri="{FF2B5EF4-FFF2-40B4-BE49-F238E27FC236}">
                <a16:creationId xmlns:a16="http://schemas.microsoft.com/office/drawing/2014/main" id="{A9BD03EE-C494-4BC7-8D84-AA825ACE22AC}"/>
              </a:ext>
            </a:extLst>
          </p:cNvPr>
          <p:cNvSpPr txBox="1"/>
          <p:nvPr/>
        </p:nvSpPr>
        <p:spPr>
          <a:xfrm>
            <a:off x="83016" y="2680785"/>
            <a:ext cx="5971148" cy="577081"/>
          </a:xfrm>
          <a:prstGeom prst="rect">
            <a:avLst/>
          </a:prstGeom>
          <a:noFill/>
        </p:spPr>
        <p:txBody>
          <a:bodyPr wrap="square">
            <a:spAutoFit/>
          </a:bodyPr>
          <a:lstStyle/>
          <a:p>
            <a:pPr algn="just"/>
            <a:r>
              <a:rPr lang="nl-NL" sz="1050" b="1" dirty="0">
                <a:solidFill>
                  <a:srgbClr val="000000"/>
                </a:solidFill>
                <a:latin typeface="Arial" panose="020B0604020202020204" pitchFamily="34" charset="0"/>
                <a:cs typeface="Arial" panose="020B0604020202020204" pitchFamily="34" charset="0"/>
              </a:rPr>
              <a:t>Supplementary Figure S7. Top three enriched cannonical pathways. </a:t>
            </a:r>
            <a:r>
              <a:rPr lang="nl-NL" sz="1050" dirty="0">
                <a:solidFill>
                  <a:srgbClr val="000000"/>
                </a:solidFill>
                <a:latin typeface="Arial" panose="020B0604020202020204" pitchFamily="34" charset="0"/>
                <a:cs typeface="Arial" panose="020B0604020202020204" pitchFamily="34" charset="0"/>
              </a:rPr>
              <a:t>Pathways determined by Ingenuity pathway analysis (IPA) for DEG enriched WGCNA modules, besides Cyan and Tan (the x-axis shows the significance (-log (p- value)). </a:t>
            </a:r>
            <a:endParaRPr lang="nl-NL" sz="1050" dirty="0"/>
          </a:p>
        </p:txBody>
      </p:sp>
    </p:spTree>
    <p:extLst>
      <p:ext uri="{BB962C8B-B14F-4D97-AF65-F5344CB8AC3E}">
        <p14:creationId xmlns:p14="http://schemas.microsoft.com/office/powerpoint/2010/main" val="286476029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817</Words>
  <Application>Microsoft Office PowerPoint</Application>
  <PresentationFormat>A4 Paper (210x297 mm)</PresentationFormat>
  <Paragraphs>118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Supplementals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Amber Berdenis van Berlekom</dc:creator>
  <cp:lastModifiedBy>MDPI-85</cp:lastModifiedBy>
  <cp:revision>36</cp:revision>
  <dcterms:created xsi:type="dcterms:W3CDTF">2021-03-03T10:34:45Z</dcterms:created>
  <dcterms:modified xsi:type="dcterms:W3CDTF">2022-05-23T13:16:15Z</dcterms:modified>
</cp:coreProperties>
</file>