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350" r:id="rId2"/>
    <p:sldId id="351" r:id="rId3"/>
  </p:sldIdLst>
  <p:sldSz cx="6858000" cy="9906000" type="A4"/>
  <p:notesSz cx="6797675" cy="99250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BEF90C59-21DA-414D-8AC3-36642D00FC91}">
          <p14:sldIdLst/>
        </p14:section>
        <p14:section name="SI" id="{9D9778BF-2A10-44B7-8929-50C14FCF2C8C}">
          <p14:sldIdLst>
            <p14:sldId id="350"/>
            <p14:sldId id="35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3CB44B"/>
    <a:srgbClr val="E6194B"/>
    <a:srgbClr val="277632"/>
    <a:srgbClr val="9F044D"/>
    <a:srgbClr val="4C4C4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58" autoAdjust="0"/>
    <p:restoredTop sz="92247" autoAdjust="0"/>
  </p:normalViewPr>
  <p:slideViewPr>
    <p:cSldViewPr showGuides="1">
      <p:cViewPr varScale="1">
        <p:scale>
          <a:sx n="111" d="100"/>
          <a:sy n="111" d="100"/>
        </p:scale>
        <p:origin x="4252" y="92"/>
      </p:cViewPr>
      <p:guideLst>
        <p:guide orient="horz" pos="3120"/>
        <p:guide pos="21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91264B-E3BD-4C3F-8264-4A59847D5462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39838"/>
            <a:ext cx="231775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768" y="4776431"/>
            <a:ext cx="543814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5659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0443" y="9427076"/>
            <a:ext cx="2945659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1892C9-0A8C-4D5A-BDA6-10C0B5F8B8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34629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基于什么数据，</a:t>
            </a:r>
            <a:r>
              <a:rPr lang="en-US" altLang="zh-CN" dirty="0" err="1"/>
              <a:t>auc</a:t>
            </a:r>
            <a:r>
              <a:rPr lang="en-US" altLang="zh-CN" dirty="0"/>
              <a:t> &gt;0.7</a:t>
            </a:r>
            <a:r>
              <a:rPr lang="zh-CN" altLang="en-US" dirty="0"/>
              <a:t>用符号表示</a:t>
            </a:r>
            <a:r>
              <a:rPr lang="en-US" altLang="zh-CN" dirty="0"/>
              <a:t>, p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F1CF2-CC17-4369-B6A4-13FE390298A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74955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8E453-6D9D-430A-99D3-B2903D96C3E6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8D25-F24F-4F45-B312-D4614DFCDD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1801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8E453-6D9D-430A-99D3-B2903D96C3E6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8D25-F24F-4F45-B312-D4614DFCDD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2104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8E453-6D9D-430A-99D3-B2903D96C3E6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8D25-F24F-4F45-B312-D4614DFCDD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9700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8E453-6D9D-430A-99D3-B2903D96C3E6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8D25-F24F-4F45-B312-D4614DFCDD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1820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8E453-6D9D-430A-99D3-B2903D96C3E6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8D25-F24F-4F45-B312-D4614DFCDD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8054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8E453-6D9D-430A-99D3-B2903D96C3E6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8D25-F24F-4F45-B312-D4614DFCDD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2191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8E453-6D9D-430A-99D3-B2903D96C3E6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8D25-F24F-4F45-B312-D4614DFCDD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5947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8E453-6D9D-430A-99D3-B2903D96C3E6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8D25-F24F-4F45-B312-D4614DFCDD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4998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8E453-6D9D-430A-99D3-B2903D96C3E6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8D25-F24F-4F45-B312-D4614DFCDD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3696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8E453-6D9D-430A-99D3-B2903D96C3E6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8D25-F24F-4F45-B312-D4614DFCDD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1241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8E453-6D9D-430A-99D3-B2903D96C3E6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8D25-F24F-4F45-B312-D4614DFCDD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0616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8E453-6D9D-430A-99D3-B2903D96C3E6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C8D25-F24F-4F45-B312-D4614DFCDD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3334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13347AC9-CDDC-34C1-C43B-D1BD1C7E5E44}"/>
              </a:ext>
            </a:extLst>
          </p:cNvPr>
          <p:cNvSpPr txBox="1"/>
          <p:nvPr/>
        </p:nvSpPr>
        <p:spPr>
          <a:xfrm>
            <a:off x="280988" y="2594431"/>
            <a:ext cx="61341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dirty="0"/>
              <a:t>Table S1. ROC curve analysis results from differential fecal metabolites of AMD detected in positive and negative ion mode calculated by linear SVM method. </a:t>
            </a:r>
            <a:endParaRPr lang="zh-CN" altLang="en-US" sz="1350" dirty="0"/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86ED0A98-D28D-066C-B5E7-42079A70F2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1742928"/>
              </p:ext>
            </p:extLst>
          </p:nvPr>
        </p:nvGraphicFramePr>
        <p:xfrm>
          <a:off x="681037" y="3263947"/>
          <a:ext cx="5495928" cy="2742263"/>
        </p:xfrm>
        <a:graphic>
          <a:graphicData uri="http://schemas.openxmlformats.org/drawingml/2006/table">
            <a:tbl>
              <a:tblPr/>
              <a:tblGrid>
                <a:gridCol w="982664">
                  <a:extLst>
                    <a:ext uri="{9D8B030D-6E8A-4147-A177-3AD203B41FA5}">
                      <a16:colId xmlns:a16="http://schemas.microsoft.com/office/drawing/2014/main" val="4258409765"/>
                    </a:ext>
                  </a:extLst>
                </a:gridCol>
                <a:gridCol w="1580885">
                  <a:extLst>
                    <a:ext uri="{9D8B030D-6E8A-4147-A177-3AD203B41FA5}">
                      <a16:colId xmlns:a16="http://schemas.microsoft.com/office/drawing/2014/main" val="1940859231"/>
                    </a:ext>
                  </a:extLst>
                </a:gridCol>
                <a:gridCol w="403886">
                  <a:extLst>
                    <a:ext uri="{9D8B030D-6E8A-4147-A177-3AD203B41FA5}">
                      <a16:colId xmlns:a16="http://schemas.microsoft.com/office/drawing/2014/main" val="3273611821"/>
                    </a:ext>
                  </a:extLst>
                </a:gridCol>
                <a:gridCol w="842831">
                  <a:extLst>
                    <a:ext uri="{9D8B030D-6E8A-4147-A177-3AD203B41FA5}">
                      <a16:colId xmlns:a16="http://schemas.microsoft.com/office/drawing/2014/main" val="1604264656"/>
                    </a:ext>
                  </a:extLst>
                </a:gridCol>
                <a:gridCol w="842831">
                  <a:extLst>
                    <a:ext uri="{9D8B030D-6E8A-4147-A177-3AD203B41FA5}">
                      <a16:colId xmlns:a16="http://schemas.microsoft.com/office/drawing/2014/main" val="3981733752"/>
                    </a:ext>
                  </a:extLst>
                </a:gridCol>
                <a:gridCol w="842831">
                  <a:extLst>
                    <a:ext uri="{9D8B030D-6E8A-4147-A177-3AD203B41FA5}">
                      <a16:colId xmlns:a16="http://schemas.microsoft.com/office/drawing/2014/main" val="1155227378"/>
                    </a:ext>
                  </a:extLst>
                </a:gridCol>
              </a:tblGrid>
              <a:tr h="1409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Ion mode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Metabolites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AUC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SE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p–value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95% CI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2638517"/>
                  </a:ext>
                </a:extLst>
              </a:tr>
              <a:tr h="140971"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P</a:t>
                      </a:r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ositive</a:t>
                      </a:r>
                    </a:p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ion</a:t>
                      </a:r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 mode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Palmitoyl </a:t>
                      </a:r>
                      <a:r>
                        <a:rPr 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ethanolamide</a:t>
                      </a:r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★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0.838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0.072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0.001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0.697–0.979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9938693"/>
                  </a:ext>
                </a:extLst>
              </a:tr>
              <a:tr h="140971">
                <a:tc v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5081" marR="5081" marT="50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Stearoyl </a:t>
                      </a:r>
                      <a:r>
                        <a:rPr 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ethanolamide</a:t>
                      </a:r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★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0.79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0.078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0.004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0.638–0.943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5452460"/>
                  </a:ext>
                </a:extLst>
              </a:tr>
              <a:tr h="140971">
                <a:tc v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5081" marR="5081" marT="50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Sphingosine★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0.765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0.09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0.009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0.588–0.941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5739376"/>
                  </a:ext>
                </a:extLst>
              </a:tr>
              <a:tr h="140971">
                <a:tc v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5081" marR="5081" marT="50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Oleoyl </a:t>
                      </a:r>
                      <a:r>
                        <a:rPr 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ethanolamide</a:t>
                      </a:r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★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0.746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0.085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0.016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0.579–0.913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9627156"/>
                  </a:ext>
                </a:extLst>
              </a:tr>
              <a:tr h="140971">
                <a:tc v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5081" marR="5081" marT="50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N–</a:t>
                      </a:r>
                      <a:r>
                        <a:rPr 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Acetylputrescine</a:t>
                      </a:r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★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0.735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0.088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0.021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0.564–0.907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1232714"/>
                  </a:ext>
                </a:extLst>
              </a:tr>
              <a:tr h="278131">
                <a:tc v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5081" marR="5081" marT="50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2–(14,15–</a:t>
                      </a:r>
                      <a:r>
                        <a:rPr 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Epoxyeicosatrienoyl</a:t>
                      </a:r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) glycerol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0.482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0.103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0.857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0.28–0.683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7087110"/>
                  </a:ext>
                </a:extLst>
              </a:tr>
              <a:tr h="140971">
                <a:tc v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5081" marR="5081" marT="50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5–</a:t>
                      </a:r>
                      <a:r>
                        <a:rPr 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Hydroxyindoleacetic</a:t>
                      </a:r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 acid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0.415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0.102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0.407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0.216–0.615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8346768"/>
                  </a:ext>
                </a:extLst>
              </a:tr>
              <a:tr h="140971">
                <a:tc v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5081" marR="5081" marT="50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N6,N6,N6–Trimethyl–L–lysine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0.375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0.101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0.221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0.177–0.573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5939749"/>
                  </a:ext>
                </a:extLst>
              </a:tr>
              <a:tr h="140971">
                <a:tc v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5081" marR="5081" marT="50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Creatinine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0.467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0.104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0.746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0.264–0.67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0282552"/>
                  </a:ext>
                </a:extLst>
              </a:tr>
              <a:tr h="140971">
                <a:tc v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5081" marR="5081" marT="50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Benzamide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0.463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0.103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0.719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0.262–0.664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0256575"/>
                  </a:ext>
                </a:extLst>
              </a:tr>
              <a:tr h="140971">
                <a:tc v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5081" marR="5081" marT="50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Dimethylbenzimidazole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0.456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0.103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0.666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0.255–0.657</a:t>
                      </a:r>
                    </a:p>
                  </a:txBody>
                  <a:tcPr marL="3811" marR="3811" marT="38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6939714"/>
                  </a:ext>
                </a:extLst>
              </a:tr>
              <a:tr h="130493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N</a:t>
                      </a:r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egative</a:t>
                      </a:r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 </a:t>
                      </a:r>
                    </a:p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ion </a:t>
                      </a:r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mode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Uridine★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0.768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0.082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0.009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0.608–0.929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2417243"/>
                  </a:ext>
                </a:extLst>
              </a:tr>
              <a:tr h="130493">
                <a:tc v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Nicotinic acid★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0.761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0.086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0.011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0.593–0.929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2909300"/>
                  </a:ext>
                </a:extLst>
              </a:tr>
              <a:tr h="130493">
                <a:tc v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p–Anisic acid★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0.741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0.086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0.019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0.572–0.91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4657292"/>
                  </a:ext>
                </a:extLst>
              </a:tr>
              <a:tr h="130493">
                <a:tc v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D–Xylose★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0.746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0.085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0.016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0.579–0.914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7733975"/>
                  </a:ext>
                </a:extLst>
              </a:tr>
              <a:tr h="130493">
                <a:tc v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Glyceric</a:t>
                      </a:r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 acid★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0.746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0.088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0.016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0.574–0.918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051337"/>
                  </a:ext>
                </a:extLst>
              </a:tr>
              <a:tr h="130493">
                <a:tc v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2–</a:t>
                      </a:r>
                      <a:r>
                        <a:rPr lang="en-US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Methylbenzoic</a:t>
                      </a:r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 acid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0.305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0.091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0.056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0.126–0.484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2702312"/>
                  </a:ext>
                </a:extLst>
              </a:tr>
              <a:tr h="130493">
                <a:tc v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Chenodeoxycholic Acid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0.316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0.096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0.072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0.129–0.503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10277"/>
                  </a:ext>
                </a:extLst>
              </a:tr>
            </a:tbl>
          </a:graphicData>
        </a:graphic>
      </p:graphicFrame>
      <p:sp>
        <p:nvSpPr>
          <p:cNvPr id="4" name="文本框 3">
            <a:extLst>
              <a:ext uri="{FF2B5EF4-FFF2-40B4-BE49-F238E27FC236}">
                <a16:creationId xmlns:a16="http://schemas.microsoft.com/office/drawing/2014/main" id="{1F3BCC43-D6E2-FEC4-E98C-E0A5D9BC1F60}"/>
              </a:ext>
            </a:extLst>
          </p:cNvPr>
          <p:cNvSpPr txBox="1"/>
          <p:nvPr/>
        </p:nvSpPr>
        <p:spPr>
          <a:xfrm>
            <a:off x="280988" y="6078000"/>
            <a:ext cx="61341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dirty="0"/>
              <a:t>Notes: AMD, age–related macular degeneration; ROC, receiver operating characteristic; SVM, support vector machine; AUC, area under the curve; CI, confidence interval.</a:t>
            </a:r>
          </a:p>
        </p:txBody>
      </p:sp>
    </p:spTree>
    <p:extLst>
      <p:ext uri="{BB962C8B-B14F-4D97-AF65-F5344CB8AC3E}">
        <p14:creationId xmlns:p14="http://schemas.microsoft.com/office/powerpoint/2010/main" val="1532574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111F765F-DF47-3E0A-7927-3744A36430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1605890"/>
              </p:ext>
            </p:extLst>
          </p:nvPr>
        </p:nvGraphicFramePr>
        <p:xfrm>
          <a:off x="280987" y="3150096"/>
          <a:ext cx="6422232" cy="3910027"/>
        </p:xfrm>
        <a:graphic>
          <a:graphicData uri="http://schemas.openxmlformats.org/drawingml/2006/table">
            <a:tbl>
              <a:tblPr/>
              <a:tblGrid>
                <a:gridCol w="743903">
                  <a:extLst>
                    <a:ext uri="{9D8B030D-6E8A-4147-A177-3AD203B41FA5}">
                      <a16:colId xmlns:a16="http://schemas.microsoft.com/office/drawing/2014/main" val="3801132841"/>
                    </a:ext>
                  </a:extLst>
                </a:gridCol>
                <a:gridCol w="1613780">
                  <a:extLst>
                    <a:ext uri="{9D8B030D-6E8A-4147-A177-3AD203B41FA5}">
                      <a16:colId xmlns:a16="http://schemas.microsoft.com/office/drawing/2014/main" val="2591515899"/>
                    </a:ext>
                  </a:extLst>
                </a:gridCol>
                <a:gridCol w="918515">
                  <a:extLst>
                    <a:ext uri="{9D8B030D-6E8A-4147-A177-3AD203B41FA5}">
                      <a16:colId xmlns:a16="http://schemas.microsoft.com/office/drawing/2014/main" val="3683993405"/>
                    </a:ext>
                  </a:extLst>
                </a:gridCol>
                <a:gridCol w="1048678">
                  <a:extLst>
                    <a:ext uri="{9D8B030D-6E8A-4147-A177-3AD203B41FA5}">
                      <a16:colId xmlns:a16="http://schemas.microsoft.com/office/drawing/2014/main" val="3758865199"/>
                    </a:ext>
                  </a:extLst>
                </a:gridCol>
                <a:gridCol w="1048678">
                  <a:extLst>
                    <a:ext uri="{9D8B030D-6E8A-4147-A177-3AD203B41FA5}">
                      <a16:colId xmlns:a16="http://schemas.microsoft.com/office/drawing/2014/main" val="2417059736"/>
                    </a:ext>
                  </a:extLst>
                </a:gridCol>
                <a:gridCol w="1048678">
                  <a:extLst>
                    <a:ext uri="{9D8B030D-6E8A-4147-A177-3AD203B41FA5}">
                      <a16:colId xmlns:a16="http://schemas.microsoft.com/office/drawing/2014/main" val="659266712"/>
                    </a:ext>
                  </a:extLst>
                </a:gridCol>
              </a:tblGrid>
              <a:tr h="1304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Ion mode</a:t>
                      </a:r>
                      <a:endParaRPr lang="zh-CN" alt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Metabolites</a:t>
                      </a:r>
                      <a:endParaRPr lang="zh-CN" alt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AUC</a:t>
                      </a:r>
                      <a:endParaRPr lang="zh-CN" alt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SE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p–value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95% CI</a:t>
                      </a:r>
                      <a:endParaRPr lang="zh-CN" alt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8112716"/>
                  </a:ext>
                </a:extLst>
              </a:tr>
              <a:tr h="130493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Positive</a:t>
                      </a:r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 </a:t>
                      </a:r>
                    </a:p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ion </a:t>
                      </a:r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mode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4–Hydroxybenzoic acid</a:t>
                      </a:r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★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0.819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0.082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0.003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0.658–0.98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5748156"/>
                  </a:ext>
                </a:extLst>
              </a:tr>
              <a:tr h="130493">
                <a:tc v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1–</a:t>
                      </a:r>
                      <a:r>
                        <a:rPr lang="en-US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Methylhistidine</a:t>
                      </a:r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★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0.762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0.092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0.016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0.581–0.942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83115798"/>
                  </a:ext>
                </a:extLst>
              </a:tr>
              <a:tr h="13049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Creatine</a:t>
                      </a:r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★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0.743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0.096</a:t>
                      </a:r>
                      <a:endParaRPr lang="en-US" altLang="zh-CN" sz="8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0.026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0.555–0.93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23238333"/>
                  </a:ext>
                </a:extLst>
              </a:tr>
              <a:tr h="13049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Inosine</a:t>
                      </a:r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★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0.724</a:t>
                      </a:r>
                      <a:endParaRPr lang="en-US" altLang="zh-CN" sz="8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0.096</a:t>
                      </a:r>
                      <a:endParaRPr lang="en-US" altLang="zh-CN" sz="8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0.04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0.536–0.911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99068301"/>
                  </a:ext>
                </a:extLst>
              </a:tr>
              <a:tr h="13049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C</a:t>
                      </a:r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affeine★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0.724</a:t>
                      </a:r>
                      <a:endParaRPr lang="en-US" altLang="zh-CN" sz="8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0.095</a:t>
                      </a:r>
                      <a:endParaRPr lang="en-US" altLang="zh-CN" sz="8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0.04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0.538–0.910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92031482"/>
                  </a:ext>
                </a:extLst>
              </a:tr>
              <a:tr h="130493">
                <a:tc v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Hypoxanthine</a:t>
                      </a:r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★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0.719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0.099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0.045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0.526–0.912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22808834"/>
                  </a:ext>
                </a:extLst>
              </a:tr>
              <a:tr h="130493">
                <a:tc v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DL–</a:t>
                      </a:r>
                      <a:r>
                        <a:rPr lang="en-US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Acetylcarnitine</a:t>
                      </a:r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★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0.71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0.11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0.055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0.493–0.926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03231740"/>
                  </a:ext>
                </a:extLst>
              </a:tr>
              <a:tr h="130493">
                <a:tc v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1–</a:t>
                      </a:r>
                      <a:r>
                        <a:rPr lang="en-US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Monolinolein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0.319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0.109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0.097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0.106–0.532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01823388"/>
                  </a:ext>
                </a:extLst>
              </a:tr>
              <a:tr h="130493">
                <a:tc rowSpan="20"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Negative </a:t>
                      </a:r>
                    </a:p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ion</a:t>
                      </a:r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 mode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Adrenic</a:t>
                      </a:r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 acid</a:t>
                      </a:r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★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0.981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0.02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&lt;0.0001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0.943–1.0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2395101"/>
                  </a:ext>
                </a:extLst>
              </a:tr>
              <a:tr h="130493">
                <a:tc v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Palmitic acid</a:t>
                      </a:r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★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0.938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0.06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&lt;0.0001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0.82–1.0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0194637"/>
                  </a:ext>
                </a:extLst>
              </a:tr>
              <a:tr h="130493">
                <a:tc v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Arachidic acid</a:t>
                      </a:r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★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0.838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0.079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0.002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0.683–0.993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1437134"/>
                  </a:ext>
                </a:extLst>
              </a:tr>
              <a:tr h="130493">
                <a:tc v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2–</a:t>
                      </a:r>
                      <a:r>
                        <a:rPr lang="en-US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Hydroxymyristic</a:t>
                      </a:r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 acid</a:t>
                      </a:r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★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0.757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0.095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0.018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0.571– 0.943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2948580"/>
                  </a:ext>
                </a:extLst>
              </a:tr>
              <a:tr h="13049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1,3,7–</a:t>
                      </a:r>
                      <a:r>
                        <a:rPr lang="en-US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Trimethyluric</a:t>
                      </a:r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 acid</a:t>
                      </a:r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★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0.748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0.096</a:t>
                      </a:r>
                      <a:endParaRPr lang="en-US" altLang="zh-CN" sz="8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0.023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0.56–0.936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1111934"/>
                  </a:ext>
                </a:extLst>
              </a:tr>
              <a:tr h="13049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D–(+)–Glucose</a:t>
                      </a:r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★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0.738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0.101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0.029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0.541–0.935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1785028"/>
                  </a:ext>
                </a:extLst>
              </a:tr>
              <a:tr h="13049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Lactic Acid</a:t>
                      </a:r>
                    </a:p>
                  </a:txBody>
                  <a:tcPr marL="4763" marR="4763" marT="4763" marB="0" anchor="ctr">
                    <a:lnL w="12700" cmpd="sng">
                      <a:noFill/>
                      <a:prstDash val="soli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0.69</a:t>
                      </a:r>
                      <a:endParaRPr lang="en-US" altLang="zh-CN" sz="8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0.103</a:t>
                      </a:r>
                      <a:endParaRPr lang="en-US" altLang="zh-CN" sz="8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0.081</a:t>
                      </a:r>
                      <a:endParaRPr lang="en-US" altLang="zh-CN" sz="8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0.489–0.892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1387833"/>
                  </a:ext>
                </a:extLst>
              </a:tr>
              <a:tr h="256223">
                <a:tc v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5alpha–Dihydrotestosterone glucuronide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0.686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0.103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0.089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0.483–0.888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5997886"/>
                  </a:ext>
                </a:extLst>
              </a:tr>
              <a:tr h="130493">
                <a:tc v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1–Methylxanthine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0.667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0.104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0.127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0.464–0.87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7626571"/>
                  </a:ext>
                </a:extLst>
              </a:tr>
              <a:tr h="13049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3–</a:t>
                      </a:r>
                      <a:r>
                        <a:rPr lang="en-US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Methylglutaric</a:t>
                      </a:r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 acid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0.605</a:t>
                      </a:r>
                      <a:endParaRPr lang="en-US" altLang="zh-CN" sz="8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0.107</a:t>
                      </a:r>
                      <a:endParaRPr lang="en-US" altLang="zh-CN" sz="8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0.337</a:t>
                      </a:r>
                      <a:endParaRPr lang="en-US" altLang="zh-CN" sz="8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0.396–0.814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9003829"/>
                  </a:ext>
                </a:extLst>
              </a:tr>
              <a:tr h="13049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2–Deoxyribose 5–phosphate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0.581</a:t>
                      </a:r>
                      <a:endParaRPr lang="en-US" altLang="zh-CN" sz="8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0.109</a:t>
                      </a:r>
                      <a:endParaRPr lang="en-US" altLang="zh-CN" sz="8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0.458</a:t>
                      </a:r>
                      <a:endParaRPr lang="en-US" altLang="zh-CN" sz="8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0.368–0.794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4714951"/>
                  </a:ext>
                </a:extLst>
              </a:tr>
              <a:tr h="13049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Prolylglycine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0.581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0.109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0.458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0.368–0.792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902983"/>
                  </a:ext>
                </a:extLst>
              </a:tr>
              <a:tr h="130493">
                <a:tc v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Ornithine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0.51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0.113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0.93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0.287–0.7732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5729027"/>
                  </a:ext>
                </a:extLst>
              </a:tr>
              <a:tr h="13049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Citric acid</a:t>
                      </a:r>
                    </a:p>
                  </a:txBody>
                  <a:tcPr marL="4763" marR="4763" marT="476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0.481</a:t>
                      </a:r>
                    </a:p>
                  </a:txBody>
                  <a:tcPr marL="4763" marR="4763" marT="476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0.113</a:t>
                      </a:r>
                      <a:endParaRPr lang="en-US" altLang="zh-CN" sz="8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0.861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0.259–0.703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7946704"/>
                  </a:ext>
                </a:extLst>
              </a:tr>
              <a:tr h="130493">
                <a:tc v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Nervonic acid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0.486</a:t>
                      </a:r>
                      <a:endParaRPr lang="en-US" altLang="zh-CN" sz="8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0.112</a:t>
                      </a:r>
                      <a:endParaRPr lang="en-US" altLang="zh-CN" sz="8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0.896</a:t>
                      </a:r>
                      <a:endParaRPr lang="en-US" altLang="zh-CN" sz="8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0.266–0.705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5075641"/>
                  </a:ext>
                </a:extLst>
              </a:tr>
              <a:tr h="13049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D–(+)–Tryptophan</a:t>
                      </a:r>
                    </a:p>
                  </a:txBody>
                  <a:tcPr marL="4763" marR="4763" marT="4763" marB="0" anchor="ctr">
                    <a:lnL w="12700" cmpd="sng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0.419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0.109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0.458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0.205–0.633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1234692"/>
                  </a:ext>
                </a:extLst>
              </a:tr>
              <a:tr h="13049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Uric acid</a:t>
                      </a:r>
                    </a:p>
                  </a:txBody>
                  <a:tcPr marL="4763" marR="4763" marT="4763" marB="0" anchor="ctr">
                    <a:lnL w="12700" cmpd="sng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0.39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0.107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0.315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0.181–0.6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1919116"/>
                  </a:ext>
                </a:extLst>
              </a:tr>
              <a:tr h="13049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Xanthine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0.352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0.112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0.176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0.133–0.572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6529467"/>
                  </a:ext>
                </a:extLst>
              </a:tr>
              <a:tr h="130493">
                <a:tc v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L–Histidine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0.343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0.107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0.15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0.134–0.552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2983516"/>
                  </a:ext>
                </a:extLst>
              </a:tr>
              <a:tr h="130493">
                <a:tc v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L–Tyrosine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0.319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0.102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0.097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0.12–0.518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488716"/>
                  </a:ext>
                </a:extLst>
              </a:tr>
            </a:tbl>
          </a:graphicData>
        </a:graphic>
      </p:graphicFrame>
      <p:sp>
        <p:nvSpPr>
          <p:cNvPr id="3" name="文本框 2">
            <a:extLst>
              <a:ext uri="{FF2B5EF4-FFF2-40B4-BE49-F238E27FC236}">
                <a16:creationId xmlns:a16="http://schemas.microsoft.com/office/drawing/2014/main" id="{E2F265BD-AA76-A9B6-3A2E-80610E151710}"/>
              </a:ext>
            </a:extLst>
          </p:cNvPr>
          <p:cNvSpPr txBox="1"/>
          <p:nvPr/>
        </p:nvSpPr>
        <p:spPr>
          <a:xfrm>
            <a:off x="280987" y="2594431"/>
            <a:ext cx="637381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dirty="0"/>
              <a:t>Table S2. ROC analysis of differential serum metabolites detected in positive and negative ion mode.</a:t>
            </a:r>
            <a:endParaRPr lang="zh-CN" altLang="en-US" sz="1350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D1481776-6287-E090-70EE-07D3A54CAAA4}"/>
              </a:ext>
            </a:extLst>
          </p:cNvPr>
          <p:cNvSpPr txBox="1"/>
          <p:nvPr/>
        </p:nvSpPr>
        <p:spPr>
          <a:xfrm>
            <a:off x="280987" y="7023000"/>
            <a:ext cx="61341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dirty="0"/>
              <a:t>Notes: AMD, age–related macular degeneration; ROC, receiver operating characteristic; SVM, support vector machine; AUC, area under the curve; CI, confidence interval.</a:t>
            </a:r>
          </a:p>
        </p:txBody>
      </p:sp>
    </p:spTree>
    <p:extLst>
      <p:ext uri="{BB962C8B-B14F-4D97-AF65-F5344CB8AC3E}">
        <p14:creationId xmlns:p14="http://schemas.microsoft.com/office/powerpoint/2010/main" val="2319411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9501</TotalTime>
  <Words>493</Words>
  <Application>Microsoft Office PowerPoint</Application>
  <PresentationFormat>A4 Paper (210x297 mm)</PresentationFormat>
  <Paragraphs>256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等线</vt:lpstr>
      <vt:lpstr>Arial</vt:lpstr>
      <vt:lpstr>Office 主题​​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袁 启娴</dc:creator>
  <cp:lastModifiedBy>Wang BH</cp:lastModifiedBy>
  <cp:revision>110</cp:revision>
  <cp:lastPrinted>2022-12-12T04:21:57Z</cp:lastPrinted>
  <dcterms:created xsi:type="dcterms:W3CDTF">2022-05-19T06:57:21Z</dcterms:created>
  <dcterms:modified xsi:type="dcterms:W3CDTF">2023-06-30T01:20:44Z</dcterms:modified>
</cp:coreProperties>
</file>