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64" r:id="rId2"/>
  </p:sldIdLst>
  <p:sldSz cx="12798425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7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0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5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56" y="72"/>
      </p:cViewPr>
      <p:guideLst>
        <p:guide orient="horz" pos="2267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017DC-B685-464D-9F5A-DF74691E4EBC}" type="datetimeFigureOut">
              <a:rPr kumimoji="1" lang="ja-JP" altLang="en-US" smtClean="0"/>
              <a:t>2022/12/7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DEAED-FEEF-4193-88A3-9A8D8CD928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4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609539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DEAED-FEEF-4193-88A3-9A8D8CD9283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9803" y="1178222"/>
            <a:ext cx="9598819" cy="2506427"/>
          </a:xfrm>
        </p:spPr>
        <p:txBody>
          <a:bodyPr anchor="b"/>
          <a:lstStyle>
            <a:lvl1pPr algn="ctr">
              <a:defRPr sz="62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9803" y="3781306"/>
            <a:ext cx="9598819" cy="1738167"/>
          </a:xfrm>
        </p:spPr>
        <p:txBody>
          <a:bodyPr/>
          <a:lstStyle>
            <a:lvl1pPr marL="0" indent="0" algn="ctr">
              <a:buNone/>
              <a:defRPr sz="2519"/>
            </a:lvl1pPr>
            <a:lvl2pPr marL="479923" indent="0" algn="ctr">
              <a:buNone/>
              <a:defRPr sz="2099"/>
            </a:lvl2pPr>
            <a:lvl3pPr marL="959846" indent="0" algn="ctr">
              <a:buNone/>
              <a:defRPr sz="1889"/>
            </a:lvl3pPr>
            <a:lvl4pPr marL="1439769" indent="0" algn="ctr">
              <a:buNone/>
              <a:defRPr sz="1680"/>
            </a:lvl4pPr>
            <a:lvl5pPr marL="1919691" indent="0" algn="ctr">
              <a:buNone/>
              <a:defRPr sz="1680"/>
            </a:lvl5pPr>
            <a:lvl6pPr marL="2399614" indent="0" algn="ctr">
              <a:buNone/>
              <a:defRPr sz="1680"/>
            </a:lvl6pPr>
            <a:lvl7pPr marL="2879537" indent="0" algn="ctr">
              <a:buNone/>
              <a:defRPr sz="1680"/>
            </a:lvl7pPr>
            <a:lvl8pPr marL="3359460" indent="0" algn="ctr">
              <a:buNone/>
              <a:defRPr sz="1680"/>
            </a:lvl8pPr>
            <a:lvl9pPr marL="3839383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43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05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8873" y="383297"/>
            <a:ext cx="2759660" cy="610108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9892" y="383297"/>
            <a:ext cx="8119001" cy="610108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80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89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226" y="1794830"/>
            <a:ext cx="11038642" cy="2994714"/>
          </a:xfrm>
        </p:spPr>
        <p:txBody>
          <a:bodyPr anchor="b"/>
          <a:lstStyle>
            <a:lvl1pPr>
              <a:defRPr sz="62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226" y="4817875"/>
            <a:ext cx="11038642" cy="1574849"/>
          </a:xfrm>
        </p:spPr>
        <p:txBody>
          <a:bodyPr/>
          <a:lstStyle>
            <a:lvl1pPr marL="0" indent="0">
              <a:buNone/>
              <a:defRPr sz="2519">
                <a:solidFill>
                  <a:schemeClr val="tx1">
                    <a:tint val="75000"/>
                  </a:schemeClr>
                </a:solidFill>
              </a:defRPr>
            </a:lvl1pPr>
            <a:lvl2pPr marL="479923" indent="0">
              <a:buNone/>
              <a:defRPr sz="2099">
                <a:solidFill>
                  <a:schemeClr val="tx1">
                    <a:tint val="75000"/>
                  </a:schemeClr>
                </a:solidFill>
              </a:defRPr>
            </a:lvl2pPr>
            <a:lvl3pPr marL="959846" indent="0">
              <a:buNone/>
              <a:defRPr sz="1889">
                <a:solidFill>
                  <a:schemeClr val="tx1">
                    <a:tint val="75000"/>
                  </a:schemeClr>
                </a:solidFill>
              </a:defRPr>
            </a:lvl3pPr>
            <a:lvl4pPr marL="1439769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69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61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537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4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38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6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9892" y="1916484"/>
            <a:ext cx="5439331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9202" y="1916484"/>
            <a:ext cx="5439331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76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558" y="383297"/>
            <a:ext cx="11038642" cy="13915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559" y="1764832"/>
            <a:ext cx="5414333" cy="864917"/>
          </a:xfrm>
        </p:spPr>
        <p:txBody>
          <a:bodyPr anchor="b"/>
          <a:lstStyle>
            <a:lvl1pPr marL="0" indent="0">
              <a:buNone/>
              <a:defRPr sz="2519" b="1"/>
            </a:lvl1pPr>
            <a:lvl2pPr marL="479923" indent="0">
              <a:buNone/>
              <a:defRPr sz="2099" b="1"/>
            </a:lvl2pPr>
            <a:lvl3pPr marL="959846" indent="0">
              <a:buNone/>
              <a:defRPr sz="1889" b="1"/>
            </a:lvl3pPr>
            <a:lvl4pPr marL="1439769" indent="0">
              <a:buNone/>
              <a:defRPr sz="1680" b="1"/>
            </a:lvl4pPr>
            <a:lvl5pPr marL="1919691" indent="0">
              <a:buNone/>
              <a:defRPr sz="1680" b="1"/>
            </a:lvl5pPr>
            <a:lvl6pPr marL="2399614" indent="0">
              <a:buNone/>
              <a:defRPr sz="1680" b="1"/>
            </a:lvl6pPr>
            <a:lvl7pPr marL="2879537" indent="0">
              <a:buNone/>
              <a:defRPr sz="1680" b="1"/>
            </a:lvl7pPr>
            <a:lvl8pPr marL="3359460" indent="0">
              <a:buNone/>
              <a:defRPr sz="1680" b="1"/>
            </a:lvl8pPr>
            <a:lvl9pPr marL="3839383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559" y="2629749"/>
            <a:ext cx="5414333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9202" y="1764832"/>
            <a:ext cx="5440998" cy="864917"/>
          </a:xfrm>
        </p:spPr>
        <p:txBody>
          <a:bodyPr anchor="b"/>
          <a:lstStyle>
            <a:lvl1pPr marL="0" indent="0">
              <a:buNone/>
              <a:defRPr sz="2519" b="1"/>
            </a:lvl1pPr>
            <a:lvl2pPr marL="479923" indent="0">
              <a:buNone/>
              <a:defRPr sz="2099" b="1"/>
            </a:lvl2pPr>
            <a:lvl3pPr marL="959846" indent="0">
              <a:buNone/>
              <a:defRPr sz="1889" b="1"/>
            </a:lvl3pPr>
            <a:lvl4pPr marL="1439769" indent="0">
              <a:buNone/>
              <a:defRPr sz="1680" b="1"/>
            </a:lvl4pPr>
            <a:lvl5pPr marL="1919691" indent="0">
              <a:buNone/>
              <a:defRPr sz="1680" b="1"/>
            </a:lvl5pPr>
            <a:lvl6pPr marL="2399614" indent="0">
              <a:buNone/>
              <a:defRPr sz="1680" b="1"/>
            </a:lvl6pPr>
            <a:lvl7pPr marL="2879537" indent="0">
              <a:buNone/>
              <a:defRPr sz="1680" b="1"/>
            </a:lvl7pPr>
            <a:lvl8pPr marL="3359460" indent="0">
              <a:buNone/>
              <a:defRPr sz="1680" b="1"/>
            </a:lvl8pPr>
            <a:lvl9pPr marL="3839383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9202" y="2629749"/>
            <a:ext cx="5440998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22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56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3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559" y="479954"/>
            <a:ext cx="412782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0997" y="1036569"/>
            <a:ext cx="6479203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19"/>
            </a:lvl3pPr>
            <a:lvl4pPr>
              <a:defRPr sz="2099"/>
            </a:lvl4pPr>
            <a:lvl5pPr>
              <a:defRPr sz="2099"/>
            </a:lvl5pPr>
            <a:lvl6pPr>
              <a:defRPr sz="2099"/>
            </a:lvl6pPr>
            <a:lvl7pPr>
              <a:defRPr sz="2099"/>
            </a:lvl7pPr>
            <a:lvl8pPr>
              <a:defRPr sz="2099"/>
            </a:lvl8pPr>
            <a:lvl9pPr>
              <a:defRPr sz="20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559" y="2159794"/>
            <a:ext cx="412782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23" indent="0">
              <a:buNone/>
              <a:defRPr sz="1470"/>
            </a:lvl2pPr>
            <a:lvl3pPr marL="959846" indent="0">
              <a:buNone/>
              <a:defRPr sz="1260"/>
            </a:lvl3pPr>
            <a:lvl4pPr marL="1439769" indent="0">
              <a:buNone/>
              <a:defRPr sz="1050"/>
            </a:lvl4pPr>
            <a:lvl5pPr marL="1919691" indent="0">
              <a:buNone/>
              <a:defRPr sz="1050"/>
            </a:lvl5pPr>
            <a:lvl6pPr marL="2399614" indent="0">
              <a:buNone/>
              <a:defRPr sz="1050"/>
            </a:lvl6pPr>
            <a:lvl7pPr marL="2879537" indent="0">
              <a:buNone/>
              <a:defRPr sz="1050"/>
            </a:lvl7pPr>
            <a:lvl8pPr marL="3359460" indent="0">
              <a:buNone/>
              <a:defRPr sz="1050"/>
            </a:lvl8pPr>
            <a:lvl9pPr marL="3839383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2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559" y="479954"/>
            <a:ext cx="412782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0997" y="1036569"/>
            <a:ext cx="6479203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23" indent="0">
              <a:buNone/>
              <a:defRPr sz="2939"/>
            </a:lvl2pPr>
            <a:lvl3pPr marL="959846" indent="0">
              <a:buNone/>
              <a:defRPr sz="2519"/>
            </a:lvl3pPr>
            <a:lvl4pPr marL="1439769" indent="0">
              <a:buNone/>
              <a:defRPr sz="2099"/>
            </a:lvl4pPr>
            <a:lvl5pPr marL="1919691" indent="0">
              <a:buNone/>
              <a:defRPr sz="2099"/>
            </a:lvl5pPr>
            <a:lvl6pPr marL="2399614" indent="0">
              <a:buNone/>
              <a:defRPr sz="2099"/>
            </a:lvl6pPr>
            <a:lvl7pPr marL="2879537" indent="0">
              <a:buNone/>
              <a:defRPr sz="2099"/>
            </a:lvl7pPr>
            <a:lvl8pPr marL="3359460" indent="0">
              <a:buNone/>
              <a:defRPr sz="2099"/>
            </a:lvl8pPr>
            <a:lvl9pPr marL="3839383" indent="0">
              <a:buNone/>
              <a:defRPr sz="20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559" y="2159794"/>
            <a:ext cx="412782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23" indent="0">
              <a:buNone/>
              <a:defRPr sz="1470"/>
            </a:lvl2pPr>
            <a:lvl3pPr marL="959846" indent="0">
              <a:buNone/>
              <a:defRPr sz="1260"/>
            </a:lvl3pPr>
            <a:lvl4pPr marL="1439769" indent="0">
              <a:buNone/>
              <a:defRPr sz="1050"/>
            </a:lvl4pPr>
            <a:lvl5pPr marL="1919691" indent="0">
              <a:buNone/>
              <a:defRPr sz="1050"/>
            </a:lvl5pPr>
            <a:lvl6pPr marL="2399614" indent="0">
              <a:buNone/>
              <a:defRPr sz="1050"/>
            </a:lvl6pPr>
            <a:lvl7pPr marL="2879537" indent="0">
              <a:buNone/>
              <a:defRPr sz="1050"/>
            </a:lvl7pPr>
            <a:lvl8pPr marL="3359460" indent="0">
              <a:buNone/>
              <a:defRPr sz="1050"/>
            </a:lvl8pPr>
            <a:lvl9pPr marL="3839383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31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9892" y="383297"/>
            <a:ext cx="11038642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9892" y="1916484"/>
            <a:ext cx="11038642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892" y="6672697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0270F-90D4-4701-BFB9-D3A4CB93869D}" type="datetimeFigureOut">
              <a:rPr kumimoji="1" lang="ja-JP" altLang="en-US" smtClean="0"/>
              <a:pPr/>
              <a:t>2022/12/7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39479" y="6672697"/>
            <a:ext cx="43194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8887" y="6672697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D29AB-9C70-49D5-AE1D-4A0EB847618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59846" rtl="0" eaLnBrk="1" latinLnBrk="0" hangingPunct="1">
        <a:lnSpc>
          <a:spcPct val="90000"/>
        </a:lnSpc>
        <a:spcBef>
          <a:spcPct val="0"/>
        </a:spcBef>
        <a:buNone/>
        <a:defRPr kumimoji="1"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61" indent="-239961" algn="l" defTabSz="959846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88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19" kern="1200">
          <a:solidFill>
            <a:schemeClr val="tx1"/>
          </a:solidFill>
          <a:latin typeface="+mn-lt"/>
          <a:ea typeface="+mn-ea"/>
          <a:cs typeface="+mn-cs"/>
        </a:defRPr>
      </a:lvl2pPr>
      <a:lvl3pPr marL="1199807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79730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2159653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639576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3119498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599421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407934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1pPr>
      <a:lvl2pPr marL="479923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959846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3pPr>
      <a:lvl4pPr marL="1439769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1919691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399614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2879537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359460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3839383" algn="l" defTabSz="959846" rtl="0" eaLnBrk="1" latinLnBrk="0" hangingPunct="1">
        <a:defRPr kumimoji="1" sz="18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8D3880C-21EF-13FF-7B9C-3CAD73549C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29" t="3963" r="13811" b="8069"/>
          <a:stretch/>
        </p:blipFill>
        <p:spPr>
          <a:xfrm>
            <a:off x="603051" y="3048010"/>
            <a:ext cx="3053825" cy="250286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9775003-0C86-9D4C-1754-A1C4A5D97F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17" t="4669" r="14214" b="7990"/>
          <a:stretch/>
        </p:blipFill>
        <p:spPr>
          <a:xfrm>
            <a:off x="598378" y="456590"/>
            <a:ext cx="3025701" cy="247114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2F038A1-FD42-8FE7-A1EC-AE33F4455EFE}"/>
              </a:ext>
            </a:extLst>
          </p:cNvPr>
          <p:cNvSpPr txBox="1"/>
          <p:nvPr/>
        </p:nvSpPr>
        <p:spPr>
          <a:xfrm>
            <a:off x="476674" y="6614538"/>
            <a:ext cx="12072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Figure S1. Relationship between Edinburgh Postnatal Depression Scale (EPDS) scores and</a:t>
            </a:r>
            <a:r>
              <a:rPr kumimoji="1" lang="ja-JP" altLang="en-US" sz="1600" dirty="0"/>
              <a:t> </a:t>
            </a:r>
            <a:r>
              <a:rPr kumimoji="1" lang="en-US" altLang="ja-JP" sz="1600" dirty="0"/>
              <a:t>serum levels of log transformed 3-</a:t>
            </a:r>
            <a:r>
              <a:rPr kumimoji="1" lang="en-US" altLang="ja-JP" sz="1600" dirty="0" err="1"/>
              <a:t>hydroxybutyric</a:t>
            </a:r>
            <a:r>
              <a:rPr kumimoji="1" lang="en-US" altLang="ja-JP" sz="1600" dirty="0"/>
              <a:t> acid</a:t>
            </a:r>
          </a:p>
          <a:p>
            <a:endParaRPr kumimoji="1" lang="en-US" altLang="ja-JP" sz="16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C573B4-C7AB-55C4-CF1F-D3B9000C350A}"/>
              </a:ext>
            </a:extLst>
          </p:cNvPr>
          <p:cNvSpPr txBox="1"/>
          <p:nvPr/>
        </p:nvSpPr>
        <p:spPr>
          <a:xfrm rot="16200000">
            <a:off x="-1499115" y="4469345"/>
            <a:ext cx="343075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err="1"/>
              <a:t>EPDS</a:t>
            </a:r>
            <a:r>
              <a:rPr kumimoji="1" lang="en-US" altLang="ja-JP" sz="1600" dirty="0"/>
              <a:t> scores  at 1 month postpartum</a:t>
            </a:r>
            <a:endParaRPr kumimoji="1" lang="ja-JP" altLang="en-US" sz="16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A8926E5-9C35-F7E1-A1B1-F3C86D02AEC6}"/>
              </a:ext>
            </a:extLst>
          </p:cNvPr>
          <p:cNvSpPr txBox="1"/>
          <p:nvPr/>
        </p:nvSpPr>
        <p:spPr>
          <a:xfrm>
            <a:off x="560167" y="5738412"/>
            <a:ext cx="31572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Log transformed 3-hydroxybutyric acid</a:t>
            </a:r>
          </a:p>
          <a:p>
            <a:pPr algn="ctr"/>
            <a:r>
              <a:rPr kumimoji="1" lang="en-US" altLang="ja-JP" sz="1400" dirty="0"/>
              <a:t>during second trimester</a:t>
            </a:r>
            <a:endParaRPr kumimoji="1" lang="ja-JP" altLang="en-US" sz="1400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BDC06E4-2E97-6A71-E061-0B00CB0475B2}"/>
              </a:ext>
            </a:extLst>
          </p:cNvPr>
          <p:cNvSpPr txBox="1"/>
          <p:nvPr/>
        </p:nvSpPr>
        <p:spPr>
          <a:xfrm>
            <a:off x="470690" y="5518953"/>
            <a:ext cx="3378724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300" dirty="0"/>
              <a:t>0.5          1.0          1.5          2.0         2.5        </a:t>
            </a:r>
            <a:endParaRPr kumimoji="1" lang="ja-JP" altLang="en-US" sz="1300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970EE26-4A82-7568-725B-C309535A081B}"/>
              </a:ext>
            </a:extLst>
          </p:cNvPr>
          <p:cNvSpPr txBox="1"/>
          <p:nvPr/>
        </p:nvSpPr>
        <p:spPr>
          <a:xfrm>
            <a:off x="316649" y="2974098"/>
            <a:ext cx="388183" cy="28078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1300" dirty="0"/>
              <a:t>14   12    10    8    6    4    2   0  </a:t>
            </a:r>
            <a:endParaRPr kumimoji="1" lang="ja-JP" altLang="en-US" sz="13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D817E1-D980-9218-B42D-F00473B8D04C}"/>
              </a:ext>
            </a:extLst>
          </p:cNvPr>
          <p:cNvSpPr txBox="1"/>
          <p:nvPr/>
        </p:nvSpPr>
        <p:spPr>
          <a:xfrm>
            <a:off x="3529839" y="5724667"/>
            <a:ext cx="3257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Log transformed 3-hydroxybutyric acid</a:t>
            </a:r>
          </a:p>
          <a:p>
            <a:pPr algn="ctr"/>
            <a:r>
              <a:rPr kumimoji="1" lang="en-US" altLang="ja-JP" sz="1400" dirty="0"/>
              <a:t>during third trimester</a:t>
            </a:r>
            <a:endParaRPr kumimoji="1" lang="ja-JP" altLang="en-US" sz="1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7A15518-925C-6BA8-4C2C-E351C654E2EF}"/>
              </a:ext>
            </a:extLst>
          </p:cNvPr>
          <p:cNvSpPr txBox="1"/>
          <p:nvPr/>
        </p:nvSpPr>
        <p:spPr>
          <a:xfrm>
            <a:off x="9685921" y="5722553"/>
            <a:ext cx="305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Log transformed 3-hydroxybutyric acid</a:t>
            </a:r>
          </a:p>
          <a:p>
            <a:pPr algn="ctr"/>
            <a:r>
              <a:rPr kumimoji="1" lang="en-US" altLang="ja-JP" sz="1400" dirty="0"/>
              <a:t>at 1 month postpartum</a:t>
            </a:r>
            <a:endParaRPr kumimoji="1" lang="ja-JP" altLang="en-US" sz="1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722664-1F29-FF28-DD93-11371EC8092D}"/>
              </a:ext>
            </a:extLst>
          </p:cNvPr>
          <p:cNvSpPr txBox="1"/>
          <p:nvPr/>
        </p:nvSpPr>
        <p:spPr>
          <a:xfrm>
            <a:off x="6615882" y="5731540"/>
            <a:ext cx="305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Log transformed 3-hydroxybutyric acid</a:t>
            </a:r>
          </a:p>
          <a:p>
            <a:pPr algn="ctr"/>
            <a:r>
              <a:rPr kumimoji="1" lang="en-US" altLang="ja-JP" sz="1400" dirty="0"/>
              <a:t>on postpartum day 1 </a:t>
            </a:r>
            <a:endParaRPr kumimoji="1" lang="ja-JP" altLang="en-US" sz="1400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0A62025-B102-58CC-D9E1-F4BAE6A15255}"/>
              </a:ext>
            </a:extLst>
          </p:cNvPr>
          <p:cNvSpPr txBox="1"/>
          <p:nvPr/>
        </p:nvSpPr>
        <p:spPr>
          <a:xfrm>
            <a:off x="2793976" y="3147552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r=0.367</a:t>
            </a:r>
          </a:p>
          <a:p>
            <a:r>
              <a:rPr lang="en-US" altLang="ja-JP" sz="1100" i="1" dirty="0"/>
              <a:t>p&lt;</a:t>
            </a:r>
            <a:r>
              <a:rPr lang="en-US" altLang="ja-JP" sz="1100" dirty="0"/>
              <a:t>0.001</a:t>
            </a:r>
            <a:endParaRPr lang="ja-JP" altLang="en-US" sz="11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81B9818-1EAF-4CC4-9B7C-2CE462EE63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77" t="4157" r="14231" b="8191"/>
          <a:stretch/>
        </p:blipFill>
        <p:spPr>
          <a:xfrm>
            <a:off x="3654434" y="3046156"/>
            <a:ext cx="3030161" cy="250471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4A2F71-7A5C-23A7-DCDF-7A7E5C62EF22}"/>
              </a:ext>
            </a:extLst>
          </p:cNvPr>
          <p:cNvSpPr txBox="1"/>
          <p:nvPr/>
        </p:nvSpPr>
        <p:spPr>
          <a:xfrm>
            <a:off x="3543054" y="5505209"/>
            <a:ext cx="33787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" dirty="0"/>
              <a:t>0.5         1.0           1.5         2.0          2.5      </a:t>
            </a:r>
            <a:endParaRPr kumimoji="1" lang="ja-JP" altLang="en-US" sz="13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A03B1ED0-AC21-078A-15D9-F78080EBF2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128" t="4369" r="13999" b="8003"/>
          <a:stretch/>
        </p:blipFill>
        <p:spPr>
          <a:xfrm>
            <a:off x="6680223" y="3060413"/>
            <a:ext cx="3055155" cy="250633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3A84149-A918-EBFB-FB43-0B602EEA5232}"/>
              </a:ext>
            </a:extLst>
          </p:cNvPr>
          <p:cNvSpPr txBox="1"/>
          <p:nvPr/>
        </p:nvSpPr>
        <p:spPr>
          <a:xfrm>
            <a:off x="6523341" y="5496046"/>
            <a:ext cx="33787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" dirty="0"/>
              <a:t>0.5         1.0           1.5         2.0          2.5      </a:t>
            </a:r>
            <a:endParaRPr kumimoji="1" lang="ja-JP" altLang="en-US" sz="13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7BC79A10-89D5-A773-80FE-2BB1381EEFC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47" t="4248" r="20630" b="8479"/>
          <a:stretch/>
        </p:blipFill>
        <p:spPr>
          <a:xfrm>
            <a:off x="9731496" y="3066883"/>
            <a:ext cx="3035680" cy="2494657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A680DBA-5BE7-4E00-1061-8120E07493FC}"/>
              </a:ext>
            </a:extLst>
          </p:cNvPr>
          <p:cNvSpPr txBox="1"/>
          <p:nvPr/>
        </p:nvSpPr>
        <p:spPr>
          <a:xfrm>
            <a:off x="9585615" y="5503357"/>
            <a:ext cx="33787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00" dirty="0"/>
              <a:t>0.5         1.0           1.5         2.0          2.5      </a:t>
            </a:r>
            <a:endParaRPr kumimoji="1" lang="ja-JP" altLang="en-US" sz="13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6F6C3FE-538E-DD7F-EE9F-F0DA3D2B543C}"/>
              </a:ext>
            </a:extLst>
          </p:cNvPr>
          <p:cNvSpPr txBox="1"/>
          <p:nvPr/>
        </p:nvSpPr>
        <p:spPr>
          <a:xfrm>
            <a:off x="5892558" y="3161420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r=0.251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0.012</a:t>
            </a:r>
            <a:endParaRPr lang="ja-JP" altLang="en-US" sz="11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F9CE19-8AF6-EC9C-B3E2-3A36DDDE29DF}"/>
              </a:ext>
            </a:extLst>
          </p:cNvPr>
          <p:cNvSpPr txBox="1"/>
          <p:nvPr/>
        </p:nvSpPr>
        <p:spPr>
          <a:xfrm>
            <a:off x="8921670" y="3147552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r=0.118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0.247</a:t>
            </a:r>
            <a:endParaRPr lang="ja-JP" altLang="en-US" sz="11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CC01ADE-73E9-5361-9771-AC6A6B490D9F}"/>
              </a:ext>
            </a:extLst>
          </p:cNvPr>
          <p:cNvSpPr txBox="1"/>
          <p:nvPr/>
        </p:nvSpPr>
        <p:spPr>
          <a:xfrm>
            <a:off x="12019512" y="3143773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r=0.015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0.885</a:t>
            </a:r>
            <a:endParaRPr lang="ja-JP" altLang="en-US" sz="11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682D16-9347-FB33-8D07-F47EBC6157E8}"/>
              </a:ext>
            </a:extLst>
          </p:cNvPr>
          <p:cNvSpPr txBox="1"/>
          <p:nvPr/>
        </p:nvSpPr>
        <p:spPr>
          <a:xfrm>
            <a:off x="276598" y="290449"/>
            <a:ext cx="388183" cy="28078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1300" dirty="0"/>
              <a:t>14   12    10    8    6    4    2   0  </a:t>
            </a:r>
            <a:endParaRPr kumimoji="1" lang="ja-JP" altLang="en-US" sz="13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774E8A4-6E2E-EB5D-8F66-7BF497B185E1}"/>
              </a:ext>
            </a:extLst>
          </p:cNvPr>
          <p:cNvSpPr txBox="1"/>
          <p:nvPr/>
        </p:nvSpPr>
        <p:spPr>
          <a:xfrm rot="16200000">
            <a:off x="-1313813" y="1424396"/>
            <a:ext cx="3100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err="1"/>
              <a:t>EPDS</a:t>
            </a:r>
            <a:r>
              <a:rPr kumimoji="1" lang="en-US" altLang="ja-JP" sz="1600" dirty="0"/>
              <a:t> scores at 3 day postpartum</a:t>
            </a:r>
            <a:endParaRPr kumimoji="1" lang="ja-JP" altLang="en-US" sz="16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4E7637C-F894-0F6F-9CE3-987C9BF28D65}"/>
              </a:ext>
            </a:extLst>
          </p:cNvPr>
          <p:cNvSpPr txBox="1"/>
          <p:nvPr/>
        </p:nvSpPr>
        <p:spPr>
          <a:xfrm>
            <a:off x="2793975" y="450136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r=0.442</a:t>
            </a:r>
          </a:p>
          <a:p>
            <a:r>
              <a:rPr lang="en-US" altLang="ja-JP" sz="1100" i="1" dirty="0"/>
              <a:t>p&lt;</a:t>
            </a:r>
            <a:r>
              <a:rPr lang="en-US" altLang="ja-JP" sz="1100" dirty="0"/>
              <a:t>0.001</a:t>
            </a:r>
            <a:endParaRPr lang="ja-JP" altLang="en-US" sz="11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16C05567-73B1-C686-39BE-B6CFFFFE55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175" t="3918" r="14201" b="8162"/>
          <a:stretch/>
        </p:blipFill>
        <p:spPr>
          <a:xfrm>
            <a:off x="3650961" y="442845"/>
            <a:ext cx="3004046" cy="2480401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B6B864-5AE2-B1C4-9CFD-4506DFE128CE}"/>
              </a:ext>
            </a:extLst>
          </p:cNvPr>
          <p:cNvSpPr txBox="1"/>
          <p:nvPr/>
        </p:nvSpPr>
        <p:spPr>
          <a:xfrm>
            <a:off x="5940424" y="456590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r=0.228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0.023</a:t>
            </a:r>
            <a:endParaRPr lang="ja-JP" altLang="en-US" sz="1100" dirty="0"/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AD569CD2-C03A-1F7A-3833-E937D9415D0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490" t="4573" r="14069" b="8221"/>
          <a:stretch/>
        </p:blipFill>
        <p:spPr>
          <a:xfrm>
            <a:off x="6687831" y="450136"/>
            <a:ext cx="3030161" cy="2487367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447449B-2710-111D-1F86-9DDAE1BC91D4}"/>
              </a:ext>
            </a:extLst>
          </p:cNvPr>
          <p:cNvSpPr txBox="1"/>
          <p:nvPr/>
        </p:nvSpPr>
        <p:spPr>
          <a:xfrm>
            <a:off x="8992170" y="446789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r=0.185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0.067</a:t>
            </a:r>
            <a:endParaRPr lang="ja-JP" altLang="en-US" sz="1100" dirty="0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ACE9EFFF-AECB-9DBD-8F16-6145EBFEE0C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645" t="4348" r="14629" b="8089"/>
          <a:stretch/>
        </p:blipFill>
        <p:spPr>
          <a:xfrm>
            <a:off x="9747011" y="442845"/>
            <a:ext cx="2999413" cy="2494657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669E5E1-91B2-C0DB-AE86-AA3F6EB6574B}"/>
              </a:ext>
            </a:extLst>
          </p:cNvPr>
          <p:cNvSpPr txBox="1"/>
          <p:nvPr/>
        </p:nvSpPr>
        <p:spPr>
          <a:xfrm>
            <a:off x="11998613" y="457795"/>
            <a:ext cx="693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r=0.010</a:t>
            </a:r>
          </a:p>
          <a:p>
            <a:r>
              <a:rPr lang="en-US" altLang="ja-JP" sz="1100" i="1" dirty="0"/>
              <a:t>p=</a:t>
            </a:r>
            <a:r>
              <a:rPr lang="en-US" altLang="ja-JP" sz="1100" dirty="0"/>
              <a:t>0.926</a:t>
            </a:r>
            <a:endParaRPr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6918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17537</TotalTime>
  <Words>148</Words>
  <Application>Microsoft Office PowerPoint</Application>
  <PresentationFormat>ユーザー設定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馬詰武</dc:creator>
  <cp:lastModifiedBy>Noshiro Kiwamu</cp:lastModifiedBy>
  <cp:revision>105</cp:revision>
  <dcterms:created xsi:type="dcterms:W3CDTF">2016-02-15T22:51:34Z</dcterms:created>
  <dcterms:modified xsi:type="dcterms:W3CDTF">2022-12-07T10:19:40Z</dcterms:modified>
</cp:coreProperties>
</file>