
<file path=[Content_Types].xml><?xml version="1.0" encoding="utf-8"?>
<Types xmlns="http://schemas.openxmlformats.org/package/2006/content-types">
  <Default Extension="jpeg" ContentType="image/jpe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p:scale>
          <a:sx n="160" d="100"/>
          <a:sy n="160" d="100"/>
        </p:scale>
        <p:origin x="-816" y="-5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202882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2864993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6506674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9237841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0033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378460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197152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36528675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5203731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4248624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6B43304-4FBB-4911-BCB5-F69727A57658}" type="datetimeFigureOut">
              <a:rPr kumimoji="1" lang="ja-JP" altLang="en-US" smtClean="0"/>
              <a:t>2019/2/8</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79001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B43304-4FBB-4911-BCB5-F69727A57658}" type="datetimeFigureOut">
              <a:rPr kumimoji="1" lang="ja-JP" altLang="en-US" smtClean="0"/>
              <a:t>2019/2/8</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9E3A5B-6759-4161-9925-2EC95E3F9FC2}" type="slidenum">
              <a:rPr kumimoji="1" lang="ja-JP" altLang="en-US" smtClean="0"/>
              <a:t>‹#›</a:t>
            </a:fld>
            <a:endParaRPr kumimoji="1" lang="ja-JP" altLang="en-US"/>
          </a:p>
        </p:txBody>
      </p:sp>
    </p:spTree>
    <p:extLst>
      <p:ext uri="{BB962C8B-B14F-4D97-AF65-F5344CB8AC3E}">
        <p14:creationId xmlns:p14="http://schemas.microsoft.com/office/powerpoint/2010/main" val="12711938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t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41EA28F2-67CF-41BF-BBDE-4CFC6A3068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32232"/>
            <a:ext cx="9144000" cy="4402935"/>
          </a:xfrm>
          <a:prstGeom prst="rect">
            <a:avLst/>
          </a:prstGeom>
        </p:spPr>
      </p:pic>
      <p:sp>
        <p:nvSpPr>
          <p:cNvPr id="4" name="テキスト ボックス 3">
            <a:extLst>
              <a:ext uri="{FF2B5EF4-FFF2-40B4-BE49-F238E27FC236}">
                <a16:creationId xmlns:a16="http://schemas.microsoft.com/office/drawing/2014/main" id="{63B2C147-8C31-462A-9553-ADA0D193B415}"/>
              </a:ext>
            </a:extLst>
          </p:cNvPr>
          <p:cNvSpPr txBox="1"/>
          <p:nvPr/>
        </p:nvSpPr>
        <p:spPr>
          <a:xfrm>
            <a:off x="1" y="5334000"/>
            <a:ext cx="9143999" cy="830997"/>
          </a:xfrm>
          <a:prstGeom prst="rect">
            <a:avLst/>
          </a:prstGeom>
          <a:noFill/>
        </p:spPr>
        <p:txBody>
          <a:bodyPr wrap="square" rtlCol="0">
            <a:spAutoFit/>
          </a:bodyPr>
          <a:lstStyle/>
          <a:p>
            <a:pPr algn="just"/>
            <a:r>
              <a:rPr kumimoji="1" lang="en-US" altLang="ja-JP" sz="1200" dirty="0">
                <a:latin typeface="Times New Roman" panose="02020603050405020304" pitchFamily="18" charset="0"/>
                <a:cs typeface="Times New Roman" panose="02020603050405020304" pitchFamily="18" charset="0"/>
              </a:rPr>
              <a:t>Figure S1. Representative fluorescence microscopic images of fungi double-stained by Calcofluor White M2R and superoxide indicator. </a:t>
            </a:r>
          </a:p>
          <a:p>
            <a:pPr algn="just"/>
            <a:r>
              <a:rPr kumimoji="1" lang="en-US" altLang="ja-JP" sz="1200" i="1" dirty="0">
                <a:latin typeface="Times New Roman" panose="02020603050405020304" pitchFamily="18" charset="0"/>
                <a:cs typeface="Times New Roman" panose="02020603050405020304" pitchFamily="18" charset="0"/>
              </a:rPr>
              <a:t>A. flavus </a:t>
            </a:r>
            <a:r>
              <a:rPr kumimoji="1" lang="en-US" altLang="ja-JP" sz="1200" dirty="0">
                <a:latin typeface="Times New Roman" panose="02020603050405020304" pitchFamily="18" charset="0"/>
                <a:cs typeface="Times New Roman" panose="02020603050405020304" pitchFamily="18" charset="0"/>
              </a:rPr>
              <a:t>cultivated for 24 h with and without paraquat was treated with mitochondrial superoxide indicator mitoSOX (</a:t>
            </a:r>
            <a:r>
              <a:rPr kumimoji="1" lang="en-US" altLang="ja-JP" sz="1200" b="1" dirty="0">
                <a:latin typeface="Times New Roman" panose="02020603050405020304" pitchFamily="18" charset="0"/>
                <a:cs typeface="Times New Roman" panose="02020603050405020304" pitchFamily="18" charset="0"/>
              </a:rPr>
              <a:t>a</a:t>
            </a:r>
            <a:r>
              <a:rPr kumimoji="1" lang="en-US" altLang="ja-JP" sz="1200" dirty="0">
                <a:latin typeface="Times New Roman" panose="02020603050405020304" pitchFamily="18" charset="0"/>
                <a:cs typeface="Times New Roman" panose="02020603050405020304" pitchFamily="18" charset="0"/>
              </a:rPr>
              <a:t>) or cytosolic superoxide indicator dihydroethidium (</a:t>
            </a:r>
            <a:r>
              <a:rPr kumimoji="1" lang="en-US" altLang="ja-JP" sz="1200" b="1" dirty="0">
                <a:latin typeface="Times New Roman" panose="02020603050405020304" pitchFamily="18" charset="0"/>
                <a:cs typeface="Times New Roman" panose="02020603050405020304" pitchFamily="18" charset="0"/>
              </a:rPr>
              <a:t>b</a:t>
            </a:r>
            <a:r>
              <a:rPr kumimoji="1" lang="en-US" altLang="ja-JP" sz="1200" dirty="0">
                <a:latin typeface="Times New Roman" panose="02020603050405020304" pitchFamily="18" charset="0"/>
                <a:cs typeface="Times New Roman" panose="02020603050405020304" pitchFamily="18" charset="0"/>
              </a:rPr>
              <a:t>) and the cell wall was stained with </a:t>
            </a:r>
            <a:r>
              <a:rPr kumimoji="1" lang="en-US" altLang="ja-JP" sz="1200" dirty="0" err="1">
                <a:latin typeface="Times New Roman" panose="02020603050405020304" pitchFamily="18" charset="0"/>
                <a:cs typeface="Times New Roman" panose="02020603050405020304" pitchFamily="18" charset="0"/>
              </a:rPr>
              <a:t>Calcofulor</a:t>
            </a:r>
            <a:r>
              <a:rPr kumimoji="1" lang="en-US" altLang="ja-JP" sz="1200" dirty="0">
                <a:latin typeface="Times New Roman" panose="02020603050405020304" pitchFamily="18" charset="0"/>
                <a:cs typeface="Times New Roman" panose="02020603050405020304" pitchFamily="18" charset="0"/>
              </a:rPr>
              <a:t> White. The fluorescent images were captured using fluorescence microscope. </a:t>
            </a:r>
            <a:endParaRPr kumimoji="1" lang="ja-JP"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9489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a:extLst>
              <a:ext uri="{FF2B5EF4-FFF2-40B4-BE49-F238E27FC236}">
                <a16:creationId xmlns:a16="http://schemas.microsoft.com/office/drawing/2014/main" id="{9F6FDAAA-5C0A-4F7A-B8A2-85B24A60D97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6300" y="947166"/>
            <a:ext cx="7391400" cy="3630168"/>
          </a:xfrm>
          <a:prstGeom prst="rect">
            <a:avLst/>
          </a:prstGeom>
        </p:spPr>
      </p:pic>
      <p:sp>
        <p:nvSpPr>
          <p:cNvPr id="5" name="テキスト ボックス 4">
            <a:extLst>
              <a:ext uri="{FF2B5EF4-FFF2-40B4-BE49-F238E27FC236}">
                <a16:creationId xmlns:a16="http://schemas.microsoft.com/office/drawing/2014/main" id="{C55F2DCE-F37C-4E97-A321-6F2631940B62}"/>
              </a:ext>
            </a:extLst>
          </p:cNvPr>
          <p:cNvSpPr txBox="1"/>
          <p:nvPr/>
        </p:nvSpPr>
        <p:spPr>
          <a:xfrm>
            <a:off x="1" y="4895850"/>
            <a:ext cx="9143999" cy="1200329"/>
          </a:xfrm>
          <a:prstGeom prst="rect">
            <a:avLst/>
          </a:prstGeom>
          <a:noFill/>
        </p:spPr>
        <p:txBody>
          <a:bodyPr wrap="square" rtlCol="0">
            <a:spAutoFit/>
          </a:bodyPr>
          <a:lstStyle/>
          <a:p>
            <a:pPr algn="just"/>
            <a:r>
              <a:rPr kumimoji="1" lang="en-US" altLang="ja-JP" sz="1200" dirty="0">
                <a:latin typeface="Times New Roman" panose="02020603050405020304" pitchFamily="18" charset="0"/>
                <a:cs typeface="Times New Roman" panose="02020603050405020304" pitchFamily="18" charset="0"/>
              </a:rPr>
              <a:t>Figure S2. Schematic representation of quantification of superoxide in a region of interest.</a:t>
            </a:r>
          </a:p>
          <a:p>
            <a:pPr algn="just"/>
            <a:r>
              <a:rPr kumimoji="1" lang="en-US" altLang="ja-JP" sz="1200" dirty="0">
                <a:latin typeface="Times New Roman" panose="02020603050405020304" pitchFamily="18" charset="0"/>
                <a:cs typeface="Times New Roman" panose="02020603050405020304" pitchFamily="18" charset="0"/>
              </a:rPr>
              <a:t>The blue component of the fluorescent image of Calcofluor White was binarized and the dimension of black area was regarded as mycelial mass in the region of image. On the other hand, the red component of the fluorescent image of dihydroethidium was first subjected to background subtraction and then binarized. The dimension of black area was regarded as cytosolic superoxide amount in the region of image. The relative cytosolic superoxide level in the region of image was calculated with the equation: superoxide amount in the image = mycelial mass in the image </a:t>
            </a:r>
            <a:r>
              <a:rPr lang="en-US" altLang="ja-JP" sz="1200" dirty="0">
                <a:latin typeface="Times New Roman" panose="02020603050405020304" pitchFamily="18" charset="0"/>
                <a:cs typeface="Times New Roman" panose="02020603050405020304" pitchFamily="18" charset="0"/>
              </a:rPr>
              <a:t>×100. The relative mitochondrial superoxide level was calculated in the same way using fluorescence images of mitoSOX.</a:t>
            </a:r>
          </a:p>
        </p:txBody>
      </p:sp>
    </p:spTree>
    <p:extLst>
      <p:ext uri="{BB962C8B-B14F-4D97-AF65-F5344CB8AC3E}">
        <p14:creationId xmlns:p14="http://schemas.microsoft.com/office/powerpoint/2010/main" val="1686585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 2">
            <a:extLst>
              <a:ext uri="{FF2B5EF4-FFF2-40B4-BE49-F238E27FC236}">
                <a16:creationId xmlns:a16="http://schemas.microsoft.com/office/drawing/2014/main" id="{CBA1AE91-4DCC-4E60-9069-B3AA34329F04}"/>
              </a:ext>
            </a:extLst>
          </p:cNvPr>
          <p:cNvGraphicFramePr>
            <a:graphicFrameLocks noGrp="1"/>
          </p:cNvGraphicFramePr>
          <p:nvPr>
            <p:extLst>
              <p:ext uri="{D42A27DB-BD31-4B8C-83A1-F6EECF244321}">
                <p14:modId xmlns:p14="http://schemas.microsoft.com/office/powerpoint/2010/main" val="1775259303"/>
              </p:ext>
            </p:extLst>
          </p:nvPr>
        </p:nvGraphicFramePr>
        <p:xfrm>
          <a:off x="2115790" y="454250"/>
          <a:ext cx="4912421" cy="6156084"/>
        </p:xfrm>
        <a:graphic>
          <a:graphicData uri="http://schemas.openxmlformats.org/drawingml/2006/table">
            <a:tbl>
              <a:tblPr/>
              <a:tblGrid>
                <a:gridCol w="2260698">
                  <a:extLst>
                    <a:ext uri="{9D8B030D-6E8A-4147-A177-3AD203B41FA5}">
                      <a16:colId xmlns:a16="http://schemas.microsoft.com/office/drawing/2014/main" val="1747994831"/>
                    </a:ext>
                  </a:extLst>
                </a:gridCol>
                <a:gridCol w="2651723">
                  <a:extLst>
                    <a:ext uri="{9D8B030D-6E8A-4147-A177-3AD203B41FA5}">
                      <a16:colId xmlns:a16="http://schemas.microsoft.com/office/drawing/2014/main" val="1611075229"/>
                    </a:ext>
                  </a:extLst>
                </a:gridCol>
              </a:tblGrid>
              <a:tr h="186548">
                <a:tc>
                  <a:txBody>
                    <a:bodyPr/>
                    <a:lstStyle/>
                    <a:p>
                      <a:pPr algn="ctr"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name</a:t>
                      </a:r>
                    </a:p>
                  </a:txBody>
                  <a:tcPr marL="7773" marR="7773" marT="7773"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Sequence (5'→3')</a:t>
                      </a:r>
                    </a:p>
                  </a:txBody>
                  <a:tcPr marL="7773" marR="7773" marT="7773"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55410608"/>
                  </a:ext>
                </a:extLst>
              </a:tr>
              <a:tr h="186548">
                <a:tc>
                  <a:txBody>
                    <a:bodyPr/>
                    <a:lstStyle/>
                    <a:p>
                      <a:pPr algn="l" fontAlgn="ctr"/>
                      <a:r>
                        <a:rPr lang="el-GR" sz="1000" b="0" i="1" u="none" strike="noStrike" dirty="0">
                          <a:solidFill>
                            <a:srgbClr val="000000"/>
                          </a:solidFill>
                          <a:effectLst/>
                          <a:latin typeface="Times New Roman" panose="02020603050405020304" pitchFamily="18" charset="0"/>
                          <a:ea typeface="Segoe UI" panose="020B0502040204020203" pitchFamily="34" charset="0"/>
                          <a:cs typeface="Times New Roman" panose="02020603050405020304" pitchFamily="18" charset="0"/>
                        </a:rPr>
                        <a:t>β</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-tubulin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AGCTCTCCAACCCCTCTTACG</a:t>
                      </a:r>
                    </a:p>
                  </a:txBody>
                  <a:tcPr marL="7773" marR="7773" marT="7773" marB="0" anchor="ctr">
                    <a:lnL>
                      <a:noFill/>
                    </a:lnL>
                    <a:lnR>
                      <a:noFill/>
                    </a:lnR>
                    <a:lnT w="635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04917547"/>
                  </a:ext>
                </a:extLst>
              </a:tr>
              <a:tr h="186548">
                <a:tc>
                  <a:txBody>
                    <a:bodyPr/>
                    <a:lstStyle/>
                    <a:p>
                      <a:pPr algn="l" fontAlgn="ctr"/>
                      <a:r>
                        <a:rPr lang="el-GR" altLang="ja-JP" sz="1000" b="0" i="1" u="none" strike="noStrike" dirty="0">
                          <a:solidFill>
                            <a:srgbClr val="000000"/>
                          </a:solidFill>
                          <a:effectLst/>
                          <a:latin typeface="Times New Roman" panose="02020603050405020304" pitchFamily="18" charset="0"/>
                          <a:ea typeface="Segoe UI" panose="020B0502040204020203" pitchFamily="34" charset="0"/>
                          <a:cs typeface="Times New Roman" panose="02020603050405020304" pitchFamily="18" charset="0"/>
                        </a:rPr>
                        <a:t>β</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-tubulin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TGAGCTGACCGGGGAAACG</a:t>
                      </a:r>
                    </a:p>
                  </a:txBody>
                  <a:tcPr marL="7773" marR="7773" marT="7773" marB="0" anchor="ctr">
                    <a:lnL>
                      <a:noFill/>
                    </a:lnL>
                    <a:lnR>
                      <a:noFill/>
                    </a:lnR>
                    <a:lnT>
                      <a:noFill/>
                    </a:lnT>
                    <a:lnB>
                      <a:noFill/>
                    </a:lnB>
                  </a:tcPr>
                </a:tc>
                <a:extLst>
                  <a:ext uri="{0D108BD9-81ED-4DB2-BD59-A6C34878D82A}">
                    <a16:rowId xmlns:a16="http://schemas.microsoft.com/office/drawing/2014/main" val="3561017242"/>
                  </a:ext>
                </a:extLst>
              </a:tr>
              <a:tr h="186548">
                <a:tc>
                  <a:txBody>
                    <a:bodyPr/>
                    <a:lstStyle/>
                    <a:p>
                      <a:pPr algn="l" fontAlgn="ct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aflR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TCCGCCATCTTTTCTCATCA</a:t>
                      </a:r>
                    </a:p>
                  </a:txBody>
                  <a:tcPr marL="7773" marR="7773" marT="7773" marB="0" anchor="ctr">
                    <a:lnL>
                      <a:noFill/>
                    </a:lnL>
                    <a:lnR>
                      <a:noFill/>
                    </a:lnR>
                    <a:lnT>
                      <a:noFill/>
                    </a:lnT>
                    <a:lnB>
                      <a:noFill/>
                    </a:lnB>
                  </a:tcPr>
                </a:tc>
                <a:extLst>
                  <a:ext uri="{0D108BD9-81ED-4DB2-BD59-A6C34878D82A}">
                    <a16:rowId xmlns:a16="http://schemas.microsoft.com/office/drawing/2014/main" val="3689584901"/>
                  </a:ext>
                </a:extLst>
              </a:tr>
              <a:tr h="186548">
                <a:tc>
                  <a:txBody>
                    <a:bodyPr/>
                    <a:lstStyle/>
                    <a:p>
                      <a:pPr algn="l" fontAlgn="ct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aflR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CCGAATTCCGAATCGACTGTTA</a:t>
                      </a:r>
                    </a:p>
                  </a:txBody>
                  <a:tcPr marL="7773" marR="7773" marT="7773" marB="0" anchor="ctr">
                    <a:lnL>
                      <a:noFill/>
                    </a:lnL>
                    <a:lnR>
                      <a:noFill/>
                    </a:lnR>
                    <a:lnT>
                      <a:noFill/>
                    </a:lnT>
                    <a:lnB>
                      <a:noFill/>
                    </a:lnB>
                  </a:tcPr>
                </a:tc>
                <a:extLst>
                  <a:ext uri="{0D108BD9-81ED-4DB2-BD59-A6C34878D82A}">
                    <a16:rowId xmlns:a16="http://schemas.microsoft.com/office/drawing/2014/main" val="3765102452"/>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aflC</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TGCATGGCGATGTGGTAGTT</a:t>
                      </a:r>
                    </a:p>
                  </a:txBody>
                  <a:tcPr marL="7773" marR="7773" marT="7773" marB="0" anchor="ctr">
                    <a:lnL>
                      <a:noFill/>
                    </a:lnL>
                    <a:lnR>
                      <a:noFill/>
                    </a:lnR>
                    <a:lnT>
                      <a:noFill/>
                    </a:lnT>
                    <a:lnB>
                      <a:noFill/>
                    </a:lnB>
                  </a:tcPr>
                </a:tc>
                <a:extLst>
                  <a:ext uri="{0D108BD9-81ED-4DB2-BD59-A6C34878D82A}">
                    <a16:rowId xmlns:a16="http://schemas.microsoft.com/office/drawing/2014/main" val="2508585341"/>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aflC</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GTAAGGCCGCGGAAGAAAG</a:t>
                      </a:r>
                    </a:p>
                  </a:txBody>
                  <a:tcPr marL="7773" marR="7773" marT="7773" marB="0" anchor="ctr">
                    <a:lnL>
                      <a:noFill/>
                    </a:lnL>
                    <a:lnR>
                      <a:noFill/>
                    </a:lnR>
                    <a:lnT>
                      <a:noFill/>
                    </a:lnT>
                    <a:lnB>
                      <a:noFill/>
                    </a:lnB>
                  </a:tcPr>
                </a:tc>
                <a:extLst>
                  <a:ext uri="{0D108BD9-81ED-4DB2-BD59-A6C34878D82A}">
                    <a16:rowId xmlns:a16="http://schemas.microsoft.com/office/drawing/2014/main" val="2111891719"/>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AGTCCAAGCAACAGGCCAAGT</a:t>
                      </a:r>
                    </a:p>
                  </a:txBody>
                  <a:tcPr marL="7773" marR="7773" marT="7773" marB="0" anchor="ctr">
                    <a:lnL>
                      <a:noFill/>
                    </a:lnL>
                    <a:lnR>
                      <a:noFill/>
                    </a:lnR>
                    <a:lnT>
                      <a:noFill/>
                    </a:lnT>
                    <a:lnB>
                      <a:noFill/>
                    </a:lnB>
                  </a:tcPr>
                </a:tc>
                <a:extLst>
                  <a:ext uri="{0D108BD9-81ED-4DB2-BD59-A6C34878D82A}">
                    <a16:rowId xmlns:a16="http://schemas.microsoft.com/office/drawing/2014/main" val="2908971944"/>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CGCGCATAGTCGTGCATGT</a:t>
                      </a:r>
                    </a:p>
                  </a:txBody>
                  <a:tcPr marL="7773" marR="7773" marT="7773" marB="0" anchor="ctr">
                    <a:lnL>
                      <a:noFill/>
                    </a:lnL>
                    <a:lnR>
                      <a:noFill/>
                    </a:lnR>
                    <a:lnT>
                      <a:noFill/>
                    </a:lnT>
                    <a:lnB>
                      <a:noFill/>
                    </a:lnB>
                  </a:tcPr>
                </a:tc>
                <a:extLst>
                  <a:ext uri="{0D108BD9-81ED-4DB2-BD59-A6C34878D82A}">
                    <a16:rowId xmlns:a16="http://schemas.microsoft.com/office/drawing/2014/main" val="221200520"/>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aflM</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TGAGGCAACTGCGAAGTTAATG</a:t>
                      </a:r>
                    </a:p>
                  </a:txBody>
                  <a:tcPr marL="7773" marR="7773" marT="7773" marB="0" anchor="ctr">
                    <a:lnL>
                      <a:noFill/>
                    </a:lnL>
                    <a:lnR>
                      <a:noFill/>
                    </a:lnR>
                    <a:lnT>
                      <a:noFill/>
                    </a:lnT>
                    <a:lnB>
                      <a:noFill/>
                    </a:lnB>
                  </a:tcPr>
                </a:tc>
                <a:extLst>
                  <a:ext uri="{0D108BD9-81ED-4DB2-BD59-A6C34878D82A}">
                    <a16:rowId xmlns:a16="http://schemas.microsoft.com/office/drawing/2014/main" val="2175940360"/>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aflM</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CCAGCGTTCGATGACACGAT</a:t>
                      </a:r>
                    </a:p>
                  </a:txBody>
                  <a:tcPr marL="7773" marR="7773" marT="7773" marB="0" anchor="ctr">
                    <a:lnL>
                      <a:noFill/>
                    </a:lnL>
                    <a:lnR>
                      <a:noFill/>
                    </a:lnR>
                    <a:lnT>
                      <a:noFill/>
                    </a:lnT>
                    <a:lnB>
                      <a:noFill/>
                    </a:lnB>
                  </a:tcPr>
                </a:tc>
                <a:extLst>
                  <a:ext uri="{0D108BD9-81ED-4DB2-BD59-A6C34878D82A}">
                    <a16:rowId xmlns:a16="http://schemas.microsoft.com/office/drawing/2014/main" val="3358397612"/>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aflP</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ACCAAGGAGTGGAATTCGCTTAT</a:t>
                      </a:r>
                    </a:p>
                  </a:txBody>
                  <a:tcPr marL="7773" marR="7773" marT="7773" marB="0" anchor="ctr">
                    <a:lnL>
                      <a:noFill/>
                    </a:lnL>
                    <a:lnR>
                      <a:noFill/>
                    </a:lnR>
                    <a:lnT>
                      <a:noFill/>
                    </a:lnT>
                    <a:lnB>
                      <a:noFill/>
                    </a:lnB>
                  </a:tcPr>
                </a:tc>
                <a:extLst>
                  <a:ext uri="{0D108BD9-81ED-4DB2-BD59-A6C34878D82A}">
                    <a16:rowId xmlns:a16="http://schemas.microsoft.com/office/drawing/2014/main" val="1435802677"/>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aflP</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GCCTTTGCGCCACCATATCT</a:t>
                      </a:r>
                    </a:p>
                  </a:txBody>
                  <a:tcPr marL="7773" marR="7773" marT="7773" marB="0" anchor="ctr">
                    <a:lnL>
                      <a:noFill/>
                    </a:lnL>
                    <a:lnR>
                      <a:noFill/>
                    </a:lnR>
                    <a:lnT>
                      <a:noFill/>
                    </a:lnT>
                    <a:lnB>
                      <a:noFill/>
                    </a:lnB>
                  </a:tcPr>
                </a:tc>
                <a:extLst>
                  <a:ext uri="{0D108BD9-81ED-4DB2-BD59-A6C34878D82A}">
                    <a16:rowId xmlns:a16="http://schemas.microsoft.com/office/drawing/2014/main" val="4221010103"/>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aflQ</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AATCGGGATTCGACGGTTCTT</a:t>
                      </a:r>
                    </a:p>
                  </a:txBody>
                  <a:tcPr marL="7773" marR="7773" marT="7773" marB="0" anchor="ctr">
                    <a:lnL>
                      <a:noFill/>
                    </a:lnL>
                    <a:lnR>
                      <a:noFill/>
                    </a:lnR>
                    <a:lnT>
                      <a:noFill/>
                    </a:lnT>
                    <a:lnB>
                      <a:noFill/>
                    </a:lnB>
                  </a:tcPr>
                </a:tc>
                <a:extLst>
                  <a:ext uri="{0D108BD9-81ED-4DB2-BD59-A6C34878D82A}">
                    <a16:rowId xmlns:a16="http://schemas.microsoft.com/office/drawing/2014/main" val="686901184"/>
                  </a:ext>
                </a:extLst>
              </a:tr>
              <a:tr h="186548">
                <a:tc>
                  <a:txBody>
                    <a:bodyPr/>
                    <a:lstStyle/>
                    <a:p>
                      <a:pPr algn="l" fontAlgn="ct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aflQ</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CGTTGGCTTCCTTTCGGATAT</a:t>
                      </a:r>
                    </a:p>
                  </a:txBody>
                  <a:tcPr marL="7773" marR="7773" marT="7773" marB="0" anchor="ctr">
                    <a:lnL>
                      <a:noFill/>
                    </a:lnL>
                    <a:lnR>
                      <a:noFill/>
                    </a:lnR>
                    <a:lnT>
                      <a:noFill/>
                    </a:lnT>
                    <a:lnB>
                      <a:noFill/>
                    </a:lnB>
                  </a:tcPr>
                </a:tc>
                <a:extLst>
                  <a:ext uri="{0D108BD9-81ED-4DB2-BD59-A6C34878D82A}">
                    <a16:rowId xmlns:a16="http://schemas.microsoft.com/office/drawing/2014/main" val="361222157"/>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AFLA_099000 </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Cu/</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Znsod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CCACTGTCTCCTGGAACATCAC</a:t>
                      </a:r>
                    </a:p>
                  </a:txBody>
                  <a:tcPr marL="7773" marR="7773" marT="7773" marB="0" anchor="ctr">
                    <a:lnL>
                      <a:noFill/>
                    </a:lnL>
                    <a:lnR>
                      <a:noFill/>
                    </a:lnR>
                    <a:lnT>
                      <a:noFill/>
                    </a:lnT>
                    <a:lnB>
                      <a:noFill/>
                    </a:lnB>
                  </a:tcPr>
                </a:tc>
                <a:extLst>
                  <a:ext uri="{0D108BD9-81ED-4DB2-BD59-A6C34878D82A}">
                    <a16:rowId xmlns:a16="http://schemas.microsoft.com/office/drawing/2014/main" val="4080356501"/>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AFLA_099000 </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Cu/</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Znsod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CGTTGGTGTTGTCACCGAACT</a:t>
                      </a:r>
                    </a:p>
                  </a:txBody>
                  <a:tcPr marL="7773" marR="7773" marT="7773" marB="0" anchor="ctr">
                    <a:lnL>
                      <a:noFill/>
                    </a:lnL>
                    <a:lnR>
                      <a:noFill/>
                    </a:lnR>
                    <a:lnT>
                      <a:noFill/>
                    </a:lnT>
                    <a:lnB>
                      <a:noFill/>
                    </a:lnB>
                  </a:tcPr>
                </a:tc>
                <a:extLst>
                  <a:ext uri="{0D108BD9-81ED-4DB2-BD59-A6C34878D82A}">
                    <a16:rowId xmlns:a16="http://schemas.microsoft.com/office/drawing/2014/main" val="744369669"/>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AFLA_068080 </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Cu/</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Znsod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TTTCCCTTTCATCGGCAGTT</a:t>
                      </a:r>
                    </a:p>
                  </a:txBody>
                  <a:tcPr marL="7773" marR="7773" marT="7773" marB="0" anchor="ctr">
                    <a:lnL>
                      <a:noFill/>
                    </a:lnL>
                    <a:lnR>
                      <a:noFill/>
                    </a:lnR>
                    <a:lnT>
                      <a:noFill/>
                    </a:lnT>
                    <a:lnB>
                      <a:noFill/>
                    </a:lnB>
                  </a:tcPr>
                </a:tc>
                <a:extLst>
                  <a:ext uri="{0D108BD9-81ED-4DB2-BD59-A6C34878D82A}">
                    <a16:rowId xmlns:a16="http://schemas.microsoft.com/office/drawing/2014/main" val="35498071"/>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AFLA_068080 </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Cu/</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Znsod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GAGAACAGCTTCGTACACGGTTT</a:t>
                      </a:r>
                    </a:p>
                  </a:txBody>
                  <a:tcPr marL="7773" marR="7773" marT="7773" marB="0" anchor="ctr">
                    <a:lnL>
                      <a:noFill/>
                    </a:lnL>
                    <a:lnR>
                      <a:noFill/>
                    </a:lnR>
                    <a:lnT>
                      <a:noFill/>
                    </a:lnT>
                    <a:lnB>
                      <a:noFill/>
                    </a:lnB>
                  </a:tcPr>
                </a:tc>
                <a:extLst>
                  <a:ext uri="{0D108BD9-81ED-4DB2-BD59-A6C34878D82A}">
                    <a16:rowId xmlns:a16="http://schemas.microsoft.com/office/drawing/2014/main" val="3113810149"/>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AFLA_033420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Mnsod</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TCAACCTCCAGCAAAAGATCAA</a:t>
                      </a:r>
                    </a:p>
                  </a:txBody>
                  <a:tcPr marL="7773" marR="7773" marT="7773" marB="0" anchor="ctr">
                    <a:lnL>
                      <a:noFill/>
                    </a:lnL>
                    <a:lnR>
                      <a:noFill/>
                    </a:lnR>
                    <a:lnT>
                      <a:noFill/>
                    </a:lnT>
                    <a:lnB>
                      <a:noFill/>
                    </a:lnB>
                  </a:tcPr>
                </a:tc>
                <a:extLst>
                  <a:ext uri="{0D108BD9-81ED-4DB2-BD59-A6C34878D82A}">
                    <a16:rowId xmlns:a16="http://schemas.microsoft.com/office/drawing/2014/main" val="4238436617"/>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AFLA_033420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Mnsod</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GGGCCAGGTTCTTCCAGAA</a:t>
                      </a:r>
                    </a:p>
                  </a:txBody>
                  <a:tcPr marL="7773" marR="7773" marT="7773" marB="0" anchor="ctr">
                    <a:lnL>
                      <a:noFill/>
                    </a:lnL>
                    <a:lnR>
                      <a:noFill/>
                    </a:lnR>
                    <a:lnT>
                      <a:noFill/>
                    </a:lnT>
                    <a:lnB>
                      <a:noFill/>
                    </a:lnB>
                  </a:tcPr>
                </a:tc>
                <a:extLst>
                  <a:ext uri="{0D108BD9-81ED-4DB2-BD59-A6C34878D82A}">
                    <a16:rowId xmlns:a16="http://schemas.microsoft.com/office/drawing/2014/main" val="392927528"/>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AFLA_027580</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Fesod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GCAGGTTCCGGCAAGCTTAT</a:t>
                      </a:r>
                    </a:p>
                  </a:txBody>
                  <a:tcPr marL="7773" marR="7773" marT="7773" marB="0" anchor="ctr">
                    <a:lnL>
                      <a:noFill/>
                    </a:lnL>
                    <a:lnR>
                      <a:noFill/>
                    </a:lnR>
                    <a:lnT>
                      <a:noFill/>
                    </a:lnT>
                    <a:lnB>
                      <a:noFill/>
                    </a:lnB>
                  </a:tcPr>
                </a:tc>
                <a:extLst>
                  <a:ext uri="{0D108BD9-81ED-4DB2-BD59-A6C34878D82A}">
                    <a16:rowId xmlns:a16="http://schemas.microsoft.com/office/drawing/2014/main" val="550310223"/>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AFLA_027580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Fesod</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TGAGAGGTGAGATGAGGGAAGAAG</a:t>
                      </a:r>
                    </a:p>
                  </a:txBody>
                  <a:tcPr marL="7773" marR="7773" marT="7773" marB="0" anchor="ctr">
                    <a:lnL>
                      <a:noFill/>
                    </a:lnL>
                    <a:lnR>
                      <a:noFill/>
                    </a:lnR>
                    <a:lnT>
                      <a:noFill/>
                    </a:lnT>
                    <a:lnB>
                      <a:noFill/>
                    </a:lnB>
                  </a:tcPr>
                </a:tc>
                <a:extLst>
                  <a:ext uri="{0D108BD9-81ED-4DB2-BD59-A6C34878D82A}">
                    <a16:rowId xmlns:a16="http://schemas.microsoft.com/office/drawing/2014/main" val="3402780497"/>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AFLA_088150</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Fesod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CCAGAGATGGCCTCCGTATTC</a:t>
                      </a:r>
                    </a:p>
                  </a:txBody>
                  <a:tcPr marL="7773" marR="7773" marT="7773" marB="0" anchor="ctr">
                    <a:lnL>
                      <a:noFill/>
                    </a:lnL>
                    <a:lnR>
                      <a:noFill/>
                    </a:lnR>
                    <a:lnT>
                      <a:noFill/>
                    </a:lnT>
                    <a:lnB>
                      <a:noFill/>
                    </a:lnB>
                  </a:tcPr>
                </a:tc>
                <a:extLst>
                  <a:ext uri="{0D108BD9-81ED-4DB2-BD59-A6C34878D82A}">
                    <a16:rowId xmlns:a16="http://schemas.microsoft.com/office/drawing/2014/main" val="1822727279"/>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AFLA_088150</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Fesod</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GGGCGACAAGCAGTTGAAGA</a:t>
                      </a:r>
                    </a:p>
                  </a:txBody>
                  <a:tcPr marL="7773" marR="7773" marT="7773" marB="0" anchor="ctr">
                    <a:lnL>
                      <a:noFill/>
                    </a:lnL>
                    <a:lnR>
                      <a:noFill/>
                    </a:lnR>
                    <a:lnT>
                      <a:noFill/>
                    </a:lnT>
                    <a:lnB>
                      <a:noFill/>
                    </a:lnB>
                  </a:tcPr>
                </a:tc>
                <a:extLst>
                  <a:ext uri="{0D108BD9-81ED-4DB2-BD59-A6C34878D82A}">
                    <a16:rowId xmlns:a16="http://schemas.microsoft.com/office/drawing/2014/main" val="2659985708"/>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AFLA_048690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alcA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CAAGCCATGTGCGAGCAACT</a:t>
                      </a:r>
                    </a:p>
                  </a:txBody>
                  <a:tcPr marL="7773" marR="7773" marT="7773" marB="0" anchor="ctr">
                    <a:lnL>
                      <a:noFill/>
                    </a:lnL>
                    <a:lnR>
                      <a:noFill/>
                    </a:lnR>
                    <a:lnT>
                      <a:noFill/>
                    </a:lnT>
                    <a:lnB>
                      <a:noFill/>
                    </a:lnB>
                  </a:tcPr>
                </a:tc>
                <a:extLst>
                  <a:ext uri="{0D108BD9-81ED-4DB2-BD59-A6C34878D82A}">
                    <a16:rowId xmlns:a16="http://schemas.microsoft.com/office/drawing/2014/main" val="2063788566"/>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AFLA_048690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alcA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TAGCGGCTTTGACATCTGCAA</a:t>
                      </a:r>
                    </a:p>
                  </a:txBody>
                  <a:tcPr marL="7773" marR="7773" marT="7773" marB="0" anchor="ctr">
                    <a:lnL>
                      <a:noFill/>
                    </a:lnL>
                    <a:lnR>
                      <a:noFill/>
                    </a:lnR>
                    <a:lnT>
                      <a:noFill/>
                    </a:lnT>
                    <a:lnB>
                      <a:noFill/>
                    </a:lnB>
                  </a:tcPr>
                </a:tc>
                <a:extLst>
                  <a:ext uri="{0D108BD9-81ED-4DB2-BD59-A6C34878D82A}">
                    <a16:rowId xmlns:a16="http://schemas.microsoft.com/office/drawing/2014/main" val="851435126"/>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AFLA_031570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pdcA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AACCGGCACTGCCAATTTC</a:t>
                      </a:r>
                    </a:p>
                  </a:txBody>
                  <a:tcPr marL="7773" marR="7773" marT="7773" marB="0" anchor="ctr">
                    <a:lnL>
                      <a:noFill/>
                    </a:lnL>
                    <a:lnR>
                      <a:noFill/>
                    </a:lnR>
                    <a:lnT>
                      <a:noFill/>
                    </a:lnT>
                    <a:lnB>
                      <a:noFill/>
                    </a:lnB>
                  </a:tcPr>
                </a:tc>
                <a:extLst>
                  <a:ext uri="{0D108BD9-81ED-4DB2-BD59-A6C34878D82A}">
                    <a16:rowId xmlns:a16="http://schemas.microsoft.com/office/drawing/2014/main" val="230182166"/>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AFLA_031570</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pdcA</a:t>
                      </a:r>
                      <a:r>
                        <a:rPr lang="en-US" sz="1000" b="0" i="1" u="none" strike="noStrike" dirty="0">
                          <a:solidFill>
                            <a:srgbClr val="000000"/>
                          </a:solidFill>
                          <a:effectLst/>
                          <a:latin typeface="Times New Roman" panose="02020603050405020304" pitchFamily="18" charset="0"/>
                          <a:ea typeface="游ゴシック" panose="020B0400000000000000" pitchFamily="50" charset="-128"/>
                        </a:rPr>
                        <a:t> </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TACCCCAAAGAACCTGACTAATGG</a:t>
                      </a:r>
                    </a:p>
                  </a:txBody>
                  <a:tcPr marL="7773" marR="7773" marT="7773" marB="0" anchor="ctr">
                    <a:lnL>
                      <a:noFill/>
                    </a:lnL>
                    <a:lnR>
                      <a:noFill/>
                    </a:lnR>
                    <a:lnT>
                      <a:noFill/>
                    </a:lnT>
                    <a:lnB>
                      <a:noFill/>
                    </a:lnB>
                  </a:tcPr>
                </a:tc>
                <a:extLst>
                  <a:ext uri="{0D108BD9-81ED-4DB2-BD59-A6C34878D82A}">
                    <a16:rowId xmlns:a16="http://schemas.microsoft.com/office/drawing/2014/main" val="2411513584"/>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AFLA_108790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aldA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TGGCTGGGCCGATAAGATT</a:t>
                      </a:r>
                    </a:p>
                  </a:txBody>
                  <a:tcPr marL="7773" marR="7773" marT="7773" marB="0" anchor="ctr">
                    <a:lnL>
                      <a:noFill/>
                    </a:lnL>
                    <a:lnR>
                      <a:noFill/>
                    </a:lnR>
                    <a:lnT>
                      <a:noFill/>
                    </a:lnT>
                    <a:lnB>
                      <a:noFill/>
                    </a:lnB>
                  </a:tcPr>
                </a:tc>
                <a:extLst>
                  <a:ext uri="{0D108BD9-81ED-4DB2-BD59-A6C34878D82A}">
                    <a16:rowId xmlns:a16="http://schemas.microsoft.com/office/drawing/2014/main" val="3091107092"/>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AFLA_108790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aldA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GTGGCGGGTGTAGGTAAGAGACT</a:t>
                      </a:r>
                    </a:p>
                  </a:txBody>
                  <a:tcPr marL="7773" marR="7773" marT="7773" marB="0" anchor="ctr">
                    <a:lnL>
                      <a:noFill/>
                    </a:lnL>
                    <a:lnR>
                      <a:noFill/>
                    </a:lnR>
                    <a:lnT>
                      <a:noFill/>
                    </a:lnT>
                    <a:lnB>
                      <a:noFill/>
                    </a:lnB>
                  </a:tcPr>
                </a:tc>
                <a:extLst>
                  <a:ext uri="{0D108BD9-81ED-4DB2-BD59-A6C34878D82A}">
                    <a16:rowId xmlns:a16="http://schemas.microsoft.com/office/drawing/2014/main" val="2402709763"/>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AFLA_027070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facA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forward</a:t>
                      </a:r>
                    </a:p>
                  </a:txBody>
                  <a:tcPr marL="7773" marR="7773" marT="7773" marB="0" anchor="ctr">
                    <a:lnL>
                      <a:noFill/>
                    </a:lnL>
                    <a:lnR>
                      <a:noFill/>
                    </a:lnR>
                    <a:lnT>
                      <a:noFill/>
                    </a:lnT>
                    <a:lnB>
                      <a:noFill/>
                    </a:lnB>
                  </a:tcPr>
                </a:tc>
                <a:tc>
                  <a:txBody>
                    <a:bodyPr/>
                    <a:lstStyle/>
                    <a:p>
                      <a:pPr algn="l" fontAlgn="ctr"/>
                      <a:r>
                        <a:rPr lang="en-US" sz="1000" b="0" i="0" u="none" strike="noStrike">
                          <a:solidFill>
                            <a:srgbClr val="000000"/>
                          </a:solidFill>
                          <a:effectLst/>
                          <a:latin typeface="Times New Roman" panose="02020603050405020304" pitchFamily="18" charset="0"/>
                          <a:ea typeface="游ゴシック" panose="020B0400000000000000" pitchFamily="50" charset="-128"/>
                        </a:rPr>
                        <a:t>CGCAAGTCGATTGGACCATT</a:t>
                      </a:r>
                    </a:p>
                  </a:txBody>
                  <a:tcPr marL="7773" marR="7773" marT="7773" marB="0" anchor="ctr">
                    <a:lnL>
                      <a:noFill/>
                    </a:lnL>
                    <a:lnR>
                      <a:noFill/>
                    </a:lnR>
                    <a:lnT>
                      <a:noFill/>
                    </a:lnT>
                    <a:lnB>
                      <a:noFill/>
                    </a:lnB>
                  </a:tcPr>
                </a:tc>
                <a:extLst>
                  <a:ext uri="{0D108BD9-81ED-4DB2-BD59-A6C34878D82A}">
                    <a16:rowId xmlns:a16="http://schemas.microsoft.com/office/drawing/2014/main" val="1532420384"/>
                  </a:ext>
                </a:extLst>
              </a:tr>
              <a:tr h="186548">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AFLA_027070 </a:t>
                      </a:r>
                      <a:r>
                        <a:rPr lang="en-US" sz="1000" b="0" i="1" u="none" strike="noStrike" dirty="0" err="1">
                          <a:solidFill>
                            <a:srgbClr val="000000"/>
                          </a:solidFill>
                          <a:effectLst/>
                          <a:latin typeface="Times New Roman" panose="02020603050405020304" pitchFamily="18" charset="0"/>
                          <a:ea typeface="游ゴシック" panose="020B0400000000000000" pitchFamily="50" charset="-128"/>
                        </a:rPr>
                        <a:t>facA</a:t>
                      </a: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 reverse</a:t>
                      </a:r>
                    </a:p>
                  </a:txBody>
                  <a:tcPr marL="7773" marR="7773" marT="7773"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l" fontAlgn="ctr"/>
                      <a:r>
                        <a:rPr lang="en-US" sz="1000" b="0" i="0" u="none" strike="noStrike" dirty="0">
                          <a:solidFill>
                            <a:srgbClr val="000000"/>
                          </a:solidFill>
                          <a:effectLst/>
                          <a:latin typeface="Times New Roman" panose="02020603050405020304" pitchFamily="18" charset="0"/>
                          <a:ea typeface="游ゴシック" panose="020B0400000000000000" pitchFamily="50" charset="-128"/>
                        </a:rPr>
                        <a:t>ATCTTACCGCTGCGAGTCTTAGG</a:t>
                      </a:r>
                    </a:p>
                  </a:txBody>
                  <a:tcPr marL="7773" marR="7773" marT="7773" marB="0" anchor="ctr">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93258337"/>
                  </a:ext>
                </a:extLst>
              </a:tr>
            </a:tbl>
          </a:graphicData>
        </a:graphic>
      </p:graphicFrame>
      <p:sp>
        <p:nvSpPr>
          <p:cNvPr id="4" name="テキスト ボックス 3">
            <a:extLst>
              <a:ext uri="{FF2B5EF4-FFF2-40B4-BE49-F238E27FC236}">
                <a16:creationId xmlns:a16="http://schemas.microsoft.com/office/drawing/2014/main" id="{5C8DCEB4-E3C3-4B84-9101-46C1A85C88A3}"/>
              </a:ext>
            </a:extLst>
          </p:cNvPr>
          <p:cNvSpPr txBox="1"/>
          <p:nvPr/>
        </p:nvSpPr>
        <p:spPr>
          <a:xfrm>
            <a:off x="2852395" y="66691"/>
            <a:ext cx="3439211" cy="276999"/>
          </a:xfrm>
          <a:prstGeom prst="rect">
            <a:avLst/>
          </a:prstGeom>
          <a:noFill/>
        </p:spPr>
        <p:txBody>
          <a:bodyPr wrap="none" rtlCol="0">
            <a:spAutoFit/>
          </a:bodyPr>
          <a:lstStyle/>
          <a:p>
            <a:r>
              <a:rPr kumimoji="1" lang="en-US" altLang="ja-JP" sz="1200" dirty="0">
                <a:latin typeface="Times New Roman" panose="02020603050405020304" pitchFamily="18" charset="0"/>
                <a:cs typeface="Times New Roman" panose="02020603050405020304" pitchFamily="18" charset="0"/>
              </a:rPr>
              <a:t>Table S1. Primes used in the real-time PCR analysis.</a:t>
            </a:r>
            <a:endParaRPr kumimoji="1" lang="ja-JP" altLang="en-US"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5314469"/>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93</TotalTime>
  <Words>377</Words>
  <Application>Microsoft Office PowerPoint</Application>
  <PresentationFormat>画面に合わせる (4:3)</PresentationFormat>
  <Paragraphs>71</Paragraphs>
  <Slides>3</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3</vt:i4>
      </vt:variant>
    </vt:vector>
  </HeadingPairs>
  <TitlesOfParts>
    <vt:vector size="8" baseType="lpstr">
      <vt:lpstr>Arial</vt:lpstr>
      <vt:lpstr>Calibri</vt:lpstr>
      <vt:lpstr>Calibri Light</vt:lpstr>
      <vt:lpstr>Times New Roman</vt:lpstr>
      <vt:lpstr>Office テーマ</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智宏 古川</dc:creator>
  <cp:lastModifiedBy>智宏 古川</cp:lastModifiedBy>
  <cp:revision>8</cp:revision>
  <dcterms:created xsi:type="dcterms:W3CDTF">2019-01-29T17:27:40Z</dcterms:created>
  <dcterms:modified xsi:type="dcterms:W3CDTF">2019-02-08T08:11:49Z</dcterms:modified>
</cp:coreProperties>
</file>