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image9.wdp"/><Relationship Id="rId8" Type="http://schemas.openxmlformats.org/officeDocument/2006/relationships/image" Target="../media/image8.jpeg"/><Relationship Id="rId7" Type="http://schemas.microsoft.com/office/2007/relationships/hdphoto" Target="../media/image7.wdp"/><Relationship Id="rId6" Type="http://schemas.openxmlformats.org/officeDocument/2006/relationships/image" Target="../media/image6.png"/><Relationship Id="rId5" Type="http://schemas.microsoft.com/office/2007/relationships/hdphoto" Target="../media/image5.wdp"/><Relationship Id="rId4" Type="http://schemas.openxmlformats.org/officeDocument/2006/relationships/image" Target="../media/image4.png"/><Relationship Id="rId38" Type="http://schemas.openxmlformats.org/officeDocument/2006/relationships/slideLayout" Target="../slideLayouts/slideLayout1.xml"/><Relationship Id="rId37" Type="http://schemas.microsoft.com/office/2007/relationships/hdphoto" Target="../media/image37.wdp"/><Relationship Id="rId36" Type="http://schemas.openxmlformats.org/officeDocument/2006/relationships/image" Target="../media/image36.jpeg"/><Relationship Id="rId35" Type="http://schemas.openxmlformats.org/officeDocument/2006/relationships/image" Target="../media/image35.jpeg"/><Relationship Id="rId34" Type="http://schemas.microsoft.com/office/2007/relationships/hdphoto" Target="../media/image34.wdp"/><Relationship Id="rId33" Type="http://schemas.openxmlformats.org/officeDocument/2006/relationships/image" Target="../media/image33.jpeg"/><Relationship Id="rId32" Type="http://schemas.openxmlformats.org/officeDocument/2006/relationships/image" Target="../media/image32.jpeg"/><Relationship Id="rId31" Type="http://schemas.microsoft.com/office/2007/relationships/hdphoto" Target="../media/image31.wdp"/><Relationship Id="rId30" Type="http://schemas.openxmlformats.org/officeDocument/2006/relationships/image" Target="../media/image30.jpeg"/><Relationship Id="rId3" Type="http://schemas.openxmlformats.org/officeDocument/2006/relationships/image" Target="../media/image3.png"/><Relationship Id="rId29" Type="http://schemas.openxmlformats.org/officeDocument/2006/relationships/image" Target="../media/image29.jpeg"/><Relationship Id="rId28" Type="http://schemas.openxmlformats.org/officeDocument/2006/relationships/image" Target="../media/image28.jpeg"/><Relationship Id="rId27" Type="http://schemas.microsoft.com/office/2007/relationships/hdphoto" Target="../media/image27.wdp"/><Relationship Id="rId26" Type="http://schemas.openxmlformats.org/officeDocument/2006/relationships/image" Target="../media/image26.jpeg"/><Relationship Id="rId25" Type="http://schemas.openxmlformats.org/officeDocument/2006/relationships/image" Target="../media/image25.jpeg"/><Relationship Id="rId24" Type="http://schemas.openxmlformats.org/officeDocument/2006/relationships/image" Target="../media/image24.jpeg"/><Relationship Id="rId23" Type="http://schemas.microsoft.com/office/2007/relationships/hdphoto" Target="../media/image23.wdp"/><Relationship Id="rId22" Type="http://schemas.openxmlformats.org/officeDocument/2006/relationships/image" Target="../media/image22.png"/><Relationship Id="rId21" Type="http://schemas.microsoft.com/office/2007/relationships/hdphoto" Target="../media/image21.wdp"/><Relationship Id="rId20" Type="http://schemas.openxmlformats.org/officeDocument/2006/relationships/image" Target="../media/image20.jpeg"/><Relationship Id="rId2" Type="http://schemas.microsoft.com/office/2007/relationships/hdphoto" Target="../media/image2.wdp"/><Relationship Id="rId19" Type="http://schemas.microsoft.com/office/2007/relationships/hdphoto" Target="../media/image19.wdp"/><Relationship Id="rId18" Type="http://schemas.openxmlformats.org/officeDocument/2006/relationships/image" Target="../media/image18.jpeg"/><Relationship Id="rId17" Type="http://schemas.microsoft.com/office/2007/relationships/hdphoto" Target="../media/image17.wdp"/><Relationship Id="rId16" Type="http://schemas.openxmlformats.org/officeDocument/2006/relationships/image" Target="../media/image16.jpeg"/><Relationship Id="rId15" Type="http://schemas.openxmlformats.org/officeDocument/2006/relationships/image" Target="../media/image15.png"/><Relationship Id="rId14" Type="http://schemas.microsoft.com/office/2007/relationships/hdphoto" Target="../media/image14.wdp"/><Relationship Id="rId13" Type="http://schemas.openxmlformats.org/officeDocument/2006/relationships/image" Target="../media/image13.jpeg"/><Relationship Id="rId12" Type="http://schemas.microsoft.com/office/2007/relationships/hdphoto" Target="../media/image12.wdp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1" Type="http://schemas.openxmlformats.org/officeDocument/2006/relationships/image" Target="../media/image1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9.png"/><Relationship Id="rId6" Type="http://schemas.microsoft.com/office/2007/relationships/hdphoto" Target="../media/image2.wdp"/><Relationship Id="rId5" Type="http://schemas.openxmlformats.org/officeDocument/2006/relationships/image" Target="../media/image138.jpeg"/><Relationship Id="rId4" Type="http://schemas.openxmlformats.org/officeDocument/2006/relationships/image" Target="../media/image137.png"/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image" Target="../media/image1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9.png"/><Relationship Id="rId6" Type="http://schemas.microsoft.com/office/2007/relationships/hdphoto" Target="../media/image2.wdp"/><Relationship Id="rId5" Type="http://schemas.openxmlformats.org/officeDocument/2006/relationships/image" Target="../media/image138.jpeg"/><Relationship Id="rId4" Type="http://schemas.openxmlformats.org/officeDocument/2006/relationships/image" Target="../media/image137.png"/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image" Target="../media/image1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jpeg"/><Relationship Id="rId8" Type="http://schemas.microsoft.com/office/2007/relationships/hdphoto" Target="../media/image47.wdp"/><Relationship Id="rId7" Type="http://schemas.openxmlformats.org/officeDocument/2006/relationships/image" Target="../media/image46.jpeg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microsoft.com/office/2007/relationships/hdphoto" Target="../media/image43.wdp"/><Relationship Id="rId3" Type="http://schemas.openxmlformats.org/officeDocument/2006/relationships/image" Target="../media/image42.jpeg"/><Relationship Id="rId28" Type="http://schemas.openxmlformats.org/officeDocument/2006/relationships/slideLayout" Target="../slideLayouts/slideLayout2.xml"/><Relationship Id="rId27" Type="http://schemas.microsoft.com/office/2007/relationships/hdphoto" Target="../media/image66.wdp"/><Relationship Id="rId26" Type="http://schemas.openxmlformats.org/officeDocument/2006/relationships/image" Target="../media/image65.jpeg"/><Relationship Id="rId25" Type="http://schemas.openxmlformats.org/officeDocument/2006/relationships/image" Target="../media/image64.png"/><Relationship Id="rId24" Type="http://schemas.openxmlformats.org/officeDocument/2006/relationships/image" Target="../media/image63.jpeg"/><Relationship Id="rId23" Type="http://schemas.microsoft.com/office/2007/relationships/hdphoto" Target="../media/image62.wdp"/><Relationship Id="rId22" Type="http://schemas.openxmlformats.org/officeDocument/2006/relationships/image" Target="../media/image61.png"/><Relationship Id="rId21" Type="http://schemas.openxmlformats.org/officeDocument/2006/relationships/image" Target="../media/image60.jpeg"/><Relationship Id="rId20" Type="http://schemas.microsoft.com/office/2007/relationships/hdphoto" Target="../media/image59.wdp"/><Relationship Id="rId2" Type="http://schemas.microsoft.com/office/2007/relationships/hdphoto" Target="../media/image41.wdp"/><Relationship Id="rId19" Type="http://schemas.openxmlformats.org/officeDocument/2006/relationships/image" Target="../media/image58.jpeg"/><Relationship Id="rId18" Type="http://schemas.microsoft.com/office/2007/relationships/hdphoto" Target="../media/image57.wdp"/><Relationship Id="rId17" Type="http://schemas.openxmlformats.org/officeDocument/2006/relationships/image" Target="../media/image56.jpeg"/><Relationship Id="rId16" Type="http://schemas.microsoft.com/office/2007/relationships/hdphoto" Target="../media/image55.wdp"/><Relationship Id="rId15" Type="http://schemas.openxmlformats.org/officeDocument/2006/relationships/image" Target="../media/image54.jpeg"/><Relationship Id="rId14" Type="http://schemas.microsoft.com/office/2007/relationships/hdphoto" Target="../media/image53.wdp"/><Relationship Id="rId13" Type="http://schemas.openxmlformats.org/officeDocument/2006/relationships/image" Target="../media/image52.jpeg"/><Relationship Id="rId12" Type="http://schemas.openxmlformats.org/officeDocument/2006/relationships/image" Target="../media/image51.jpeg"/><Relationship Id="rId11" Type="http://schemas.openxmlformats.org/officeDocument/2006/relationships/image" Target="../media/image50.jpeg"/><Relationship Id="rId10" Type="http://schemas.openxmlformats.org/officeDocument/2006/relationships/image" Target="../media/image49.jpeg"/><Relationship Id="rId1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jpeg"/><Relationship Id="rId8" Type="http://schemas.microsoft.com/office/2007/relationships/hdphoto" Target="../media/image76.wdp"/><Relationship Id="rId7" Type="http://schemas.openxmlformats.org/officeDocument/2006/relationships/image" Target="../media/image75.jpeg"/><Relationship Id="rId6" Type="http://schemas.microsoft.com/office/2007/relationships/hdphoto" Target="../media/image74.wdp"/><Relationship Id="rId5" Type="http://schemas.openxmlformats.org/officeDocument/2006/relationships/image" Target="../media/image73.png"/><Relationship Id="rId4" Type="http://schemas.microsoft.com/office/2007/relationships/hdphoto" Target="../media/image72.wdp"/><Relationship Id="rId34" Type="http://schemas.openxmlformats.org/officeDocument/2006/relationships/slideLayout" Target="../slideLayouts/slideLayout2.xml"/><Relationship Id="rId33" Type="http://schemas.microsoft.com/office/2007/relationships/hdphoto" Target="../media/image101.wdp"/><Relationship Id="rId32" Type="http://schemas.openxmlformats.org/officeDocument/2006/relationships/image" Target="../media/image100.jpeg"/><Relationship Id="rId31" Type="http://schemas.openxmlformats.org/officeDocument/2006/relationships/image" Target="../media/image99.jpeg"/><Relationship Id="rId30" Type="http://schemas.openxmlformats.org/officeDocument/2006/relationships/image" Target="../media/image98.jpeg"/><Relationship Id="rId3" Type="http://schemas.openxmlformats.org/officeDocument/2006/relationships/image" Target="../media/image71.jpeg"/><Relationship Id="rId29" Type="http://schemas.microsoft.com/office/2007/relationships/hdphoto" Target="../media/image97.wdp"/><Relationship Id="rId28" Type="http://schemas.openxmlformats.org/officeDocument/2006/relationships/image" Target="../media/image96.jpeg"/><Relationship Id="rId27" Type="http://schemas.microsoft.com/office/2007/relationships/hdphoto" Target="../media/image95.wdp"/><Relationship Id="rId26" Type="http://schemas.openxmlformats.org/officeDocument/2006/relationships/image" Target="../media/image94.jpeg"/><Relationship Id="rId25" Type="http://schemas.microsoft.com/office/2007/relationships/hdphoto" Target="../media/image93.wdp"/><Relationship Id="rId24" Type="http://schemas.openxmlformats.org/officeDocument/2006/relationships/image" Target="../media/image92.jpeg"/><Relationship Id="rId23" Type="http://schemas.microsoft.com/office/2007/relationships/hdphoto" Target="../media/image91.wdp"/><Relationship Id="rId22" Type="http://schemas.openxmlformats.org/officeDocument/2006/relationships/image" Target="../media/image90.jpeg"/><Relationship Id="rId21" Type="http://schemas.microsoft.com/office/2007/relationships/hdphoto" Target="../media/image89.wdp"/><Relationship Id="rId20" Type="http://schemas.openxmlformats.org/officeDocument/2006/relationships/image" Target="../media/image88.jpeg"/><Relationship Id="rId2" Type="http://schemas.microsoft.com/office/2007/relationships/hdphoto" Target="../media/image70.wdp"/><Relationship Id="rId19" Type="http://schemas.microsoft.com/office/2007/relationships/hdphoto" Target="../media/image87.wdp"/><Relationship Id="rId18" Type="http://schemas.openxmlformats.org/officeDocument/2006/relationships/image" Target="../media/image86.jpeg"/><Relationship Id="rId17" Type="http://schemas.openxmlformats.org/officeDocument/2006/relationships/image" Target="../media/image85.jpeg"/><Relationship Id="rId16" Type="http://schemas.microsoft.com/office/2007/relationships/hdphoto" Target="../media/image84.wdp"/><Relationship Id="rId15" Type="http://schemas.openxmlformats.org/officeDocument/2006/relationships/image" Target="../media/image83.jpeg"/><Relationship Id="rId14" Type="http://schemas.microsoft.com/office/2007/relationships/hdphoto" Target="../media/image82.wdp"/><Relationship Id="rId13" Type="http://schemas.openxmlformats.org/officeDocument/2006/relationships/image" Target="../media/image81.jpeg"/><Relationship Id="rId12" Type="http://schemas.microsoft.com/office/2007/relationships/hdphoto" Target="../media/image80.wdp"/><Relationship Id="rId11" Type="http://schemas.openxmlformats.org/officeDocument/2006/relationships/image" Target="../media/image79.jpeg"/><Relationship Id="rId10" Type="http://schemas.microsoft.com/office/2007/relationships/hdphoto" Target="../media/image78.wdp"/><Relationship Id="rId1" Type="http://schemas.openxmlformats.org/officeDocument/2006/relationships/image" Target="../media/image6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2.jpeg"/><Relationship Id="rId8" Type="http://schemas.openxmlformats.org/officeDocument/2006/relationships/image" Target="../media/image111.jpeg"/><Relationship Id="rId7" Type="http://schemas.openxmlformats.org/officeDocument/2006/relationships/image" Target="../media/image110.jpeg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117.jpeg"/><Relationship Id="rId13" Type="http://schemas.openxmlformats.org/officeDocument/2006/relationships/image" Target="../media/image116.jpeg"/><Relationship Id="rId12" Type="http://schemas.openxmlformats.org/officeDocument/2006/relationships/image" Target="../media/image115.jpeg"/><Relationship Id="rId11" Type="http://schemas.openxmlformats.org/officeDocument/2006/relationships/image" Target="../media/image114.jpeg"/><Relationship Id="rId10" Type="http://schemas.openxmlformats.org/officeDocument/2006/relationships/image" Target="../media/image113.jpeg"/><Relationship Id="rId1" Type="http://schemas.openxmlformats.org/officeDocument/2006/relationships/image" Target="../media/image10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9.png"/><Relationship Id="rId1" Type="http://schemas.openxmlformats.org/officeDocument/2006/relationships/image" Target="../media/image11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8.jpeg"/><Relationship Id="rId8" Type="http://schemas.openxmlformats.org/officeDocument/2006/relationships/image" Target="../media/image127.jpeg"/><Relationship Id="rId7" Type="http://schemas.openxmlformats.org/officeDocument/2006/relationships/image" Target="../media/image126.jpeg"/><Relationship Id="rId6" Type="http://schemas.openxmlformats.org/officeDocument/2006/relationships/image" Target="../media/image125.jpeg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31.jpeg"/><Relationship Id="rId11" Type="http://schemas.openxmlformats.org/officeDocument/2006/relationships/image" Target="../media/image130.jpeg"/><Relationship Id="rId10" Type="http://schemas.openxmlformats.org/officeDocument/2006/relationships/image" Target="../media/image129.jpeg"/><Relationship Id="rId1" Type="http://schemas.openxmlformats.org/officeDocument/2006/relationships/image" Target="../media/image1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476882" y="293200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2     (  F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83" t="40296" r="29654" b="46649"/>
          <a:stretch>
            <a:fillRect/>
          </a:stretch>
        </p:blipFill>
        <p:spPr>
          <a:xfrm>
            <a:off x="3380920" y="928373"/>
            <a:ext cx="1667436" cy="954741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8" t="39494" r="42961" b="46717"/>
          <a:stretch>
            <a:fillRect/>
          </a:stretch>
        </p:blipFill>
        <p:spPr>
          <a:xfrm>
            <a:off x="2106949" y="910058"/>
            <a:ext cx="1680882" cy="1008529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849" t="56433" r="44005" b="37707"/>
          <a:stretch>
            <a:fillRect/>
          </a:stretch>
        </p:blipFill>
        <p:spPr>
          <a:xfrm>
            <a:off x="2356561" y="2481070"/>
            <a:ext cx="1155032" cy="4572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255" t="40769" r="34851" b="49370"/>
          <a:stretch>
            <a:fillRect/>
          </a:stretch>
        </p:blipFill>
        <p:spPr>
          <a:xfrm rot="60000">
            <a:off x="3676989" y="2252748"/>
            <a:ext cx="1155696" cy="721332"/>
          </a:xfrm>
          <a:prstGeom prst="rect">
            <a:avLst/>
          </a:prstGeom>
        </p:spPr>
      </p:pic>
      <p:sp>
        <p:nvSpPr>
          <p:cNvPr id="9" name="矩形 44"/>
          <p:cNvSpPr>
            <a:spLocks noChangeArrowheads="1"/>
          </p:cNvSpPr>
          <p:nvPr/>
        </p:nvSpPr>
        <p:spPr bwMode="auto">
          <a:xfrm>
            <a:off x="1591420" y="2507654"/>
            <a:ext cx="6355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44"/>
          <p:cNvSpPr>
            <a:spLocks noChangeArrowheads="1"/>
          </p:cNvSpPr>
          <p:nvPr/>
        </p:nvSpPr>
        <p:spPr bwMode="auto">
          <a:xfrm>
            <a:off x="1478632" y="1266143"/>
            <a:ext cx="8611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0"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catenin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44"/>
          <p:cNvSpPr>
            <a:spLocks noChangeArrowheads="1"/>
          </p:cNvSpPr>
          <p:nvPr/>
        </p:nvSpPr>
        <p:spPr bwMode="auto">
          <a:xfrm>
            <a:off x="1705457" y="3149283"/>
            <a:ext cx="4074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079" t="49467" r="48412" b="40006"/>
          <a:stretch>
            <a:fillRect/>
          </a:stretch>
        </p:blipFill>
        <p:spPr>
          <a:xfrm>
            <a:off x="2291590" y="2954737"/>
            <a:ext cx="1215189" cy="770021"/>
          </a:xfrm>
          <a:prstGeom prst="rect">
            <a:avLst/>
          </a:prstGeom>
        </p:spPr>
      </p:pic>
      <p:pic>
        <p:nvPicPr>
          <p:cNvPr id="13" name="圖片 12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01" t="50166" r="32790" b="42433"/>
          <a:stretch>
            <a:fillRect/>
          </a:stretch>
        </p:blipFill>
        <p:spPr>
          <a:xfrm>
            <a:off x="3554905" y="2978319"/>
            <a:ext cx="1467853" cy="649705"/>
          </a:xfrm>
          <a:prstGeom prst="rect">
            <a:avLst/>
          </a:prstGeom>
        </p:spPr>
      </p:pic>
      <p:sp>
        <p:nvSpPr>
          <p:cNvPr id="14" name="矩形 44"/>
          <p:cNvSpPr>
            <a:spLocks noChangeArrowheads="1"/>
          </p:cNvSpPr>
          <p:nvPr/>
        </p:nvSpPr>
        <p:spPr bwMode="auto">
          <a:xfrm>
            <a:off x="1598859" y="3837355"/>
            <a:ext cx="6206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NF-</a:t>
            </a:r>
            <a:r>
              <a:rPr lang="el-GR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圖片 14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048" t="64542" r="29066" b="27766"/>
          <a:stretch>
            <a:fillRect/>
          </a:stretch>
        </p:blipFill>
        <p:spPr>
          <a:xfrm>
            <a:off x="3651158" y="3735827"/>
            <a:ext cx="1335505" cy="637673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144" t="65093" r="43898" b="27661"/>
          <a:stretch>
            <a:fillRect/>
          </a:stretch>
        </p:blipFill>
        <p:spPr>
          <a:xfrm>
            <a:off x="2315653" y="3735827"/>
            <a:ext cx="1239252" cy="565483"/>
          </a:xfrm>
          <a:prstGeom prst="rect">
            <a:avLst/>
          </a:prstGeom>
        </p:spPr>
      </p:pic>
      <p:sp>
        <p:nvSpPr>
          <p:cNvPr id="17" name="矩形 44"/>
          <p:cNvSpPr>
            <a:spLocks noChangeArrowheads="1"/>
          </p:cNvSpPr>
          <p:nvPr/>
        </p:nvSpPr>
        <p:spPr bwMode="auto">
          <a:xfrm>
            <a:off x="1701450" y="4648048"/>
            <a:ext cx="4154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圖片 17"/>
          <p:cNvPicPr preferRelativeResize="0"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t="58513" r="46359" b="25293"/>
          <a:stretch>
            <a:fillRect/>
          </a:stretch>
        </p:blipFill>
        <p:spPr>
          <a:xfrm>
            <a:off x="2255495" y="4500860"/>
            <a:ext cx="1251284" cy="673768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470" t="63214" r="31294" b="28304"/>
          <a:stretch>
            <a:fillRect/>
          </a:stretch>
        </p:blipFill>
        <p:spPr>
          <a:xfrm>
            <a:off x="3615063" y="4471067"/>
            <a:ext cx="1371600" cy="661737"/>
          </a:xfrm>
          <a:prstGeom prst="rect">
            <a:avLst/>
          </a:prstGeom>
        </p:spPr>
      </p:pic>
      <p:sp>
        <p:nvSpPr>
          <p:cNvPr id="20" name="矩形 44"/>
          <p:cNvSpPr>
            <a:spLocks noChangeArrowheads="1"/>
          </p:cNvSpPr>
          <p:nvPr/>
        </p:nvSpPr>
        <p:spPr bwMode="auto">
          <a:xfrm>
            <a:off x="1612483" y="5302285"/>
            <a:ext cx="593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圖片 20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770" t="36493" r="41832" b="56961"/>
          <a:stretch>
            <a:fillRect/>
          </a:stretch>
        </p:blipFill>
        <p:spPr>
          <a:xfrm>
            <a:off x="2207368" y="5107257"/>
            <a:ext cx="1503948" cy="697832"/>
          </a:xfrm>
          <a:prstGeom prst="rect">
            <a:avLst/>
          </a:prstGeom>
        </p:spPr>
      </p:pic>
      <p:pic>
        <p:nvPicPr>
          <p:cNvPr id="22" name="圖片 21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559" t="40235" r="19850" b="54131"/>
          <a:stretch>
            <a:fillRect/>
          </a:stretch>
        </p:blipFill>
        <p:spPr>
          <a:xfrm>
            <a:off x="3674740" y="5110711"/>
            <a:ext cx="1311442" cy="577516"/>
          </a:xfrm>
          <a:prstGeom prst="rect">
            <a:avLst/>
          </a:prstGeom>
        </p:spPr>
      </p:pic>
      <p:sp>
        <p:nvSpPr>
          <p:cNvPr id="23" name="矩形 44"/>
          <p:cNvSpPr>
            <a:spLocks noChangeArrowheads="1"/>
          </p:cNvSpPr>
          <p:nvPr/>
        </p:nvSpPr>
        <p:spPr bwMode="auto">
          <a:xfrm>
            <a:off x="1585232" y="6072522"/>
            <a:ext cx="6479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443" t="49921" r="44245" b="41451"/>
          <a:stretch>
            <a:fillRect/>
          </a:stretch>
        </p:blipFill>
        <p:spPr>
          <a:xfrm rot="-60000">
            <a:off x="2500480" y="5946462"/>
            <a:ext cx="1275832" cy="673275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 rotWithShape="1">
          <a:blip r:embed="rId24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796" t="49542" r="30724" b="42239"/>
          <a:stretch>
            <a:fillRect/>
          </a:stretch>
        </p:blipFill>
        <p:spPr>
          <a:xfrm rot="-60000">
            <a:off x="3654178" y="5865705"/>
            <a:ext cx="1293370" cy="641235"/>
          </a:xfrm>
          <a:prstGeom prst="rect">
            <a:avLst/>
          </a:prstGeom>
        </p:spPr>
      </p:pic>
      <p:sp>
        <p:nvSpPr>
          <p:cNvPr id="27" name="矩形 44"/>
          <p:cNvSpPr>
            <a:spLocks noChangeArrowheads="1"/>
          </p:cNvSpPr>
          <p:nvPr/>
        </p:nvSpPr>
        <p:spPr bwMode="auto">
          <a:xfrm>
            <a:off x="1608475" y="1893541"/>
            <a:ext cx="6014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DRD4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7861273" y="583103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U87MG</a:t>
            </a:r>
            <a:endParaRPr lang="zh-TW" altLang="en-US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7547329" y="941205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Parental</a:t>
            </a:r>
            <a:endParaRPr lang="zh-TW" altLang="en-US" sz="1600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488780" y="952435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Resistant</a:t>
            </a:r>
            <a:endParaRPr lang="zh-TW" altLang="en-US" sz="1600" dirty="0"/>
          </a:p>
        </p:txBody>
      </p:sp>
      <p:cxnSp>
        <p:nvCxnSpPr>
          <p:cNvPr id="34" name="直線接點 33"/>
          <p:cNvCxnSpPr/>
          <p:nvPr/>
        </p:nvCxnSpPr>
        <p:spPr>
          <a:xfrm>
            <a:off x="7861273" y="941205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9738496" y="583103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D54MG</a:t>
            </a:r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9438522" y="941205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Parental</a:t>
            </a:r>
            <a:endParaRPr lang="zh-TW" altLang="en-US" sz="1600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10379973" y="952435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Resistant</a:t>
            </a:r>
            <a:endParaRPr lang="zh-TW" altLang="en-US" sz="1600" dirty="0"/>
          </a:p>
        </p:txBody>
      </p:sp>
      <p:cxnSp>
        <p:nvCxnSpPr>
          <p:cNvPr id="38" name="直線接點 37"/>
          <p:cNvCxnSpPr/>
          <p:nvPr/>
        </p:nvCxnSpPr>
        <p:spPr>
          <a:xfrm>
            <a:off x="9738496" y="941205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44"/>
          <p:cNvSpPr>
            <a:spLocks noChangeArrowheads="1"/>
          </p:cNvSpPr>
          <p:nvPr/>
        </p:nvSpPr>
        <p:spPr bwMode="auto">
          <a:xfrm>
            <a:off x="6716578" y="2699856"/>
            <a:ext cx="7200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7688554" y="126908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41" name="矩形 44"/>
          <p:cNvSpPr>
            <a:spLocks noChangeArrowheads="1"/>
          </p:cNvSpPr>
          <p:nvPr/>
        </p:nvSpPr>
        <p:spPr bwMode="auto">
          <a:xfrm>
            <a:off x="6562657" y="1408013"/>
            <a:ext cx="10278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0"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catenin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矩形 44"/>
          <p:cNvSpPr>
            <a:spLocks noChangeArrowheads="1"/>
          </p:cNvSpPr>
          <p:nvPr/>
        </p:nvSpPr>
        <p:spPr bwMode="auto">
          <a:xfrm>
            <a:off x="6839977" y="3339555"/>
            <a:ext cx="473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矩形 44"/>
          <p:cNvSpPr>
            <a:spLocks noChangeArrowheads="1"/>
          </p:cNvSpPr>
          <p:nvPr/>
        </p:nvSpPr>
        <p:spPr bwMode="auto">
          <a:xfrm>
            <a:off x="6720553" y="3975298"/>
            <a:ext cx="7120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NF-</a:t>
            </a:r>
            <a:r>
              <a:rPr lang="el-GR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4"/>
          <p:cNvSpPr>
            <a:spLocks noChangeArrowheads="1"/>
          </p:cNvSpPr>
          <p:nvPr/>
        </p:nvSpPr>
        <p:spPr bwMode="auto">
          <a:xfrm>
            <a:off x="6690097" y="4608463"/>
            <a:ext cx="772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1/2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6739789" y="5252183"/>
            <a:ext cx="6735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44"/>
          <p:cNvSpPr>
            <a:spLocks noChangeArrowheads="1"/>
          </p:cNvSpPr>
          <p:nvPr/>
        </p:nvSpPr>
        <p:spPr bwMode="auto">
          <a:xfrm>
            <a:off x="6691699" y="5891882"/>
            <a:ext cx="769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矩形 44"/>
          <p:cNvSpPr>
            <a:spLocks noChangeArrowheads="1"/>
          </p:cNvSpPr>
          <p:nvPr/>
        </p:nvSpPr>
        <p:spPr bwMode="auto">
          <a:xfrm>
            <a:off x="6739789" y="2057426"/>
            <a:ext cx="6735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1" t="45182" r="32733" b="51722"/>
          <a:stretch>
            <a:fillRect/>
          </a:stretch>
        </p:blipFill>
        <p:spPr>
          <a:xfrm>
            <a:off x="9679071" y="1373168"/>
            <a:ext cx="1573263" cy="377465"/>
          </a:xfrm>
          <a:prstGeom prst="rect">
            <a:avLst/>
          </a:prstGeom>
        </p:spPr>
      </p:pic>
      <p:pic>
        <p:nvPicPr>
          <p:cNvPr id="50" name="圖片 49"/>
          <p:cNvPicPr>
            <a:picLocks noChangeAspect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04" t="45240" r="47150" b="51722"/>
          <a:stretch>
            <a:fillRect/>
          </a:stretch>
        </p:blipFill>
        <p:spPr>
          <a:xfrm>
            <a:off x="7846030" y="1383824"/>
            <a:ext cx="1464773" cy="370393"/>
          </a:xfrm>
          <a:prstGeom prst="rect">
            <a:avLst/>
          </a:prstGeom>
        </p:spPr>
      </p:pic>
      <p:sp>
        <p:nvSpPr>
          <p:cNvPr id="51" name="文字方塊 50"/>
          <p:cNvSpPr txBox="1"/>
          <p:nvPr/>
        </p:nvSpPr>
        <p:spPr>
          <a:xfrm>
            <a:off x="9565658" y="1277514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7688554" y="191849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3" name="文字方塊 52"/>
          <p:cNvSpPr txBox="1"/>
          <p:nvPr/>
        </p:nvSpPr>
        <p:spPr>
          <a:xfrm>
            <a:off x="9565658" y="191849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7688554" y="256092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9565658" y="256092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6" name="文字方塊 55"/>
          <p:cNvSpPr txBox="1"/>
          <p:nvPr/>
        </p:nvSpPr>
        <p:spPr>
          <a:xfrm>
            <a:off x="7688554" y="3200624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7" name="文字方塊 56"/>
          <p:cNvSpPr txBox="1"/>
          <p:nvPr/>
        </p:nvSpPr>
        <p:spPr>
          <a:xfrm>
            <a:off x="9565658" y="3200624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7688554" y="3836367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9565658" y="3836367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7688554" y="446953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9565658" y="446953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7688554" y="511325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9565658" y="511325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4" name="文字方塊 63"/>
          <p:cNvSpPr txBox="1"/>
          <p:nvPr/>
        </p:nvSpPr>
        <p:spPr>
          <a:xfrm>
            <a:off x="7688554" y="575295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5" name="文字方塊 64"/>
          <p:cNvSpPr txBox="1"/>
          <p:nvPr/>
        </p:nvSpPr>
        <p:spPr>
          <a:xfrm>
            <a:off x="9565658" y="575295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pic>
        <p:nvPicPr>
          <p:cNvPr id="70" name="圖片 69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4" t="57769" r="45021" b="40394"/>
          <a:stretch>
            <a:fillRect/>
          </a:stretch>
        </p:blipFill>
        <p:spPr>
          <a:xfrm>
            <a:off x="7856392" y="2741649"/>
            <a:ext cx="1444048" cy="232926"/>
          </a:xfrm>
          <a:prstGeom prst="rect">
            <a:avLst/>
          </a:prstGeom>
        </p:spPr>
      </p:pic>
      <p:pic>
        <p:nvPicPr>
          <p:cNvPr id="71" name="圖片 70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7" t="44581" r="36444" b="53074"/>
          <a:stretch>
            <a:fillRect/>
          </a:stretch>
        </p:blipFill>
        <p:spPr>
          <a:xfrm rot="60000">
            <a:off x="9717318" y="2676162"/>
            <a:ext cx="1436113" cy="285903"/>
          </a:xfrm>
          <a:prstGeom prst="rect">
            <a:avLst/>
          </a:prstGeom>
        </p:spPr>
      </p:pic>
      <p:pic>
        <p:nvPicPr>
          <p:cNvPr id="72" name="圖片 7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94" t="52823" r="49722" b="44960"/>
          <a:stretch>
            <a:fillRect/>
          </a:stretch>
        </p:blipFill>
        <p:spPr>
          <a:xfrm>
            <a:off x="7810567" y="3339555"/>
            <a:ext cx="1535698" cy="270298"/>
          </a:xfrm>
          <a:prstGeom prst="rect">
            <a:avLst/>
          </a:prstGeom>
        </p:spPr>
      </p:pic>
      <p:pic>
        <p:nvPicPr>
          <p:cNvPr id="73" name="圖片 72"/>
          <p:cNvPicPr/>
          <p:nvPr/>
        </p:nvPicPr>
        <p:blipFill rotWithShape="1"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923" t="52173" r="35478" b="45059"/>
          <a:stretch>
            <a:fillRect/>
          </a:stretch>
        </p:blipFill>
        <p:spPr>
          <a:xfrm>
            <a:off x="9699784" y="3297071"/>
            <a:ext cx="1492145" cy="364473"/>
          </a:xfrm>
          <a:prstGeom prst="rect">
            <a:avLst/>
          </a:prstGeom>
        </p:spPr>
      </p:pic>
      <p:pic>
        <p:nvPicPr>
          <p:cNvPr id="74" name="圖片 73"/>
          <p:cNvPicPr/>
          <p:nvPr/>
        </p:nvPicPr>
        <p:blipFill rotWithShape="1">
          <a:blip r:embed="rId32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958" t="66517" r="31369" b="31117"/>
          <a:stretch>
            <a:fillRect/>
          </a:stretch>
        </p:blipFill>
        <p:spPr>
          <a:xfrm>
            <a:off x="9724641" y="3933583"/>
            <a:ext cx="1460550" cy="311540"/>
          </a:xfrm>
          <a:prstGeom prst="rect">
            <a:avLst/>
          </a:prstGeom>
        </p:spPr>
      </p:pic>
      <p:pic>
        <p:nvPicPr>
          <p:cNvPr id="75" name="圖片 74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010" t="67562" r="45302" b="29873"/>
          <a:stretch>
            <a:fillRect/>
          </a:stretch>
        </p:blipFill>
        <p:spPr>
          <a:xfrm>
            <a:off x="7852132" y="3989153"/>
            <a:ext cx="1463077" cy="325234"/>
          </a:xfrm>
          <a:prstGeom prst="rect">
            <a:avLst/>
          </a:prstGeom>
        </p:spPr>
      </p:pic>
      <p:pic>
        <p:nvPicPr>
          <p:cNvPr id="76" name="圖片 7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794" t="52823" r="49722" b="44960"/>
          <a:stretch>
            <a:fillRect/>
          </a:stretch>
        </p:blipFill>
        <p:spPr>
          <a:xfrm>
            <a:off x="7800269" y="3335625"/>
            <a:ext cx="1535698" cy="270298"/>
          </a:xfrm>
          <a:prstGeom prst="rect">
            <a:avLst/>
          </a:prstGeom>
        </p:spPr>
      </p:pic>
      <p:pic>
        <p:nvPicPr>
          <p:cNvPr id="77" name="圖片 76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010" t="67562" r="45302" b="29873"/>
          <a:stretch>
            <a:fillRect/>
          </a:stretch>
        </p:blipFill>
        <p:spPr>
          <a:xfrm>
            <a:off x="7841834" y="3985223"/>
            <a:ext cx="1463077" cy="325234"/>
          </a:xfrm>
          <a:prstGeom prst="rect">
            <a:avLst/>
          </a:prstGeom>
        </p:spPr>
      </p:pic>
      <p:pic>
        <p:nvPicPr>
          <p:cNvPr id="78" name="圖片 77"/>
          <p:cNvPicPr/>
          <p:nvPr/>
        </p:nvPicPr>
        <p:blipFill rotWithShape="1">
          <a:blip r:embed="rId33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458" t="63482" r="47883" b="30552"/>
          <a:stretch>
            <a:fillRect/>
          </a:stretch>
        </p:blipFill>
        <p:spPr>
          <a:xfrm>
            <a:off x="7861273" y="4600099"/>
            <a:ext cx="1458192" cy="349140"/>
          </a:xfrm>
          <a:prstGeom prst="rect">
            <a:avLst/>
          </a:prstGeom>
        </p:spPr>
      </p:pic>
      <p:pic>
        <p:nvPicPr>
          <p:cNvPr id="79" name="圖片 78"/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90" t="64642" r="34002" b="30462"/>
          <a:stretch>
            <a:fillRect/>
          </a:stretch>
        </p:blipFill>
        <p:spPr>
          <a:xfrm>
            <a:off x="9721694" y="4503526"/>
            <a:ext cx="1466444" cy="501413"/>
          </a:xfrm>
          <a:prstGeom prst="rect">
            <a:avLst/>
          </a:prstGeom>
        </p:spPr>
      </p:pic>
      <p:pic>
        <p:nvPicPr>
          <p:cNvPr id="80" name="圖片 79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45" t="38579" r="46253" b="59072"/>
          <a:stretch>
            <a:fillRect/>
          </a:stretch>
        </p:blipFill>
        <p:spPr>
          <a:xfrm>
            <a:off x="7898402" y="5203084"/>
            <a:ext cx="1360028" cy="385260"/>
          </a:xfrm>
          <a:prstGeom prst="rect">
            <a:avLst/>
          </a:prstGeom>
        </p:spPr>
      </p:pic>
      <p:pic>
        <p:nvPicPr>
          <p:cNvPr id="81" name="圖片 80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7" t="42176" r="22639" b="54923"/>
          <a:stretch>
            <a:fillRect/>
          </a:stretch>
        </p:blipFill>
        <p:spPr>
          <a:xfrm>
            <a:off x="9665216" y="5160451"/>
            <a:ext cx="1577356" cy="475792"/>
          </a:xfrm>
          <a:prstGeom prst="rect">
            <a:avLst/>
          </a:prstGeom>
        </p:spPr>
      </p:pic>
      <p:pic>
        <p:nvPicPr>
          <p:cNvPr id="82" name="圖片 81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5" t="51853" r="45891" b="45243"/>
          <a:stretch>
            <a:fillRect/>
          </a:stretch>
        </p:blipFill>
        <p:spPr>
          <a:xfrm rot="21540000">
            <a:off x="7834462" y="5861662"/>
            <a:ext cx="1516291" cy="368217"/>
          </a:xfrm>
          <a:prstGeom prst="rect">
            <a:avLst/>
          </a:prstGeom>
        </p:spPr>
      </p:pic>
      <p:pic>
        <p:nvPicPr>
          <p:cNvPr id="83" name="圖片 82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96" t="52643" r="32207" b="45511"/>
          <a:stretch>
            <a:fillRect/>
          </a:stretch>
        </p:blipFill>
        <p:spPr>
          <a:xfrm rot="21540000">
            <a:off x="9704467" y="5914375"/>
            <a:ext cx="1498273" cy="234068"/>
          </a:xfrm>
          <a:prstGeom prst="rect">
            <a:avLst/>
          </a:prstGeom>
        </p:spPr>
      </p:pic>
      <p:pic>
        <p:nvPicPr>
          <p:cNvPr id="85" name="圖片 84"/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72" t="37530" r="50026" b="56547"/>
          <a:stretch>
            <a:fillRect/>
          </a:stretch>
        </p:blipFill>
        <p:spPr>
          <a:xfrm rot="120000">
            <a:off x="3655895" y="1692704"/>
            <a:ext cx="1411023" cy="441394"/>
          </a:xfrm>
          <a:prstGeom prst="rect">
            <a:avLst/>
          </a:prstGeom>
        </p:spPr>
      </p:pic>
      <p:pic>
        <p:nvPicPr>
          <p:cNvPr id="86" name="圖片 85"/>
          <p:cNvPicPr>
            <a:picLocks noChangeAspect="1"/>
          </p:cNvPicPr>
          <p:nvPr/>
        </p:nvPicPr>
        <p:blipFill rotWithShape="1"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10000" contrast="50000"/>
                    </a14:imgEffect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18" t="39327" r="37308" b="53928"/>
          <a:stretch>
            <a:fillRect/>
          </a:stretch>
        </p:blipFill>
        <p:spPr>
          <a:xfrm>
            <a:off x="2273020" y="1699875"/>
            <a:ext cx="1348740" cy="502921"/>
          </a:xfrm>
          <a:prstGeom prst="rect">
            <a:avLst/>
          </a:prstGeom>
        </p:spPr>
      </p:pic>
      <p:pic>
        <p:nvPicPr>
          <p:cNvPr id="87" name="圖片 86"/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2" t="40535" r="52688" b="56817"/>
          <a:stretch>
            <a:fillRect/>
          </a:stretch>
        </p:blipFill>
        <p:spPr>
          <a:xfrm rot="120000">
            <a:off x="9699949" y="2066161"/>
            <a:ext cx="1496604" cy="311747"/>
          </a:xfrm>
          <a:prstGeom prst="rect">
            <a:avLst/>
          </a:prstGeom>
        </p:spPr>
      </p:pic>
      <p:pic>
        <p:nvPicPr>
          <p:cNvPr id="88" name="圖片 87"/>
          <p:cNvPicPr>
            <a:picLocks noChangeAspect="1"/>
          </p:cNvPicPr>
          <p:nvPr/>
        </p:nvPicPr>
        <p:blipFill rotWithShape="1"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10000" contrast="50000"/>
                    </a14:imgEffect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02" t="42315" r="38748" b="55241"/>
          <a:stretch>
            <a:fillRect/>
          </a:stretch>
        </p:blipFill>
        <p:spPr>
          <a:xfrm>
            <a:off x="7782266" y="2059513"/>
            <a:ext cx="1592300" cy="287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1"/>
          <a:srcRect l="31875" t="2468" r="29534" b="20778"/>
          <a:stretch>
            <a:fillRect/>
          </a:stretch>
        </p:blipFill>
        <p:spPr>
          <a:xfrm>
            <a:off x="1283370" y="858822"/>
            <a:ext cx="5021178" cy="5614737"/>
          </a:xfrm>
          <a:prstGeom prst="rect">
            <a:avLst/>
          </a:prstGeom>
        </p:spPr>
      </p:pic>
      <p:sp>
        <p:nvSpPr>
          <p:cNvPr id="5" name="文字方塊 4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6     (  C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l="57767" t="9923" r="2285" b="28235"/>
          <a:stretch>
            <a:fillRect/>
          </a:stretch>
        </p:blipFill>
        <p:spPr>
          <a:xfrm>
            <a:off x="6577263" y="1203156"/>
            <a:ext cx="5197642" cy="452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1"/>
          <a:srcRect l="2949" t="23558" r="42767" b="64211"/>
          <a:stretch>
            <a:fillRect/>
          </a:stretch>
        </p:blipFill>
        <p:spPr>
          <a:xfrm>
            <a:off x="7536099" y="1240971"/>
            <a:ext cx="2346194" cy="313509"/>
          </a:xfrm>
          <a:prstGeom prst="rect">
            <a:avLst/>
          </a:prstGeom>
        </p:spPr>
      </p:pic>
      <p:sp>
        <p:nvSpPr>
          <p:cNvPr id="5" name="Rectangle 7"/>
          <p:cNvSpPr/>
          <p:nvPr/>
        </p:nvSpPr>
        <p:spPr>
          <a:xfrm>
            <a:off x="7491243" y="1174568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13"/>
          <p:cNvSpPr txBox="1"/>
          <p:nvPr/>
        </p:nvSpPr>
        <p:spPr>
          <a:xfrm>
            <a:off x="6866420" y="1226798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DRD4</a:t>
            </a:r>
            <a:endParaRPr lang="en-US" sz="1200" b="1" dirty="0"/>
          </a:p>
        </p:txBody>
      </p:sp>
      <p:sp>
        <p:nvSpPr>
          <p:cNvPr id="8" name="Rectangle 11"/>
          <p:cNvSpPr/>
          <p:nvPr/>
        </p:nvSpPr>
        <p:spPr>
          <a:xfrm>
            <a:off x="7491243" y="2189134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4"/>
          <p:cNvSpPr txBox="1"/>
          <p:nvPr/>
        </p:nvSpPr>
        <p:spPr>
          <a:xfrm>
            <a:off x="6875237" y="2281165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CDK6</a:t>
            </a:r>
            <a:endParaRPr lang="en-US" sz="1200" b="1" dirty="0"/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 rotWithShape="1">
          <a:blip r:embed="rId2"/>
          <a:srcRect t="15199" r="8282" b="27680"/>
          <a:stretch>
            <a:fillRect/>
          </a:stretch>
        </p:blipFill>
        <p:spPr>
          <a:xfrm rot="120000">
            <a:off x="7577282" y="1724796"/>
            <a:ext cx="2320794" cy="298895"/>
          </a:xfrm>
          <a:prstGeom prst="rect">
            <a:avLst/>
          </a:prstGeom>
        </p:spPr>
      </p:pic>
      <p:sp>
        <p:nvSpPr>
          <p:cNvPr id="11" name="Rectangle 8"/>
          <p:cNvSpPr/>
          <p:nvPr/>
        </p:nvSpPr>
        <p:spPr>
          <a:xfrm>
            <a:off x="7491243" y="1682035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5"/>
          <p:cNvSpPr txBox="1"/>
          <p:nvPr/>
        </p:nvSpPr>
        <p:spPr>
          <a:xfrm>
            <a:off x="6827043" y="1752497"/>
            <a:ext cx="62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Akt</a:t>
            </a:r>
            <a:endParaRPr lang="en-US" sz="1200" b="1" dirty="0"/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 rotWithShape="1">
          <a:blip r:embed="rId3"/>
          <a:srcRect l="1" t="33564" r="3442" b="18442"/>
          <a:stretch>
            <a:fillRect/>
          </a:stretch>
        </p:blipFill>
        <p:spPr>
          <a:xfrm rot="60000">
            <a:off x="7591048" y="2823368"/>
            <a:ext cx="2315684" cy="310154"/>
          </a:xfrm>
          <a:prstGeom prst="rect">
            <a:avLst/>
          </a:prstGeom>
        </p:spPr>
      </p:pic>
      <p:sp>
        <p:nvSpPr>
          <p:cNvPr id="14" name="Rectangle 12"/>
          <p:cNvSpPr/>
          <p:nvPr/>
        </p:nvSpPr>
        <p:spPr>
          <a:xfrm>
            <a:off x="7491243" y="2699371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6"/>
          <p:cNvSpPr txBox="1"/>
          <p:nvPr/>
        </p:nvSpPr>
        <p:spPr>
          <a:xfrm>
            <a:off x="6886041" y="2803815"/>
            <a:ext cx="50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EZH2</a:t>
            </a:r>
            <a:endParaRPr lang="en-US" sz="1200" b="1" dirty="0"/>
          </a:p>
        </p:txBody>
      </p:sp>
      <p:pic>
        <p:nvPicPr>
          <p:cNvPr id="16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60000" flipH="1">
            <a:off x="7620861" y="3235485"/>
            <a:ext cx="2346920" cy="415540"/>
          </a:xfrm>
          <a:prstGeom prst="rect">
            <a:avLst/>
          </a:prstGeom>
        </p:spPr>
      </p:pic>
      <p:sp>
        <p:nvSpPr>
          <p:cNvPr id="17" name="Rectangle 9"/>
          <p:cNvSpPr/>
          <p:nvPr/>
        </p:nvSpPr>
        <p:spPr>
          <a:xfrm>
            <a:off x="7491243" y="3208979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66589" y="3265223"/>
            <a:ext cx="74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BCL-2</a:t>
            </a:r>
            <a:endParaRPr lang="en-US" sz="1200" b="1" dirty="0"/>
          </a:p>
        </p:txBody>
      </p:sp>
      <p:pic>
        <p:nvPicPr>
          <p:cNvPr id="19" name="圖片 16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21" t="44046" r="55346" b="50067"/>
          <a:stretch>
            <a:fillRect/>
          </a:stretch>
        </p:blipFill>
        <p:spPr>
          <a:xfrm rot="-60000">
            <a:off x="7609930" y="3772749"/>
            <a:ext cx="2250270" cy="330173"/>
          </a:xfrm>
          <a:prstGeom prst="rect">
            <a:avLst/>
          </a:prstGeom>
        </p:spPr>
      </p:pic>
      <p:sp>
        <p:nvSpPr>
          <p:cNvPr id="21" name="TextBox 22"/>
          <p:cNvSpPr txBox="1"/>
          <p:nvPr/>
        </p:nvSpPr>
        <p:spPr>
          <a:xfrm>
            <a:off x="6824742" y="3760977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b="1" dirty="0" smtClean="0"/>
              <a:t>β</a:t>
            </a:r>
            <a:r>
              <a:rPr lang="en-US" sz="1200" b="1" dirty="0" smtClean="0"/>
              <a:t>-actin</a:t>
            </a:r>
            <a:endParaRPr lang="en-US" sz="1200" b="1" dirty="0"/>
          </a:p>
        </p:txBody>
      </p:sp>
      <p:sp>
        <p:nvSpPr>
          <p:cNvPr id="22" name="TextBox 44"/>
          <p:cNvSpPr txBox="1"/>
          <p:nvPr/>
        </p:nvSpPr>
        <p:spPr>
          <a:xfrm>
            <a:off x="7462808" y="883068"/>
            <a:ext cx="646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/>
              <a:t>Vehicle</a:t>
            </a:r>
            <a:endParaRPr lang="en-US" sz="1200" b="1" dirty="0"/>
          </a:p>
        </p:txBody>
      </p:sp>
      <p:sp>
        <p:nvSpPr>
          <p:cNvPr id="23" name="TextBox 45"/>
          <p:cNvSpPr txBox="1"/>
          <p:nvPr/>
        </p:nvSpPr>
        <p:spPr>
          <a:xfrm>
            <a:off x="8145995" y="893555"/>
            <a:ext cx="470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TMZ</a:t>
            </a:r>
            <a:endParaRPr lang="en-US" sz="1200" b="1" dirty="0"/>
          </a:p>
        </p:txBody>
      </p:sp>
      <p:sp>
        <p:nvSpPr>
          <p:cNvPr id="24" name="TextBox 46"/>
          <p:cNvSpPr txBox="1"/>
          <p:nvPr/>
        </p:nvSpPr>
        <p:spPr>
          <a:xfrm>
            <a:off x="8714797" y="896135"/>
            <a:ext cx="615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LCC-09</a:t>
            </a:r>
            <a:endParaRPr lang="en-US" sz="1200" b="1" dirty="0"/>
          </a:p>
        </p:txBody>
      </p:sp>
      <p:sp>
        <p:nvSpPr>
          <p:cNvPr id="25" name="TextBox 47"/>
          <p:cNvSpPr txBox="1"/>
          <p:nvPr/>
        </p:nvSpPr>
        <p:spPr>
          <a:xfrm>
            <a:off x="9291344" y="893555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Combined</a:t>
            </a:r>
            <a:endParaRPr lang="en-US" sz="1200" b="1" dirty="0"/>
          </a:p>
        </p:txBody>
      </p:sp>
      <p:sp>
        <p:nvSpPr>
          <p:cNvPr id="26" name="Rectangle 9"/>
          <p:cNvSpPr/>
          <p:nvPr/>
        </p:nvSpPr>
        <p:spPr>
          <a:xfrm>
            <a:off x="7491243" y="3727143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文字方塊 26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7     (  F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39642" y="1496764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DRD4</a:t>
            </a:r>
            <a:endParaRPr lang="en-US" sz="1200" b="1" dirty="0"/>
          </a:p>
        </p:txBody>
      </p:sp>
      <p:sp>
        <p:nvSpPr>
          <p:cNvPr id="29" name="TextBox 14"/>
          <p:cNvSpPr txBox="1"/>
          <p:nvPr/>
        </p:nvSpPr>
        <p:spPr>
          <a:xfrm>
            <a:off x="548459" y="2551131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CDK6</a:t>
            </a:r>
            <a:endParaRPr lang="en-US" sz="1200" b="1" dirty="0"/>
          </a:p>
        </p:txBody>
      </p:sp>
      <p:sp>
        <p:nvSpPr>
          <p:cNvPr id="30" name="TextBox 15"/>
          <p:cNvSpPr txBox="1"/>
          <p:nvPr/>
        </p:nvSpPr>
        <p:spPr>
          <a:xfrm>
            <a:off x="500265" y="2022463"/>
            <a:ext cx="62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Akt</a:t>
            </a:r>
            <a:endParaRPr lang="en-US" sz="1200" b="1" dirty="0"/>
          </a:p>
        </p:txBody>
      </p:sp>
      <p:sp>
        <p:nvSpPr>
          <p:cNvPr id="31" name="TextBox 16"/>
          <p:cNvSpPr txBox="1"/>
          <p:nvPr/>
        </p:nvSpPr>
        <p:spPr>
          <a:xfrm>
            <a:off x="559263" y="3073781"/>
            <a:ext cx="50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EZH2</a:t>
            </a:r>
            <a:endParaRPr lang="en-US" sz="1200" b="1" dirty="0"/>
          </a:p>
        </p:txBody>
      </p:sp>
      <p:sp>
        <p:nvSpPr>
          <p:cNvPr id="32" name="TextBox 17"/>
          <p:cNvSpPr txBox="1"/>
          <p:nvPr/>
        </p:nvSpPr>
        <p:spPr>
          <a:xfrm>
            <a:off x="439811" y="3535189"/>
            <a:ext cx="74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BCL-2</a:t>
            </a:r>
            <a:endParaRPr lang="en-US" sz="1200" b="1" dirty="0"/>
          </a:p>
        </p:txBody>
      </p:sp>
      <p:sp>
        <p:nvSpPr>
          <p:cNvPr id="33" name="TextBox 22"/>
          <p:cNvSpPr txBox="1"/>
          <p:nvPr/>
        </p:nvSpPr>
        <p:spPr>
          <a:xfrm>
            <a:off x="497964" y="4030943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b="1" dirty="0" smtClean="0"/>
              <a:t>β</a:t>
            </a:r>
            <a:r>
              <a:rPr lang="en-US" sz="1200" b="1" dirty="0" smtClean="0"/>
              <a:t>-actin</a:t>
            </a:r>
            <a:endParaRPr lang="en-US" sz="1200" b="1" dirty="0"/>
          </a:p>
        </p:txBody>
      </p:sp>
      <p:pic>
        <p:nvPicPr>
          <p:cNvPr id="34" name="Picture 1"/>
          <p:cNvPicPr>
            <a:picLocks noChangeAspect="1"/>
          </p:cNvPicPr>
          <p:nvPr/>
        </p:nvPicPr>
        <p:blipFill rotWithShape="1">
          <a:blip r:embed="rId1">
            <a:lum/>
          </a:blip>
          <a:srcRect l="-852" t="22709" r="41917" b="65060"/>
          <a:stretch>
            <a:fillRect/>
          </a:stretch>
        </p:blipFill>
        <p:spPr>
          <a:xfrm>
            <a:off x="1149532" y="1384663"/>
            <a:ext cx="2547257" cy="313508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/>
          </p:cNvPicPr>
          <p:nvPr/>
        </p:nvPicPr>
        <p:blipFill rotWithShape="1">
          <a:blip r:embed="rId7">
            <a:lum bright="-10000" contrast="10000"/>
          </a:blip>
          <a:srcRect l="-6850" t="19033" r="-9878" b="29969"/>
          <a:stretch>
            <a:fillRect/>
          </a:stretch>
        </p:blipFill>
        <p:spPr>
          <a:xfrm>
            <a:off x="1058092" y="2351314"/>
            <a:ext cx="2860766" cy="522515"/>
          </a:xfrm>
          <a:prstGeom prst="rect">
            <a:avLst/>
          </a:prstGeom>
        </p:spPr>
      </p:pic>
      <p:pic>
        <p:nvPicPr>
          <p:cNvPr id="36" name="Picture 4"/>
          <p:cNvPicPr>
            <a:picLocks noChangeAspect="1"/>
          </p:cNvPicPr>
          <p:nvPr/>
        </p:nvPicPr>
        <p:blipFill rotWithShape="1">
          <a:blip r:embed="rId2"/>
          <a:srcRect l="-6831" t="12327" r="878" b="8146"/>
          <a:stretch>
            <a:fillRect/>
          </a:stretch>
        </p:blipFill>
        <p:spPr>
          <a:xfrm rot="120000">
            <a:off x="1206768" y="1901582"/>
            <a:ext cx="2680979" cy="416140"/>
          </a:xfrm>
          <a:prstGeom prst="rect">
            <a:avLst/>
          </a:prstGeom>
        </p:spPr>
      </p:pic>
      <p:pic>
        <p:nvPicPr>
          <p:cNvPr id="37" name="Picture 5"/>
          <p:cNvPicPr>
            <a:picLocks noChangeAspect="1"/>
          </p:cNvPicPr>
          <p:nvPr/>
        </p:nvPicPr>
        <p:blipFill rotWithShape="1">
          <a:blip r:embed="rId3"/>
          <a:srcRect l="-15816" t="30023" r="-14112" b="11678"/>
          <a:stretch>
            <a:fillRect/>
          </a:stretch>
        </p:blipFill>
        <p:spPr>
          <a:xfrm rot="60000">
            <a:off x="1015379" y="2992432"/>
            <a:ext cx="3116010" cy="376749"/>
          </a:xfrm>
          <a:prstGeom prst="rect">
            <a:avLst/>
          </a:prstGeom>
        </p:spPr>
      </p:pic>
      <p:pic>
        <p:nvPicPr>
          <p:cNvPr id="38" name="Picture 3"/>
          <p:cNvPicPr>
            <a:picLocks noChangeAspect="1"/>
          </p:cNvPicPr>
          <p:nvPr/>
        </p:nvPicPr>
        <p:blipFill>
          <a:blip r:embed="rId4"/>
          <a:srcRect l="-6053" t="-3712" r="-8229" b="-23884"/>
          <a:stretch>
            <a:fillRect/>
          </a:stretch>
        </p:blipFill>
        <p:spPr>
          <a:xfrm rot="-60000" flipH="1">
            <a:off x="1167016" y="3438212"/>
            <a:ext cx="2682104" cy="530216"/>
          </a:xfrm>
          <a:prstGeom prst="rect">
            <a:avLst/>
          </a:prstGeom>
        </p:spPr>
      </p:pic>
      <p:pic>
        <p:nvPicPr>
          <p:cNvPr id="39" name="圖片 16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21" t="44046" r="55346" b="46556"/>
          <a:stretch>
            <a:fillRect/>
          </a:stretch>
        </p:blipFill>
        <p:spPr>
          <a:xfrm rot="-60000">
            <a:off x="1389374" y="3964322"/>
            <a:ext cx="2250270" cy="527050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/>
          </p:cNvPicPr>
          <p:nvPr/>
        </p:nvPicPr>
        <p:blipFill rotWithShape="1">
          <a:blip r:embed="rId7">
            <a:lum bright="-10000" contrast="10000"/>
          </a:blip>
          <a:srcRect l="3454" t="33483" b="37408"/>
          <a:stretch>
            <a:fillRect/>
          </a:stretch>
        </p:blipFill>
        <p:spPr>
          <a:xfrm>
            <a:off x="7576456" y="2286000"/>
            <a:ext cx="2366139" cy="298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1"/>
          <a:srcRect l="2949" t="23558" r="42767" b="64211"/>
          <a:stretch>
            <a:fillRect/>
          </a:stretch>
        </p:blipFill>
        <p:spPr>
          <a:xfrm>
            <a:off x="7536099" y="1240971"/>
            <a:ext cx="2346194" cy="313509"/>
          </a:xfrm>
          <a:prstGeom prst="rect">
            <a:avLst/>
          </a:prstGeom>
        </p:spPr>
      </p:pic>
      <p:sp>
        <p:nvSpPr>
          <p:cNvPr id="5" name="Rectangle 7"/>
          <p:cNvSpPr/>
          <p:nvPr/>
        </p:nvSpPr>
        <p:spPr>
          <a:xfrm>
            <a:off x="7491243" y="1174568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13"/>
          <p:cNvSpPr txBox="1"/>
          <p:nvPr/>
        </p:nvSpPr>
        <p:spPr>
          <a:xfrm>
            <a:off x="6866420" y="1226798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DRD4</a:t>
            </a:r>
            <a:endParaRPr lang="en-US" sz="1200" b="1" dirty="0"/>
          </a:p>
        </p:txBody>
      </p:sp>
      <p:sp>
        <p:nvSpPr>
          <p:cNvPr id="8" name="Rectangle 11"/>
          <p:cNvSpPr/>
          <p:nvPr/>
        </p:nvSpPr>
        <p:spPr>
          <a:xfrm>
            <a:off x="7491243" y="2189134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4"/>
          <p:cNvSpPr txBox="1"/>
          <p:nvPr/>
        </p:nvSpPr>
        <p:spPr>
          <a:xfrm>
            <a:off x="6875237" y="2281165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CDK6</a:t>
            </a:r>
            <a:endParaRPr lang="en-US" sz="1200" b="1" dirty="0"/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 rotWithShape="1">
          <a:blip r:embed="rId2"/>
          <a:srcRect t="15199" r="8282" b="27680"/>
          <a:stretch>
            <a:fillRect/>
          </a:stretch>
        </p:blipFill>
        <p:spPr>
          <a:xfrm rot="120000">
            <a:off x="7577282" y="1724796"/>
            <a:ext cx="2320794" cy="298895"/>
          </a:xfrm>
          <a:prstGeom prst="rect">
            <a:avLst/>
          </a:prstGeom>
        </p:spPr>
      </p:pic>
      <p:sp>
        <p:nvSpPr>
          <p:cNvPr id="11" name="Rectangle 8"/>
          <p:cNvSpPr/>
          <p:nvPr/>
        </p:nvSpPr>
        <p:spPr>
          <a:xfrm>
            <a:off x="7491243" y="1682035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5"/>
          <p:cNvSpPr txBox="1"/>
          <p:nvPr/>
        </p:nvSpPr>
        <p:spPr>
          <a:xfrm>
            <a:off x="6827043" y="1752497"/>
            <a:ext cx="62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Akt</a:t>
            </a:r>
            <a:endParaRPr lang="en-US" sz="1200" b="1" dirty="0"/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 rotWithShape="1">
          <a:blip r:embed="rId3"/>
          <a:srcRect l="1" t="33564" r="3442" b="18442"/>
          <a:stretch>
            <a:fillRect/>
          </a:stretch>
        </p:blipFill>
        <p:spPr>
          <a:xfrm rot="60000">
            <a:off x="7591048" y="2823368"/>
            <a:ext cx="2315684" cy="310154"/>
          </a:xfrm>
          <a:prstGeom prst="rect">
            <a:avLst/>
          </a:prstGeom>
        </p:spPr>
      </p:pic>
      <p:sp>
        <p:nvSpPr>
          <p:cNvPr id="14" name="Rectangle 12"/>
          <p:cNvSpPr/>
          <p:nvPr/>
        </p:nvSpPr>
        <p:spPr>
          <a:xfrm>
            <a:off x="7491243" y="2699371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6"/>
          <p:cNvSpPr txBox="1"/>
          <p:nvPr/>
        </p:nvSpPr>
        <p:spPr>
          <a:xfrm>
            <a:off x="6886041" y="2803815"/>
            <a:ext cx="50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EZH2</a:t>
            </a:r>
            <a:endParaRPr lang="en-US" sz="1200" b="1" dirty="0"/>
          </a:p>
        </p:txBody>
      </p:sp>
      <p:pic>
        <p:nvPicPr>
          <p:cNvPr id="16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60000" flipH="1">
            <a:off x="7620861" y="3235485"/>
            <a:ext cx="2346920" cy="415540"/>
          </a:xfrm>
          <a:prstGeom prst="rect">
            <a:avLst/>
          </a:prstGeom>
        </p:spPr>
      </p:pic>
      <p:sp>
        <p:nvSpPr>
          <p:cNvPr id="17" name="Rectangle 9"/>
          <p:cNvSpPr/>
          <p:nvPr/>
        </p:nvSpPr>
        <p:spPr>
          <a:xfrm>
            <a:off x="7491243" y="3208979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66589" y="3265223"/>
            <a:ext cx="74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BCL-2</a:t>
            </a:r>
            <a:endParaRPr lang="en-US" sz="1200" b="1" dirty="0"/>
          </a:p>
        </p:txBody>
      </p:sp>
      <p:pic>
        <p:nvPicPr>
          <p:cNvPr id="19" name="圖片 16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21" t="44046" r="55346" b="50067"/>
          <a:stretch>
            <a:fillRect/>
          </a:stretch>
        </p:blipFill>
        <p:spPr>
          <a:xfrm rot="-60000">
            <a:off x="7609930" y="3772749"/>
            <a:ext cx="2250270" cy="330173"/>
          </a:xfrm>
          <a:prstGeom prst="rect">
            <a:avLst/>
          </a:prstGeom>
        </p:spPr>
      </p:pic>
      <p:sp>
        <p:nvSpPr>
          <p:cNvPr id="21" name="TextBox 22"/>
          <p:cNvSpPr txBox="1"/>
          <p:nvPr/>
        </p:nvSpPr>
        <p:spPr>
          <a:xfrm>
            <a:off x="6824742" y="3760977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b="1" dirty="0" smtClean="0"/>
              <a:t>β</a:t>
            </a:r>
            <a:r>
              <a:rPr lang="en-US" sz="1200" b="1" dirty="0" smtClean="0"/>
              <a:t>-actin</a:t>
            </a:r>
            <a:endParaRPr lang="en-US" sz="1200" b="1" dirty="0"/>
          </a:p>
        </p:txBody>
      </p:sp>
      <p:sp>
        <p:nvSpPr>
          <p:cNvPr id="22" name="TextBox 44"/>
          <p:cNvSpPr txBox="1"/>
          <p:nvPr/>
        </p:nvSpPr>
        <p:spPr>
          <a:xfrm>
            <a:off x="7462808" y="883068"/>
            <a:ext cx="646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/>
              <a:t>Vehicle</a:t>
            </a:r>
            <a:endParaRPr lang="en-US" sz="1200" b="1" dirty="0"/>
          </a:p>
        </p:txBody>
      </p:sp>
      <p:sp>
        <p:nvSpPr>
          <p:cNvPr id="23" name="TextBox 45"/>
          <p:cNvSpPr txBox="1"/>
          <p:nvPr/>
        </p:nvSpPr>
        <p:spPr>
          <a:xfrm>
            <a:off x="8145995" y="893555"/>
            <a:ext cx="470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TMZ</a:t>
            </a:r>
            <a:endParaRPr lang="en-US" sz="1200" b="1" dirty="0"/>
          </a:p>
        </p:txBody>
      </p:sp>
      <p:sp>
        <p:nvSpPr>
          <p:cNvPr id="24" name="TextBox 46"/>
          <p:cNvSpPr txBox="1"/>
          <p:nvPr/>
        </p:nvSpPr>
        <p:spPr>
          <a:xfrm>
            <a:off x="8714797" y="896135"/>
            <a:ext cx="615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LCC-09</a:t>
            </a:r>
            <a:endParaRPr lang="en-US" sz="1200" b="1" dirty="0"/>
          </a:p>
        </p:txBody>
      </p:sp>
      <p:sp>
        <p:nvSpPr>
          <p:cNvPr id="25" name="TextBox 47"/>
          <p:cNvSpPr txBox="1"/>
          <p:nvPr/>
        </p:nvSpPr>
        <p:spPr>
          <a:xfrm>
            <a:off x="9291344" y="893555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Combined</a:t>
            </a:r>
            <a:endParaRPr lang="en-US" sz="1200" b="1" dirty="0"/>
          </a:p>
        </p:txBody>
      </p:sp>
      <p:sp>
        <p:nvSpPr>
          <p:cNvPr id="26" name="Rectangle 9"/>
          <p:cNvSpPr/>
          <p:nvPr/>
        </p:nvSpPr>
        <p:spPr>
          <a:xfrm>
            <a:off x="7491243" y="3727143"/>
            <a:ext cx="2519149" cy="446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文字方塊 26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7     (  F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39642" y="1134461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DRD4</a:t>
            </a:r>
            <a:endParaRPr lang="en-US" sz="1200" b="1" dirty="0"/>
          </a:p>
        </p:txBody>
      </p:sp>
      <p:sp>
        <p:nvSpPr>
          <p:cNvPr id="29" name="TextBox 14"/>
          <p:cNvSpPr txBox="1"/>
          <p:nvPr/>
        </p:nvSpPr>
        <p:spPr>
          <a:xfrm>
            <a:off x="548459" y="3094578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CDK6</a:t>
            </a:r>
            <a:endParaRPr lang="en-US" sz="1200" b="1" dirty="0"/>
          </a:p>
        </p:txBody>
      </p:sp>
      <p:sp>
        <p:nvSpPr>
          <p:cNvPr id="30" name="TextBox 15"/>
          <p:cNvSpPr txBox="1"/>
          <p:nvPr/>
        </p:nvSpPr>
        <p:spPr>
          <a:xfrm>
            <a:off x="500265" y="2298500"/>
            <a:ext cx="62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Akt</a:t>
            </a:r>
            <a:endParaRPr lang="en-US" sz="1200" b="1" dirty="0"/>
          </a:p>
        </p:txBody>
      </p:sp>
      <p:sp>
        <p:nvSpPr>
          <p:cNvPr id="31" name="TextBox 16"/>
          <p:cNvSpPr txBox="1"/>
          <p:nvPr/>
        </p:nvSpPr>
        <p:spPr>
          <a:xfrm>
            <a:off x="659095" y="4322457"/>
            <a:ext cx="506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EZH2</a:t>
            </a:r>
            <a:endParaRPr lang="en-US" sz="1200" b="1" dirty="0"/>
          </a:p>
        </p:txBody>
      </p:sp>
      <p:sp>
        <p:nvSpPr>
          <p:cNvPr id="32" name="TextBox 17"/>
          <p:cNvSpPr txBox="1"/>
          <p:nvPr/>
        </p:nvSpPr>
        <p:spPr>
          <a:xfrm>
            <a:off x="659095" y="5308533"/>
            <a:ext cx="74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BCL-2</a:t>
            </a:r>
            <a:endParaRPr lang="en-US" sz="1200" b="1" dirty="0"/>
          </a:p>
        </p:txBody>
      </p:sp>
      <p:sp>
        <p:nvSpPr>
          <p:cNvPr id="33" name="TextBox 22"/>
          <p:cNvSpPr txBox="1"/>
          <p:nvPr/>
        </p:nvSpPr>
        <p:spPr>
          <a:xfrm>
            <a:off x="725383" y="620066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b="1" dirty="0" smtClean="0"/>
              <a:t>β</a:t>
            </a:r>
            <a:r>
              <a:rPr lang="en-US" sz="1200" b="1" dirty="0" smtClean="0"/>
              <a:t>-actin</a:t>
            </a:r>
            <a:endParaRPr lang="en-US" sz="1200" b="1" dirty="0"/>
          </a:p>
        </p:txBody>
      </p:sp>
      <p:pic>
        <p:nvPicPr>
          <p:cNvPr id="34" name="Picture 1"/>
          <p:cNvPicPr>
            <a:picLocks noChangeAspect="1"/>
          </p:cNvPicPr>
          <p:nvPr/>
        </p:nvPicPr>
        <p:blipFill rotWithShape="1">
          <a:blip r:embed="rId1">
            <a:lum/>
          </a:blip>
          <a:srcRect l="-852" t="22709" r="41917" b="65060"/>
          <a:stretch>
            <a:fillRect/>
          </a:stretch>
        </p:blipFill>
        <p:spPr>
          <a:xfrm>
            <a:off x="1149532" y="1022360"/>
            <a:ext cx="2547257" cy="313508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/>
          </p:cNvPicPr>
          <p:nvPr/>
        </p:nvPicPr>
        <p:blipFill rotWithShape="1">
          <a:blip r:embed="rId7">
            <a:lum bright="-10000" contrast="10000"/>
          </a:blip>
          <a:srcRect l="-6850" t="19033" r="-9878" b="29969"/>
          <a:stretch>
            <a:fillRect/>
          </a:stretch>
        </p:blipFill>
        <p:spPr>
          <a:xfrm>
            <a:off x="1058092" y="2894761"/>
            <a:ext cx="2860766" cy="522515"/>
          </a:xfrm>
          <a:prstGeom prst="rect">
            <a:avLst/>
          </a:prstGeom>
        </p:spPr>
      </p:pic>
      <p:pic>
        <p:nvPicPr>
          <p:cNvPr id="36" name="Picture 4"/>
          <p:cNvPicPr>
            <a:picLocks noChangeAspect="1"/>
          </p:cNvPicPr>
          <p:nvPr/>
        </p:nvPicPr>
        <p:blipFill rotWithShape="1">
          <a:blip r:embed="rId2"/>
          <a:srcRect l="-6831" t="12327" r="878" b="8146"/>
          <a:stretch>
            <a:fillRect/>
          </a:stretch>
        </p:blipFill>
        <p:spPr>
          <a:xfrm rot="120000">
            <a:off x="1206768" y="2177619"/>
            <a:ext cx="2680979" cy="416140"/>
          </a:xfrm>
          <a:prstGeom prst="rect">
            <a:avLst/>
          </a:prstGeom>
        </p:spPr>
      </p:pic>
      <p:pic>
        <p:nvPicPr>
          <p:cNvPr id="37" name="Picture 5"/>
          <p:cNvPicPr>
            <a:picLocks noChangeAspect="1"/>
          </p:cNvPicPr>
          <p:nvPr/>
        </p:nvPicPr>
        <p:blipFill rotWithShape="1">
          <a:blip r:embed="rId3"/>
          <a:srcRect l="-15816" t="30023" r="-14112" b="11678"/>
          <a:stretch>
            <a:fillRect/>
          </a:stretch>
        </p:blipFill>
        <p:spPr>
          <a:xfrm rot="60000">
            <a:off x="1115211" y="4241108"/>
            <a:ext cx="3116010" cy="376749"/>
          </a:xfrm>
          <a:prstGeom prst="rect">
            <a:avLst/>
          </a:prstGeom>
        </p:spPr>
      </p:pic>
      <p:pic>
        <p:nvPicPr>
          <p:cNvPr id="38" name="Picture 3"/>
          <p:cNvPicPr>
            <a:picLocks noChangeAspect="1"/>
          </p:cNvPicPr>
          <p:nvPr/>
        </p:nvPicPr>
        <p:blipFill>
          <a:blip r:embed="rId4"/>
          <a:srcRect l="-6053" t="-3712" r="-8229" b="-23884"/>
          <a:stretch>
            <a:fillRect/>
          </a:stretch>
        </p:blipFill>
        <p:spPr>
          <a:xfrm rot="-60000" flipH="1">
            <a:off x="1386300" y="5211556"/>
            <a:ext cx="2682104" cy="530216"/>
          </a:xfrm>
          <a:prstGeom prst="rect">
            <a:avLst/>
          </a:prstGeom>
        </p:spPr>
      </p:pic>
      <p:pic>
        <p:nvPicPr>
          <p:cNvPr id="39" name="圖片 16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21" t="44046" r="55346" b="46556"/>
          <a:stretch>
            <a:fillRect/>
          </a:stretch>
        </p:blipFill>
        <p:spPr>
          <a:xfrm rot="-60000">
            <a:off x="1616793" y="6134041"/>
            <a:ext cx="2250270" cy="527050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/>
          </p:cNvPicPr>
          <p:nvPr/>
        </p:nvPicPr>
        <p:blipFill rotWithShape="1">
          <a:blip r:embed="rId7">
            <a:lum bright="-10000" contrast="10000"/>
          </a:blip>
          <a:srcRect l="3454" t="33483" b="37408"/>
          <a:stretch>
            <a:fillRect/>
          </a:stretch>
        </p:blipFill>
        <p:spPr>
          <a:xfrm>
            <a:off x="7576456" y="2286000"/>
            <a:ext cx="2366139" cy="298253"/>
          </a:xfrm>
          <a:prstGeom prst="rect">
            <a:avLst/>
          </a:prstGeom>
        </p:spPr>
      </p:pic>
      <p:cxnSp>
        <p:nvCxnSpPr>
          <p:cNvPr id="41" name="直線接點 40"/>
          <p:cNvCxnSpPr/>
          <p:nvPr/>
        </p:nvCxnSpPr>
        <p:spPr>
          <a:xfrm>
            <a:off x="3607373" y="1087625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字方塊 41"/>
          <p:cNvSpPr txBox="1"/>
          <p:nvPr/>
        </p:nvSpPr>
        <p:spPr>
          <a:xfrm>
            <a:off x="3971684" y="938464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55</a:t>
            </a:r>
            <a:endParaRPr lang="zh-TW" altLang="en-US" sz="12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3971684" y="1425043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/>
              <a:t>4</a:t>
            </a:r>
            <a:r>
              <a:rPr lang="en-US" altLang="zh-TW" sz="1200" dirty="0" smtClean="0"/>
              <a:t>0</a:t>
            </a:r>
            <a:endParaRPr lang="zh-TW" altLang="en-US" sz="1200" dirty="0"/>
          </a:p>
        </p:txBody>
      </p:sp>
      <p:cxnSp>
        <p:nvCxnSpPr>
          <p:cNvPr id="44" name="直線接點 43"/>
          <p:cNvCxnSpPr/>
          <p:nvPr/>
        </p:nvCxnSpPr>
        <p:spPr>
          <a:xfrm>
            <a:off x="3607373" y="1547490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>
            <a:off x="3598833" y="2166736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字方塊 45"/>
          <p:cNvSpPr txBox="1"/>
          <p:nvPr/>
        </p:nvSpPr>
        <p:spPr>
          <a:xfrm>
            <a:off x="3963144" y="2030275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70</a:t>
            </a:r>
            <a:endParaRPr lang="zh-TW" altLang="en-US" sz="1200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3963144" y="2425414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55</a:t>
            </a:r>
            <a:endParaRPr lang="zh-TW" altLang="en-US" sz="1200" dirty="0"/>
          </a:p>
        </p:txBody>
      </p:sp>
      <p:cxnSp>
        <p:nvCxnSpPr>
          <p:cNvPr id="48" name="直線接點 47"/>
          <p:cNvCxnSpPr/>
          <p:nvPr/>
        </p:nvCxnSpPr>
        <p:spPr>
          <a:xfrm>
            <a:off x="3598833" y="2535161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字方塊 48"/>
          <p:cNvSpPr txBox="1"/>
          <p:nvPr/>
        </p:nvSpPr>
        <p:spPr>
          <a:xfrm>
            <a:off x="3975997" y="3647378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35</a:t>
            </a:r>
            <a:endParaRPr lang="zh-TW" altLang="en-US" sz="1200" dirty="0"/>
          </a:p>
        </p:txBody>
      </p:sp>
      <p:cxnSp>
        <p:nvCxnSpPr>
          <p:cNvPr id="50" name="直線接點 49"/>
          <p:cNvCxnSpPr/>
          <p:nvPr/>
        </p:nvCxnSpPr>
        <p:spPr>
          <a:xfrm>
            <a:off x="3611686" y="3757125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3954671" y="2971067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40</a:t>
            </a:r>
            <a:endParaRPr lang="zh-TW" altLang="en-US" sz="1200" dirty="0"/>
          </a:p>
        </p:txBody>
      </p:sp>
      <p:cxnSp>
        <p:nvCxnSpPr>
          <p:cNvPr id="52" name="直線接點 51"/>
          <p:cNvCxnSpPr/>
          <p:nvPr/>
        </p:nvCxnSpPr>
        <p:spPr>
          <a:xfrm>
            <a:off x="3598986" y="3080814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接點 52"/>
          <p:cNvCxnSpPr/>
          <p:nvPr/>
        </p:nvCxnSpPr>
        <p:spPr>
          <a:xfrm>
            <a:off x="3871491" y="4385457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字方塊 53"/>
          <p:cNvSpPr txBox="1"/>
          <p:nvPr/>
        </p:nvSpPr>
        <p:spPr>
          <a:xfrm>
            <a:off x="4231107" y="4267905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100</a:t>
            </a:r>
            <a:endParaRPr lang="zh-TW" altLang="en-US" sz="1200" dirty="0"/>
          </a:p>
        </p:txBody>
      </p:sp>
      <p:cxnSp>
        <p:nvCxnSpPr>
          <p:cNvPr id="55" name="直線接點 54"/>
          <p:cNvCxnSpPr/>
          <p:nvPr/>
        </p:nvCxnSpPr>
        <p:spPr>
          <a:xfrm>
            <a:off x="3871491" y="4099453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4235802" y="4528819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70</a:t>
            </a:r>
            <a:endParaRPr lang="zh-TW" altLang="en-US" sz="1200" dirty="0"/>
          </a:p>
        </p:txBody>
      </p:sp>
      <p:cxnSp>
        <p:nvCxnSpPr>
          <p:cNvPr id="57" name="直線接點 56"/>
          <p:cNvCxnSpPr/>
          <p:nvPr/>
        </p:nvCxnSpPr>
        <p:spPr>
          <a:xfrm>
            <a:off x="3871491" y="4638566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4211418" y="3938608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130</a:t>
            </a:r>
            <a:endParaRPr lang="zh-TW" altLang="en-US" sz="1200" dirty="0"/>
          </a:p>
        </p:txBody>
      </p:sp>
      <p:cxnSp>
        <p:nvCxnSpPr>
          <p:cNvPr id="59" name="直線接點 58"/>
          <p:cNvCxnSpPr/>
          <p:nvPr/>
        </p:nvCxnSpPr>
        <p:spPr>
          <a:xfrm>
            <a:off x="3863958" y="5535849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字方塊 59"/>
          <p:cNvSpPr txBox="1"/>
          <p:nvPr/>
        </p:nvSpPr>
        <p:spPr>
          <a:xfrm>
            <a:off x="4226739" y="5381614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/>
              <a:t>2</a:t>
            </a:r>
            <a:r>
              <a:rPr lang="en-US" altLang="zh-TW" sz="1200" dirty="0" smtClean="0"/>
              <a:t>5</a:t>
            </a:r>
            <a:endParaRPr lang="zh-TW" altLang="en-US" sz="12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4231107" y="4967863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35</a:t>
            </a:r>
            <a:endParaRPr lang="zh-TW" altLang="en-US" sz="1200" dirty="0"/>
          </a:p>
        </p:txBody>
      </p:sp>
      <p:cxnSp>
        <p:nvCxnSpPr>
          <p:cNvPr id="62" name="直線接點 61"/>
          <p:cNvCxnSpPr/>
          <p:nvPr/>
        </p:nvCxnSpPr>
        <p:spPr>
          <a:xfrm>
            <a:off x="3866796" y="5089802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/>
          <p:cNvSpPr txBox="1"/>
          <p:nvPr/>
        </p:nvSpPr>
        <p:spPr>
          <a:xfrm>
            <a:off x="4142475" y="6331744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40</a:t>
            </a:r>
            <a:endParaRPr lang="zh-TW" altLang="en-US" sz="1200" dirty="0"/>
          </a:p>
        </p:txBody>
      </p:sp>
      <p:cxnSp>
        <p:nvCxnSpPr>
          <p:cNvPr id="64" name="直線接點 63"/>
          <p:cNvCxnSpPr/>
          <p:nvPr/>
        </p:nvCxnSpPr>
        <p:spPr>
          <a:xfrm>
            <a:off x="3851316" y="6441491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字方塊 64"/>
          <p:cNvSpPr txBox="1"/>
          <p:nvPr/>
        </p:nvSpPr>
        <p:spPr>
          <a:xfrm>
            <a:off x="4129775" y="5786497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55</a:t>
            </a:r>
            <a:endParaRPr lang="zh-TW" altLang="en-US" sz="1200" dirty="0"/>
          </a:p>
        </p:txBody>
      </p:sp>
      <p:cxnSp>
        <p:nvCxnSpPr>
          <p:cNvPr id="66" name="直線接點 65"/>
          <p:cNvCxnSpPr/>
          <p:nvPr/>
        </p:nvCxnSpPr>
        <p:spPr>
          <a:xfrm>
            <a:off x="3838616" y="5932820"/>
            <a:ext cx="3627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1"/>
          <a:srcRect l="49232" t="9068" r="10215" b="6506"/>
          <a:stretch>
            <a:fillRect/>
          </a:stretch>
        </p:blipFill>
        <p:spPr>
          <a:xfrm>
            <a:off x="5996066" y="434715"/>
            <a:ext cx="5276538" cy="6175948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36684" t="1809" r="31013" b="6743"/>
          <a:stretch>
            <a:fillRect/>
          </a:stretch>
        </p:blipFill>
        <p:spPr>
          <a:xfrm>
            <a:off x="1010652" y="168441"/>
            <a:ext cx="4203031" cy="6689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283755" y="143481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U87MG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057736" y="50158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CTRL</a:t>
            </a:r>
            <a:endParaRPr lang="zh-TW" altLang="en-US" sz="16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7823337" y="51281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LCC-09</a:t>
            </a:r>
            <a:endParaRPr lang="zh-TW" altLang="en-US" sz="1600" dirty="0"/>
          </a:p>
        </p:txBody>
      </p:sp>
      <p:cxnSp>
        <p:nvCxnSpPr>
          <p:cNvPr id="7" name="直線接點 6"/>
          <p:cNvCxnSpPr/>
          <p:nvPr/>
        </p:nvCxnSpPr>
        <p:spPr>
          <a:xfrm>
            <a:off x="7283755" y="501583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9160978" y="143481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D54MG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8948929" y="50158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CTRL</a:t>
            </a:r>
            <a:endParaRPr lang="zh-TW" altLang="en-US" sz="16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9714530" y="51281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LCC-09</a:t>
            </a:r>
            <a:endParaRPr lang="zh-TW" altLang="en-US" sz="1600" dirty="0"/>
          </a:p>
        </p:txBody>
      </p:sp>
      <p:cxnSp>
        <p:nvCxnSpPr>
          <p:cNvPr id="11" name="直線接點 10"/>
          <p:cNvCxnSpPr/>
          <p:nvPr/>
        </p:nvCxnSpPr>
        <p:spPr>
          <a:xfrm>
            <a:off x="9160978" y="501583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44"/>
          <p:cNvSpPr>
            <a:spLocks noChangeArrowheads="1"/>
          </p:cNvSpPr>
          <p:nvPr/>
        </p:nvSpPr>
        <p:spPr bwMode="auto">
          <a:xfrm>
            <a:off x="6133261" y="2286073"/>
            <a:ext cx="7200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107190" y="829460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4" name="矩形 44"/>
          <p:cNvSpPr>
            <a:spLocks noChangeArrowheads="1"/>
          </p:cNvSpPr>
          <p:nvPr/>
        </p:nvSpPr>
        <p:spPr bwMode="auto">
          <a:xfrm>
            <a:off x="6162271" y="968391"/>
            <a:ext cx="6735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44"/>
          <p:cNvSpPr>
            <a:spLocks noChangeArrowheads="1"/>
          </p:cNvSpPr>
          <p:nvPr/>
        </p:nvSpPr>
        <p:spPr bwMode="auto">
          <a:xfrm>
            <a:off x="6137054" y="4259122"/>
            <a:ext cx="7120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NF-</a:t>
            </a:r>
            <a:r>
              <a:rPr lang="el-GR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126634" y="5553860"/>
            <a:ext cx="7328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44"/>
          <p:cNvSpPr>
            <a:spLocks noChangeArrowheads="1"/>
          </p:cNvSpPr>
          <p:nvPr/>
        </p:nvSpPr>
        <p:spPr bwMode="auto">
          <a:xfrm>
            <a:off x="6108200" y="6193559"/>
            <a:ext cx="769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44"/>
          <p:cNvSpPr>
            <a:spLocks noChangeArrowheads="1"/>
          </p:cNvSpPr>
          <p:nvPr/>
        </p:nvSpPr>
        <p:spPr bwMode="auto">
          <a:xfrm>
            <a:off x="5985140" y="1617804"/>
            <a:ext cx="10278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-catenin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107190" y="147887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8984203" y="147887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7107190" y="214714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8984203" y="214714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107190" y="3465046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8984203" y="3465046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7107190" y="412019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8984203" y="412019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7107190" y="477120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8984203" y="477120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7107190" y="541492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8984203" y="541492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7107190" y="6054628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8984203" y="6054628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4" name="文字方塊 53"/>
          <p:cNvSpPr txBox="1"/>
          <p:nvPr/>
        </p:nvSpPr>
        <p:spPr>
          <a:xfrm>
            <a:off x="8984203" y="82596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pic>
        <p:nvPicPr>
          <p:cNvPr id="56" name="圖片 55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79" t="25173" r="58286" b="72696"/>
          <a:stretch>
            <a:fillRect/>
          </a:stretch>
        </p:blipFill>
        <p:spPr>
          <a:xfrm>
            <a:off x="7226203" y="957554"/>
            <a:ext cx="1504616" cy="288512"/>
          </a:xfrm>
          <a:prstGeom prst="rect">
            <a:avLst/>
          </a:prstGeom>
        </p:spPr>
      </p:pic>
      <p:pic>
        <p:nvPicPr>
          <p:cNvPr id="57" name="圖片 56" descr="B-catenin -2 2018.07.18_17.44.54-05_Ch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2667" t="30938" r="54228" b="66295"/>
          <a:stretch>
            <a:fillRect/>
          </a:stretch>
        </p:blipFill>
        <p:spPr>
          <a:xfrm>
            <a:off x="7213415" y="1629874"/>
            <a:ext cx="1563160" cy="283635"/>
          </a:xfrm>
          <a:prstGeom prst="rect">
            <a:avLst/>
          </a:prstGeom>
        </p:spPr>
      </p:pic>
      <p:pic>
        <p:nvPicPr>
          <p:cNvPr id="59" name="圖片 58" descr="mTOR -4 2018.07.27_18.42.26-06_Ch.jpg"/>
          <p:cNvPicPr>
            <a:picLocks noChangeAspect="1"/>
          </p:cNvPicPr>
          <p:nvPr/>
        </p:nvPicPr>
        <p:blipFill>
          <a:blip r:embed="rId5"/>
          <a:srcRect l="66987" t="71778" r="20089" b="25761"/>
          <a:stretch>
            <a:fillRect/>
          </a:stretch>
        </p:blipFill>
        <p:spPr>
          <a:xfrm rot="120000">
            <a:off x="9175485" y="2253425"/>
            <a:ext cx="1348876" cy="353175"/>
          </a:xfrm>
          <a:prstGeom prst="rect">
            <a:avLst/>
          </a:prstGeom>
        </p:spPr>
      </p:pic>
      <p:pic>
        <p:nvPicPr>
          <p:cNvPr id="60" name="圖片 5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4" t="26932" r="37733" b="70498"/>
          <a:stretch>
            <a:fillRect/>
          </a:stretch>
        </p:blipFill>
        <p:spPr>
          <a:xfrm>
            <a:off x="7313130" y="2299373"/>
            <a:ext cx="1397945" cy="300802"/>
          </a:xfrm>
          <a:prstGeom prst="rect">
            <a:avLst/>
          </a:prstGeom>
        </p:spPr>
      </p:pic>
      <p:pic>
        <p:nvPicPr>
          <p:cNvPr id="61" name="圖片 60" descr="Erk -2 2018.10.16_18.58.19-07_Ch.jpg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 contrast="10000"/>
                    </a14:imgEffect>
                  </a14:imgLayer>
                </a14:imgProps>
              </a:ext>
            </a:extLst>
          </a:blip>
          <a:srcRect l="25634" t="57662" r="61971" b="39929"/>
          <a:stretch>
            <a:fillRect/>
          </a:stretch>
        </p:blipFill>
        <p:spPr>
          <a:xfrm>
            <a:off x="7302784" y="2934587"/>
            <a:ext cx="1416743" cy="378604"/>
          </a:xfrm>
          <a:prstGeom prst="rect">
            <a:avLst/>
          </a:prstGeom>
        </p:spPr>
      </p:pic>
      <p:pic>
        <p:nvPicPr>
          <p:cNvPr id="62" name="圖片 61" descr="Akt - 1.jpg"/>
          <p:cNvPicPr>
            <a:picLocks noChangeAspect="1"/>
          </p:cNvPicPr>
          <p:nvPr/>
        </p:nvPicPr>
        <p:blipFill>
          <a:blip r:embed="rId9"/>
          <a:srcRect l="56858" t="67196" r="33552" b="29938"/>
          <a:stretch>
            <a:fillRect/>
          </a:stretch>
        </p:blipFill>
        <p:spPr>
          <a:xfrm>
            <a:off x="9153287" y="3592914"/>
            <a:ext cx="1366517" cy="307492"/>
          </a:xfrm>
          <a:prstGeom prst="rect">
            <a:avLst/>
          </a:prstGeom>
        </p:spPr>
      </p:pic>
      <p:pic>
        <p:nvPicPr>
          <p:cNvPr id="63" name="圖片 62" descr="Akt - 2.jpg"/>
          <p:cNvPicPr>
            <a:picLocks noChangeAspect="1"/>
          </p:cNvPicPr>
          <p:nvPr/>
        </p:nvPicPr>
        <p:blipFill>
          <a:blip r:embed="rId10"/>
          <a:srcRect l="42440" t="67279" r="47905" b="28933"/>
          <a:stretch>
            <a:fillRect/>
          </a:stretch>
        </p:blipFill>
        <p:spPr>
          <a:xfrm>
            <a:off x="7287869" y="3499983"/>
            <a:ext cx="1375779" cy="406413"/>
          </a:xfrm>
          <a:prstGeom prst="rect">
            <a:avLst/>
          </a:prstGeom>
        </p:spPr>
      </p:pic>
      <p:pic>
        <p:nvPicPr>
          <p:cNvPr id="64" name="圖片 63" descr="NFkB - 2.jpg"/>
          <p:cNvPicPr>
            <a:picLocks noChangeAspect="1"/>
          </p:cNvPicPr>
          <p:nvPr/>
        </p:nvPicPr>
        <p:blipFill>
          <a:blip r:embed="rId11"/>
          <a:srcRect l="59225" t="78364" r="30703" b="18479"/>
          <a:stretch>
            <a:fillRect/>
          </a:stretch>
        </p:blipFill>
        <p:spPr>
          <a:xfrm>
            <a:off x="9065959" y="4162728"/>
            <a:ext cx="1500435" cy="354110"/>
          </a:xfrm>
          <a:prstGeom prst="rect">
            <a:avLst/>
          </a:prstGeom>
        </p:spPr>
      </p:pic>
      <p:pic>
        <p:nvPicPr>
          <p:cNvPr id="65" name="圖片 64" descr="NFkB - 1 - 2.jpg"/>
          <p:cNvPicPr>
            <a:picLocks noChangeAspect="1"/>
          </p:cNvPicPr>
          <p:nvPr/>
        </p:nvPicPr>
        <p:blipFill>
          <a:blip r:embed="rId12"/>
          <a:srcRect l="40073" t="46094" r="49632" b="50000"/>
          <a:stretch>
            <a:fillRect/>
          </a:stretch>
        </p:blipFill>
        <p:spPr>
          <a:xfrm>
            <a:off x="7206586" y="4207959"/>
            <a:ext cx="1533656" cy="438122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61" t="56422" r="72944" b="41840"/>
          <a:stretch>
            <a:fillRect/>
          </a:stretch>
        </p:blipFill>
        <p:spPr>
          <a:xfrm>
            <a:off x="7226665" y="4886753"/>
            <a:ext cx="1550040" cy="285120"/>
          </a:xfrm>
          <a:prstGeom prst="rect">
            <a:avLst/>
          </a:prstGeom>
        </p:spPr>
      </p:pic>
      <p:pic>
        <p:nvPicPr>
          <p:cNvPr id="67" name="圖片 66" descr="CDK6 -3 2018.06.07_18.25.25-08_Ch.jpg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40516" t="56515" r="46744" b="41587"/>
          <a:stretch>
            <a:fillRect/>
          </a:stretch>
        </p:blipFill>
        <p:spPr>
          <a:xfrm>
            <a:off x="9116966" y="4886980"/>
            <a:ext cx="1519624" cy="311292"/>
          </a:xfrm>
          <a:prstGeom prst="rect">
            <a:avLst/>
          </a:prstGeom>
        </p:spPr>
      </p:pic>
      <p:pic>
        <p:nvPicPr>
          <p:cNvPr id="70" name="圖片 69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19" t="62951" r="22565" b="33944"/>
          <a:stretch>
            <a:fillRect/>
          </a:stretch>
        </p:blipFill>
        <p:spPr>
          <a:xfrm>
            <a:off x="9091899" y="6153058"/>
            <a:ext cx="1521887" cy="348278"/>
          </a:xfrm>
          <a:prstGeom prst="rect">
            <a:avLst/>
          </a:prstGeom>
        </p:spPr>
      </p:pic>
      <p:pic>
        <p:nvPicPr>
          <p:cNvPr id="71" name="圖片 70"/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77" t="25399" r="44717" b="72437"/>
          <a:stretch>
            <a:fillRect/>
          </a:stretch>
        </p:blipFill>
        <p:spPr>
          <a:xfrm>
            <a:off x="9074143" y="959377"/>
            <a:ext cx="1553537" cy="292981"/>
          </a:xfrm>
          <a:prstGeom prst="rect">
            <a:avLst/>
          </a:prstGeom>
        </p:spPr>
      </p:pic>
      <p:pic>
        <p:nvPicPr>
          <p:cNvPr id="72" name="圖片 71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3" t="63270" r="36871" b="33625"/>
          <a:stretch>
            <a:fillRect/>
          </a:stretch>
        </p:blipFill>
        <p:spPr>
          <a:xfrm rot="60000">
            <a:off x="7215569" y="6150529"/>
            <a:ext cx="1521887" cy="348278"/>
          </a:xfrm>
          <a:prstGeom prst="rect">
            <a:avLst/>
          </a:prstGeom>
        </p:spPr>
      </p:pic>
      <p:pic>
        <p:nvPicPr>
          <p:cNvPr id="73" name="圖片 72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0" t="54475" r="45470" b="41717"/>
          <a:stretch>
            <a:fillRect/>
          </a:stretch>
        </p:blipFill>
        <p:spPr>
          <a:xfrm>
            <a:off x="9137212" y="2930872"/>
            <a:ext cx="1358291" cy="373594"/>
          </a:xfrm>
          <a:prstGeom prst="rect">
            <a:avLst/>
          </a:prstGeom>
        </p:spPr>
      </p:pic>
      <p:sp>
        <p:nvSpPr>
          <p:cNvPr id="74" name="矩形 44"/>
          <p:cNvSpPr>
            <a:spLocks noChangeArrowheads="1"/>
          </p:cNvSpPr>
          <p:nvPr/>
        </p:nvSpPr>
        <p:spPr bwMode="auto">
          <a:xfrm>
            <a:off x="6105833" y="2954564"/>
            <a:ext cx="772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 1/2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7107190" y="281563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76" name="文字方塊 75"/>
          <p:cNvSpPr txBox="1"/>
          <p:nvPr/>
        </p:nvSpPr>
        <p:spPr>
          <a:xfrm>
            <a:off x="8984203" y="281563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pic>
        <p:nvPicPr>
          <p:cNvPr id="80" name="圖片 79"/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037" t="47206" r="39524" b="50391"/>
          <a:stretch>
            <a:fillRect/>
          </a:stretch>
        </p:blipFill>
        <p:spPr>
          <a:xfrm>
            <a:off x="9098774" y="5496613"/>
            <a:ext cx="1556008" cy="377204"/>
          </a:xfrm>
          <a:prstGeom prst="rect">
            <a:avLst/>
          </a:prstGeom>
        </p:spPr>
      </p:pic>
      <p:sp>
        <p:nvSpPr>
          <p:cNvPr id="84" name="文字方塊 83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3     (  D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矩形 44"/>
          <p:cNvSpPr>
            <a:spLocks noChangeArrowheads="1"/>
          </p:cNvSpPr>
          <p:nvPr/>
        </p:nvSpPr>
        <p:spPr bwMode="auto">
          <a:xfrm>
            <a:off x="6255714" y="3618547"/>
            <a:ext cx="4732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矩形 85"/>
          <p:cNvSpPr>
            <a:spLocks noChangeArrowheads="1"/>
          </p:cNvSpPr>
          <p:nvPr/>
        </p:nvSpPr>
        <p:spPr bwMode="auto">
          <a:xfrm flipH="1">
            <a:off x="6083576" y="4934683"/>
            <a:ext cx="819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圖片 86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9" t="56925" r="31436" b="41052"/>
          <a:stretch>
            <a:fillRect/>
          </a:stretch>
        </p:blipFill>
        <p:spPr>
          <a:xfrm rot="60000">
            <a:off x="7250590" y="5541832"/>
            <a:ext cx="1443880" cy="331792"/>
          </a:xfrm>
          <a:prstGeom prst="rect">
            <a:avLst/>
          </a:prstGeom>
        </p:spPr>
      </p:pic>
      <p:sp>
        <p:nvSpPr>
          <p:cNvPr id="90" name="矩形 44"/>
          <p:cNvSpPr>
            <a:spLocks noChangeArrowheads="1"/>
          </p:cNvSpPr>
          <p:nvPr/>
        </p:nvSpPr>
        <p:spPr bwMode="auto">
          <a:xfrm>
            <a:off x="606219" y="2260234"/>
            <a:ext cx="6435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矩形 44"/>
          <p:cNvSpPr>
            <a:spLocks noChangeArrowheads="1"/>
          </p:cNvSpPr>
          <p:nvPr/>
        </p:nvSpPr>
        <p:spPr bwMode="auto">
          <a:xfrm>
            <a:off x="627283" y="1019193"/>
            <a:ext cx="6014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DRD4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矩形 44"/>
          <p:cNvSpPr>
            <a:spLocks noChangeArrowheads="1"/>
          </p:cNvSpPr>
          <p:nvPr/>
        </p:nvSpPr>
        <p:spPr bwMode="auto">
          <a:xfrm>
            <a:off x="608849" y="4287779"/>
            <a:ext cx="6383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NF-</a:t>
            </a:r>
            <a:r>
              <a:rPr lang="el-GR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矩形 92"/>
          <p:cNvSpPr>
            <a:spLocks noChangeArrowheads="1"/>
          </p:cNvSpPr>
          <p:nvPr/>
        </p:nvSpPr>
        <p:spPr bwMode="auto">
          <a:xfrm>
            <a:off x="601635" y="5650249"/>
            <a:ext cx="6527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矩形 44"/>
          <p:cNvSpPr>
            <a:spLocks noChangeArrowheads="1"/>
          </p:cNvSpPr>
          <p:nvPr/>
        </p:nvSpPr>
        <p:spPr bwMode="auto">
          <a:xfrm>
            <a:off x="604040" y="6289948"/>
            <a:ext cx="6479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矩形 44"/>
          <p:cNvSpPr>
            <a:spLocks noChangeArrowheads="1"/>
          </p:cNvSpPr>
          <p:nvPr/>
        </p:nvSpPr>
        <p:spPr bwMode="auto">
          <a:xfrm>
            <a:off x="497440" y="1702472"/>
            <a:ext cx="8611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-catenin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矩形 44"/>
          <p:cNvSpPr>
            <a:spLocks noChangeArrowheads="1"/>
          </p:cNvSpPr>
          <p:nvPr/>
        </p:nvSpPr>
        <p:spPr bwMode="auto">
          <a:xfrm>
            <a:off x="584002" y="2989015"/>
            <a:ext cx="6880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 1/2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矩形 44"/>
          <p:cNvSpPr>
            <a:spLocks noChangeArrowheads="1"/>
          </p:cNvSpPr>
          <p:nvPr/>
        </p:nvSpPr>
        <p:spPr bwMode="auto">
          <a:xfrm>
            <a:off x="724264" y="3548071"/>
            <a:ext cx="4074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矩形 97"/>
          <p:cNvSpPr>
            <a:spLocks noChangeArrowheads="1"/>
          </p:cNvSpPr>
          <p:nvPr/>
        </p:nvSpPr>
        <p:spPr bwMode="auto">
          <a:xfrm flipH="1">
            <a:off x="518501" y="4912541"/>
            <a:ext cx="8190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kumimoji="0" lang="zh-TW" alt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圖片 98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274" t="24371" r="57783" b="70751"/>
          <a:stretch>
            <a:fillRect/>
          </a:stretch>
        </p:blipFill>
        <p:spPr>
          <a:xfrm>
            <a:off x="1320800" y="999070"/>
            <a:ext cx="1322007" cy="486398"/>
          </a:xfrm>
          <a:prstGeom prst="rect">
            <a:avLst/>
          </a:prstGeom>
        </p:spPr>
      </p:pic>
      <p:pic>
        <p:nvPicPr>
          <p:cNvPr id="100" name="圖片 99"/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677" t="24459" r="44717" b="72415"/>
          <a:stretch>
            <a:fillRect/>
          </a:stretch>
        </p:blipFill>
        <p:spPr>
          <a:xfrm>
            <a:off x="3368319" y="982136"/>
            <a:ext cx="1144213" cy="311794"/>
          </a:xfrm>
          <a:prstGeom prst="rect">
            <a:avLst/>
          </a:prstGeom>
        </p:spPr>
      </p:pic>
      <p:pic>
        <p:nvPicPr>
          <p:cNvPr id="101" name="圖片 100" descr="B-catenin -2 2018.07.18_17.44.54-05_Ch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2667" t="28473" r="54228" b="64754"/>
          <a:stretch>
            <a:fillRect/>
          </a:stretch>
        </p:blipFill>
        <p:spPr>
          <a:xfrm>
            <a:off x="1488195" y="1438831"/>
            <a:ext cx="1151301" cy="730956"/>
          </a:xfrm>
          <a:prstGeom prst="rect">
            <a:avLst/>
          </a:prstGeom>
        </p:spPr>
      </p:pic>
      <p:pic>
        <p:nvPicPr>
          <p:cNvPr id="103" name="圖片 102" descr="mTOR -4 2018.07.27_18.42.26-06_Ch.jpg"/>
          <p:cNvPicPr>
            <a:picLocks noChangeAspect="1"/>
          </p:cNvPicPr>
          <p:nvPr/>
        </p:nvPicPr>
        <p:blipFill rotWithShape="1">
          <a:blip r:embed="rId5"/>
          <a:srcRect l="64688" t="70755" r="20089" b="24394"/>
          <a:stretch>
            <a:fillRect/>
          </a:stretch>
        </p:blipFill>
        <p:spPr>
          <a:xfrm rot="120000">
            <a:off x="3242105" y="2193329"/>
            <a:ext cx="1170153" cy="512891"/>
          </a:xfrm>
          <a:prstGeom prst="rect">
            <a:avLst/>
          </a:prstGeom>
        </p:spPr>
      </p:pic>
      <p:pic>
        <p:nvPicPr>
          <p:cNvPr id="104" name="圖片 10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78" t="24433" r="36648" b="68042"/>
          <a:stretch>
            <a:fillRect/>
          </a:stretch>
        </p:blipFill>
        <p:spPr>
          <a:xfrm>
            <a:off x="1320801" y="2099733"/>
            <a:ext cx="1359422" cy="648532"/>
          </a:xfrm>
          <a:prstGeom prst="rect">
            <a:avLst/>
          </a:prstGeom>
        </p:spPr>
      </p:pic>
      <p:pic>
        <p:nvPicPr>
          <p:cNvPr id="107" name="圖片 106" descr="Erk -2 2018.10.16_18.58.19-07_Ch.jpg"/>
          <p:cNvPicPr>
            <a:picLocks noChangeAspect="1"/>
          </p:cNvPicPr>
          <p:nvPr/>
        </p:nvPicPr>
        <p:blipFill rotWithShape="1">
          <a:blip r:embed="rId25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5000" contrast="10000"/>
                    </a14:imgEffect>
                  </a14:imgLayer>
                </a14:imgProps>
              </a:ext>
            </a:extLst>
          </a:blip>
          <a:srcRect l="23162" t="57451" r="61971" b="38240"/>
          <a:stretch>
            <a:fillRect/>
          </a:stretch>
        </p:blipFill>
        <p:spPr>
          <a:xfrm>
            <a:off x="1354668" y="2963334"/>
            <a:ext cx="1251526" cy="498870"/>
          </a:xfrm>
          <a:prstGeom prst="rect">
            <a:avLst/>
          </a:prstGeom>
        </p:spPr>
      </p:pic>
      <p:pic>
        <p:nvPicPr>
          <p:cNvPr id="108" name="圖片 10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46" t="52922" r="43555" b="38405"/>
          <a:stretch>
            <a:fillRect/>
          </a:stretch>
        </p:blipFill>
        <p:spPr>
          <a:xfrm>
            <a:off x="3302258" y="2840575"/>
            <a:ext cx="1309345" cy="626700"/>
          </a:xfrm>
          <a:prstGeom prst="rect">
            <a:avLst/>
          </a:prstGeom>
        </p:spPr>
      </p:pic>
      <p:pic>
        <p:nvPicPr>
          <p:cNvPr id="111" name="圖片 110" descr="Akt - 1.jpg"/>
          <p:cNvPicPr>
            <a:picLocks noChangeAspect="1"/>
          </p:cNvPicPr>
          <p:nvPr/>
        </p:nvPicPr>
        <p:blipFill rotWithShape="1">
          <a:blip r:embed="rId9"/>
          <a:srcRect l="54977" t="64793" r="31120" b="26210"/>
          <a:stretch>
            <a:fillRect/>
          </a:stretch>
        </p:blipFill>
        <p:spPr>
          <a:xfrm>
            <a:off x="3166534" y="3403600"/>
            <a:ext cx="1459196" cy="710890"/>
          </a:xfrm>
          <a:prstGeom prst="rect">
            <a:avLst/>
          </a:prstGeom>
        </p:spPr>
      </p:pic>
      <p:pic>
        <p:nvPicPr>
          <p:cNvPr id="112" name="圖片 111" descr="Akt - 2.jpg"/>
          <p:cNvPicPr>
            <a:picLocks noChangeAspect="1"/>
          </p:cNvPicPr>
          <p:nvPr/>
        </p:nvPicPr>
        <p:blipFill rotWithShape="1">
          <a:blip r:embed="rId10"/>
          <a:srcRect l="42123" t="65267" r="46587" b="24632"/>
          <a:stretch>
            <a:fillRect/>
          </a:stretch>
        </p:blipFill>
        <p:spPr>
          <a:xfrm>
            <a:off x="1524001" y="3352800"/>
            <a:ext cx="1184818" cy="798193"/>
          </a:xfrm>
          <a:prstGeom prst="rect">
            <a:avLst/>
          </a:prstGeom>
        </p:spPr>
      </p:pic>
      <p:pic>
        <p:nvPicPr>
          <p:cNvPr id="113" name="圖片 112" descr="NFkB - 2.jpg"/>
          <p:cNvPicPr>
            <a:picLocks noChangeAspect="1"/>
          </p:cNvPicPr>
          <p:nvPr/>
        </p:nvPicPr>
        <p:blipFill rotWithShape="1">
          <a:blip r:embed="rId11"/>
          <a:srcRect l="59225" t="77097" r="30703" b="16260"/>
          <a:stretch>
            <a:fillRect/>
          </a:stretch>
        </p:blipFill>
        <p:spPr>
          <a:xfrm>
            <a:off x="3346362" y="4131733"/>
            <a:ext cx="1105103" cy="548757"/>
          </a:xfrm>
          <a:prstGeom prst="rect">
            <a:avLst/>
          </a:prstGeom>
        </p:spPr>
      </p:pic>
      <p:pic>
        <p:nvPicPr>
          <p:cNvPr id="114" name="圖片 113" descr="NFkB - 1 - 2.jpg"/>
          <p:cNvPicPr>
            <a:picLocks noChangeAspect="1"/>
          </p:cNvPicPr>
          <p:nvPr/>
        </p:nvPicPr>
        <p:blipFill rotWithShape="1">
          <a:blip r:embed="rId12"/>
          <a:srcRect l="39298" t="43215" r="48313" b="47879"/>
          <a:stretch>
            <a:fillRect/>
          </a:stretch>
        </p:blipFill>
        <p:spPr>
          <a:xfrm>
            <a:off x="1371601" y="3996267"/>
            <a:ext cx="1359422" cy="735834"/>
          </a:xfrm>
          <a:prstGeom prst="rect">
            <a:avLst/>
          </a:prstGeom>
        </p:spPr>
      </p:pic>
      <p:pic>
        <p:nvPicPr>
          <p:cNvPr id="115" name="圖片 114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718" t="54334" r="72518" b="40196"/>
          <a:stretch>
            <a:fillRect/>
          </a:stretch>
        </p:blipFill>
        <p:spPr>
          <a:xfrm>
            <a:off x="1422401" y="4656669"/>
            <a:ext cx="1297064" cy="661002"/>
          </a:xfrm>
          <a:prstGeom prst="rect">
            <a:avLst/>
          </a:prstGeom>
        </p:spPr>
      </p:pic>
      <p:pic>
        <p:nvPicPr>
          <p:cNvPr id="116" name="圖片 115" descr="CDK6 -3 2018.06.07_18.25.25-08_Ch.jpg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l="39793" t="55145" r="46602" b="40519"/>
          <a:stretch>
            <a:fillRect/>
          </a:stretch>
        </p:blipFill>
        <p:spPr>
          <a:xfrm>
            <a:off x="3268133" y="4760262"/>
            <a:ext cx="1195241" cy="523813"/>
          </a:xfrm>
          <a:prstGeom prst="rect">
            <a:avLst/>
          </a:prstGeom>
        </p:spPr>
      </p:pic>
      <p:pic>
        <p:nvPicPr>
          <p:cNvPr id="119" name="圖片 118"/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037" t="44738" r="39524" b="48378"/>
          <a:stretch>
            <a:fillRect/>
          </a:stretch>
        </p:blipFill>
        <p:spPr>
          <a:xfrm>
            <a:off x="3316168" y="5373042"/>
            <a:ext cx="1146033" cy="795865"/>
          </a:xfrm>
          <a:prstGeom prst="rect">
            <a:avLst/>
          </a:prstGeom>
        </p:spPr>
      </p:pic>
      <p:pic>
        <p:nvPicPr>
          <p:cNvPr id="120" name="圖片 11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31" t="54288" r="31156" b="38689"/>
          <a:stretch>
            <a:fillRect/>
          </a:stretch>
        </p:blipFill>
        <p:spPr>
          <a:xfrm rot="60000">
            <a:off x="1409921" y="5366263"/>
            <a:ext cx="1222265" cy="848310"/>
          </a:xfrm>
          <a:prstGeom prst="rect">
            <a:avLst/>
          </a:prstGeom>
        </p:spPr>
      </p:pic>
      <p:pic>
        <p:nvPicPr>
          <p:cNvPr id="121" name="圖片 120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537" t="62196" r="21815" b="33512"/>
          <a:stretch>
            <a:fillRect/>
          </a:stretch>
        </p:blipFill>
        <p:spPr>
          <a:xfrm>
            <a:off x="3293954" y="6291893"/>
            <a:ext cx="1278046" cy="354591"/>
          </a:xfrm>
          <a:prstGeom prst="rect">
            <a:avLst/>
          </a:prstGeom>
        </p:spPr>
      </p:pic>
      <p:pic>
        <p:nvPicPr>
          <p:cNvPr id="122" name="圖片 121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3" t="62545" r="36109" b="32701"/>
          <a:stretch>
            <a:fillRect/>
          </a:stretch>
        </p:blipFill>
        <p:spPr>
          <a:xfrm rot="60000">
            <a:off x="1332585" y="6287797"/>
            <a:ext cx="1342730" cy="392729"/>
          </a:xfrm>
          <a:prstGeom prst="rect">
            <a:avLst/>
          </a:prstGeom>
        </p:spPr>
      </p:pic>
      <p:pic>
        <p:nvPicPr>
          <p:cNvPr id="83" name="圖片 82"/>
          <p:cNvPicPr>
            <a:picLocks noChangeAspect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946" t="21820" r="55265" b="74713"/>
          <a:stretch>
            <a:fillRect/>
          </a:stretch>
        </p:blipFill>
        <p:spPr>
          <a:xfrm>
            <a:off x="9126363" y="1573893"/>
            <a:ext cx="1379626" cy="408166"/>
          </a:xfrm>
          <a:prstGeom prst="rect">
            <a:avLst/>
          </a:prstGeom>
        </p:spPr>
      </p:pic>
      <p:pic>
        <p:nvPicPr>
          <p:cNvPr id="89" name="圖片 88"/>
          <p:cNvPicPr>
            <a:picLocks noChangeAspect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857" t="20501" r="52436" b="72913"/>
          <a:stretch>
            <a:fillRect/>
          </a:stretch>
        </p:blipFill>
        <p:spPr>
          <a:xfrm>
            <a:off x="3083442" y="1531084"/>
            <a:ext cx="1721293" cy="620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1"/>
          <a:srcRect l="49149" t="2840" r="11240" b="2273"/>
          <a:stretch>
            <a:fillRect/>
          </a:stretch>
        </p:blipFill>
        <p:spPr>
          <a:xfrm>
            <a:off x="6779352" y="498764"/>
            <a:ext cx="4567521" cy="6151418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l="32862" t="1809" r="31259"/>
          <a:stretch>
            <a:fillRect/>
          </a:stretch>
        </p:blipFill>
        <p:spPr>
          <a:xfrm>
            <a:off x="1127676" y="0"/>
            <a:ext cx="4358723" cy="6706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283755" y="143481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U87MG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057736" y="50158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CTRL</a:t>
            </a:r>
            <a:endParaRPr lang="zh-TW" altLang="en-US" sz="16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7823337" y="51281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LCC-09</a:t>
            </a:r>
            <a:endParaRPr lang="zh-TW" altLang="en-US" sz="1600" dirty="0"/>
          </a:p>
        </p:txBody>
      </p:sp>
      <p:cxnSp>
        <p:nvCxnSpPr>
          <p:cNvPr id="7" name="直線接點 6"/>
          <p:cNvCxnSpPr/>
          <p:nvPr/>
        </p:nvCxnSpPr>
        <p:spPr>
          <a:xfrm>
            <a:off x="7283755" y="501583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9160978" y="143481"/>
            <a:ext cx="141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D54MG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8948929" y="50158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CTRL</a:t>
            </a:r>
            <a:endParaRPr lang="zh-TW" altLang="en-US" sz="16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9714530" y="512813"/>
            <a:ext cx="112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/>
              <a:t>LCC-09</a:t>
            </a:r>
            <a:endParaRPr lang="zh-TW" altLang="en-US" sz="1600" dirty="0"/>
          </a:p>
        </p:txBody>
      </p:sp>
      <p:cxnSp>
        <p:nvCxnSpPr>
          <p:cNvPr id="11" name="直線接點 10"/>
          <p:cNvCxnSpPr/>
          <p:nvPr/>
        </p:nvCxnSpPr>
        <p:spPr>
          <a:xfrm>
            <a:off x="9160978" y="501583"/>
            <a:ext cx="1417320" cy="1123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44"/>
          <p:cNvSpPr>
            <a:spLocks noChangeArrowheads="1"/>
          </p:cNvSpPr>
          <p:nvPr/>
        </p:nvSpPr>
        <p:spPr bwMode="auto">
          <a:xfrm>
            <a:off x="6133261" y="2263213"/>
            <a:ext cx="7200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107190" y="829460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4" name="矩形 44"/>
          <p:cNvSpPr>
            <a:spLocks noChangeArrowheads="1"/>
          </p:cNvSpPr>
          <p:nvPr/>
        </p:nvSpPr>
        <p:spPr bwMode="auto">
          <a:xfrm>
            <a:off x="6162271" y="968391"/>
            <a:ext cx="6735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44"/>
          <p:cNvSpPr>
            <a:spLocks noChangeArrowheads="1"/>
          </p:cNvSpPr>
          <p:nvPr/>
        </p:nvSpPr>
        <p:spPr bwMode="auto">
          <a:xfrm>
            <a:off x="6171518" y="4236262"/>
            <a:ext cx="6431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EZH2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126634" y="5531000"/>
            <a:ext cx="7328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44"/>
          <p:cNvSpPr>
            <a:spLocks noChangeArrowheads="1"/>
          </p:cNvSpPr>
          <p:nvPr/>
        </p:nvSpPr>
        <p:spPr bwMode="auto">
          <a:xfrm>
            <a:off x="6108200" y="6198751"/>
            <a:ext cx="769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kumimoji="0"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44"/>
          <p:cNvSpPr>
            <a:spLocks noChangeArrowheads="1"/>
          </p:cNvSpPr>
          <p:nvPr/>
        </p:nvSpPr>
        <p:spPr bwMode="auto">
          <a:xfrm>
            <a:off x="5985140" y="1617804"/>
            <a:ext cx="10278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β 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-catenin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7107190" y="147887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8984203" y="1478873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7107190" y="212428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8984203" y="2124282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107190" y="3442186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8984203" y="3442186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7107190" y="409733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8984203" y="4097331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8984203" y="474834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7107190" y="539206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8984203" y="539206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7107190" y="6059820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984203" y="6059820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8984203" y="825965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49" name="矩形 44"/>
          <p:cNvSpPr>
            <a:spLocks noChangeArrowheads="1"/>
          </p:cNvSpPr>
          <p:nvPr/>
        </p:nvSpPr>
        <p:spPr bwMode="auto">
          <a:xfrm>
            <a:off x="6105833" y="2908844"/>
            <a:ext cx="772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 1/2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矩形 44"/>
          <p:cNvSpPr>
            <a:spLocks noChangeArrowheads="1"/>
          </p:cNvSpPr>
          <p:nvPr/>
        </p:nvSpPr>
        <p:spPr bwMode="auto">
          <a:xfrm>
            <a:off x="6255714" y="3595687"/>
            <a:ext cx="4732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 flipH="1">
            <a:off x="6083576" y="4911823"/>
            <a:ext cx="819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CDK6</a:t>
            </a:r>
            <a:endParaRPr kumimoji="0" lang="zh-TW" alt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7107190" y="4748349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7107190" y="2793708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984203" y="2793708"/>
            <a:ext cx="1762288" cy="585638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4     (  D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圖片 60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051" t="34881" r="18650" b="60296"/>
          <a:stretch>
            <a:fillRect/>
          </a:stretch>
        </p:blipFill>
        <p:spPr>
          <a:xfrm>
            <a:off x="2938069" y="2143594"/>
            <a:ext cx="1364105" cy="494675"/>
          </a:xfrm>
          <a:prstGeom prst="rect">
            <a:avLst/>
          </a:prstGeom>
        </p:spPr>
      </p:pic>
      <p:pic>
        <p:nvPicPr>
          <p:cNvPr id="62" name="圖片 6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57" t="35877" r="39556" b="59590"/>
          <a:stretch>
            <a:fillRect/>
          </a:stretch>
        </p:blipFill>
        <p:spPr>
          <a:xfrm>
            <a:off x="1514007" y="2248524"/>
            <a:ext cx="1229194" cy="464695"/>
          </a:xfrm>
          <a:prstGeom prst="rect">
            <a:avLst/>
          </a:prstGeom>
        </p:spPr>
      </p:pic>
      <p:pic>
        <p:nvPicPr>
          <p:cNvPr id="63" name="圖片 6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023" t="41669" r="23538" b="49486"/>
          <a:stretch>
            <a:fillRect/>
          </a:stretch>
        </p:blipFill>
        <p:spPr>
          <a:xfrm>
            <a:off x="2983040" y="959370"/>
            <a:ext cx="1214204" cy="599607"/>
          </a:xfrm>
          <a:prstGeom prst="rect">
            <a:avLst/>
          </a:prstGeom>
        </p:spPr>
      </p:pic>
      <p:pic>
        <p:nvPicPr>
          <p:cNvPr id="64" name="圖片 6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0000" contrast="40000"/>
                    </a14:imgEffect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783" t="54638" r="53285" b="40270"/>
          <a:stretch>
            <a:fillRect/>
          </a:stretch>
        </p:blipFill>
        <p:spPr>
          <a:xfrm>
            <a:off x="1558976" y="1019331"/>
            <a:ext cx="1244183" cy="434715"/>
          </a:xfrm>
          <a:prstGeom prst="rect">
            <a:avLst/>
          </a:prstGeom>
        </p:spPr>
      </p:pic>
      <p:pic>
        <p:nvPicPr>
          <p:cNvPr id="65" name="圖片 64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915" t="20717" r="27942" b="73137"/>
          <a:stretch>
            <a:fillRect/>
          </a:stretch>
        </p:blipFill>
        <p:spPr>
          <a:xfrm>
            <a:off x="3013020" y="1618936"/>
            <a:ext cx="1154243" cy="524656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35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62" t="68240" r="61524" b="24032"/>
          <a:stretch>
            <a:fillRect/>
          </a:stretch>
        </p:blipFill>
        <p:spPr>
          <a:xfrm>
            <a:off x="1484026" y="1528995"/>
            <a:ext cx="1424066" cy="659567"/>
          </a:xfrm>
          <a:prstGeom prst="rect">
            <a:avLst/>
          </a:prstGeom>
        </p:spPr>
      </p:pic>
      <p:pic>
        <p:nvPicPr>
          <p:cNvPr id="67" name="圖片 66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507" t="44992" r="22977" b="48192"/>
          <a:stretch>
            <a:fillRect/>
          </a:stretch>
        </p:blipFill>
        <p:spPr>
          <a:xfrm rot="-60000">
            <a:off x="2957864" y="2655469"/>
            <a:ext cx="1264551" cy="561802"/>
          </a:xfrm>
          <a:prstGeom prst="rect">
            <a:avLst/>
          </a:prstGeom>
        </p:spPr>
      </p:pic>
      <p:pic>
        <p:nvPicPr>
          <p:cNvPr id="68" name="圖片 67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50" t="51141" r="50920" b="43563"/>
          <a:stretch>
            <a:fillRect/>
          </a:stretch>
        </p:blipFill>
        <p:spPr>
          <a:xfrm rot="-120000">
            <a:off x="1693308" y="2608772"/>
            <a:ext cx="970755" cy="452045"/>
          </a:xfrm>
          <a:prstGeom prst="rect">
            <a:avLst/>
          </a:prstGeom>
        </p:spPr>
      </p:pic>
      <p:pic>
        <p:nvPicPr>
          <p:cNvPr id="69" name="圖片 68" descr="Akt - 1.jpg"/>
          <p:cNvPicPr>
            <a:picLocks noChangeAspect="1"/>
          </p:cNvPicPr>
          <p:nvPr/>
        </p:nvPicPr>
        <p:blipFill>
          <a:blip r:embed="rId17"/>
          <a:srcRect l="57928" t="61353" r="32767" b="35900"/>
          <a:stretch>
            <a:fillRect/>
          </a:stretch>
        </p:blipFill>
        <p:spPr>
          <a:xfrm>
            <a:off x="3148134" y="3329796"/>
            <a:ext cx="904028" cy="200949"/>
          </a:xfrm>
          <a:prstGeom prst="rect">
            <a:avLst/>
          </a:prstGeom>
        </p:spPr>
      </p:pic>
      <p:pic>
        <p:nvPicPr>
          <p:cNvPr id="70" name="圖片 69" descr="Akt - 2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5000" contrast="5000"/>
                    </a14:imgEffect>
                  </a14:imgLayer>
                </a14:imgProps>
              </a:ext>
            </a:extLst>
          </a:blip>
          <a:srcRect l="43622" t="61273" r="46404" b="34906"/>
          <a:stretch>
            <a:fillRect/>
          </a:stretch>
        </p:blipFill>
        <p:spPr>
          <a:xfrm>
            <a:off x="1696812" y="3288743"/>
            <a:ext cx="969024" cy="279515"/>
          </a:xfrm>
          <a:prstGeom prst="rect">
            <a:avLst/>
          </a:prstGeom>
        </p:spPr>
      </p:pic>
      <p:pic>
        <p:nvPicPr>
          <p:cNvPr id="71" name="圖片 70"/>
          <p:cNvPicPr>
            <a:picLocks noChangeAspect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8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084" t="15861" r="29727" b="73953"/>
          <a:stretch>
            <a:fillRect/>
          </a:stretch>
        </p:blipFill>
        <p:spPr>
          <a:xfrm>
            <a:off x="2921004" y="3689739"/>
            <a:ext cx="1558978" cy="839449"/>
          </a:xfrm>
          <a:prstGeom prst="rect">
            <a:avLst/>
          </a:prstGeom>
        </p:spPr>
      </p:pic>
      <p:pic>
        <p:nvPicPr>
          <p:cNvPr id="72" name="圖片 71"/>
          <p:cNvPicPr/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93" t="48767" r="43485" b="44481"/>
          <a:stretch>
            <a:fillRect/>
          </a:stretch>
        </p:blipFill>
        <p:spPr>
          <a:xfrm rot="120000">
            <a:off x="1486062" y="3771439"/>
            <a:ext cx="1419917" cy="715379"/>
          </a:xfrm>
          <a:prstGeom prst="rect">
            <a:avLst/>
          </a:prstGeom>
        </p:spPr>
      </p:pic>
      <p:pic>
        <p:nvPicPr>
          <p:cNvPr id="75" name="圖片 74" descr="CDK6(UP)&amp;CDK4(D) -3 2018.10.27_19.32.48-04_Ch.jpg"/>
          <p:cNvPicPr>
            <a:picLocks noChangeAspect="1"/>
          </p:cNvPicPr>
          <p:nvPr/>
        </p:nvPicPr>
        <p:blipFill rotWithShape="1"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30000" contrast="10000"/>
                    </a14:imgEffect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 l="41458" t="23921" r="37596" b="68614"/>
          <a:stretch>
            <a:fillRect/>
          </a:stretch>
        </p:blipFill>
        <p:spPr>
          <a:xfrm>
            <a:off x="1454825" y="4604731"/>
            <a:ext cx="1499017" cy="734518"/>
          </a:xfrm>
          <a:prstGeom prst="rect">
            <a:avLst/>
          </a:prstGeom>
        </p:spPr>
      </p:pic>
      <p:pic>
        <p:nvPicPr>
          <p:cNvPr id="76" name="圖片 75" descr="CDK6(UP)&amp;CDK4(D) -3 2018.10.27_19.32.48-05_Ch.jpg"/>
          <p:cNvPicPr>
            <a:picLocks noChangeAspect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30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 l="64476" t="25073" r="16673" b="66701"/>
          <a:stretch>
            <a:fillRect/>
          </a:stretch>
        </p:blipFill>
        <p:spPr>
          <a:xfrm>
            <a:off x="3114911" y="4567257"/>
            <a:ext cx="1349114" cy="809467"/>
          </a:xfrm>
          <a:prstGeom prst="rect">
            <a:avLst/>
          </a:prstGeom>
        </p:spPr>
      </p:pic>
      <p:pic>
        <p:nvPicPr>
          <p:cNvPr id="77" name="圖片 76"/>
          <p:cNvPicPr>
            <a:picLocks noChangeAspect="1"/>
          </p:cNvPicPr>
          <p:nvPr/>
        </p:nvPicPr>
        <p:blipFill rotWithShape="1"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321" t="47637" r="40297" b="45777"/>
          <a:stretch>
            <a:fillRect/>
          </a:stretch>
        </p:blipFill>
        <p:spPr>
          <a:xfrm>
            <a:off x="1558977" y="6250901"/>
            <a:ext cx="1304144" cy="449703"/>
          </a:xfrm>
          <a:prstGeom prst="rect">
            <a:avLst/>
          </a:prstGeom>
        </p:spPr>
      </p:pic>
      <p:pic>
        <p:nvPicPr>
          <p:cNvPr id="78" name="圖片 77"/>
          <p:cNvPicPr/>
          <p:nvPr/>
        </p:nvPicPr>
        <p:blipFill rotWithShape="1">
          <a:blip r:embed="rId30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0000"/>
                    </a14:imgEffect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196" t="48727" r="26508" b="46905"/>
          <a:stretch>
            <a:fillRect/>
          </a:stretch>
        </p:blipFill>
        <p:spPr>
          <a:xfrm>
            <a:off x="3072983" y="6250900"/>
            <a:ext cx="1274164" cy="404734"/>
          </a:xfrm>
          <a:prstGeom prst="rect">
            <a:avLst/>
          </a:prstGeom>
        </p:spPr>
      </p:pic>
      <p:pic>
        <p:nvPicPr>
          <p:cNvPr id="79" name="圖片 78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094" t="45265" r="25069" b="51959"/>
          <a:stretch>
            <a:fillRect/>
          </a:stretch>
        </p:blipFill>
        <p:spPr>
          <a:xfrm>
            <a:off x="9190591" y="991259"/>
            <a:ext cx="1349511" cy="285741"/>
          </a:xfrm>
          <a:prstGeom prst="rect">
            <a:avLst/>
          </a:prstGeom>
        </p:spPr>
      </p:pic>
      <p:pic>
        <p:nvPicPr>
          <p:cNvPr id="80" name="圖片 7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0000" contrast="40000"/>
                    </a14:imgEffect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70" t="56446" r="54162" b="41001"/>
          <a:stretch>
            <a:fillRect/>
          </a:stretch>
        </p:blipFill>
        <p:spPr>
          <a:xfrm>
            <a:off x="7223121" y="938447"/>
            <a:ext cx="1564729" cy="345646"/>
          </a:xfrm>
          <a:prstGeom prst="rect">
            <a:avLst/>
          </a:prstGeom>
        </p:spPr>
      </p:pic>
      <p:pic>
        <p:nvPicPr>
          <p:cNvPr id="81" name="圖片 8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816" t="22756" r="28902" b="74879"/>
          <a:stretch>
            <a:fillRect/>
          </a:stretch>
        </p:blipFill>
        <p:spPr>
          <a:xfrm>
            <a:off x="9106110" y="1626113"/>
            <a:ext cx="1495048" cy="320195"/>
          </a:xfrm>
          <a:prstGeom prst="rect">
            <a:avLst/>
          </a:prstGeom>
        </p:spPr>
      </p:pic>
      <p:pic>
        <p:nvPicPr>
          <p:cNvPr id="82" name="圖片 81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35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50" t="71083" r="63650" b="24535"/>
          <a:stretch>
            <a:fillRect/>
          </a:stretch>
        </p:blipFill>
        <p:spPr>
          <a:xfrm>
            <a:off x="7223121" y="1530155"/>
            <a:ext cx="1498298" cy="515888"/>
          </a:xfrm>
          <a:prstGeom prst="rect">
            <a:avLst/>
          </a:prstGeom>
        </p:spPr>
      </p:pic>
      <p:pic>
        <p:nvPicPr>
          <p:cNvPr id="83" name="圖片 82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869" t="36350" r="21836" b="61197"/>
          <a:stretch>
            <a:fillRect/>
          </a:stretch>
        </p:blipFill>
        <p:spPr>
          <a:xfrm>
            <a:off x="9142138" y="2267451"/>
            <a:ext cx="1466544" cy="402316"/>
          </a:xfrm>
          <a:prstGeom prst="rect">
            <a:avLst/>
          </a:prstGeom>
        </p:spPr>
      </p:pic>
      <p:pic>
        <p:nvPicPr>
          <p:cNvPr id="84" name="圖片 8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87" t="36601" r="40899" b="61393"/>
          <a:stretch>
            <a:fillRect/>
          </a:stretch>
        </p:blipFill>
        <p:spPr>
          <a:xfrm>
            <a:off x="7192981" y="2288309"/>
            <a:ext cx="1516520" cy="329004"/>
          </a:xfrm>
          <a:prstGeom prst="rect">
            <a:avLst/>
          </a:prstGeom>
        </p:spPr>
      </p:pic>
      <p:sp>
        <p:nvSpPr>
          <p:cNvPr id="94" name="矩形 44"/>
          <p:cNvSpPr>
            <a:spLocks noChangeArrowheads="1"/>
          </p:cNvSpPr>
          <p:nvPr/>
        </p:nvSpPr>
        <p:spPr bwMode="auto">
          <a:xfrm>
            <a:off x="787506" y="2266179"/>
            <a:ext cx="5732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200" dirty="0" err="1" smtClean="0">
                <a:latin typeface="+mn-lt"/>
                <a:cs typeface="Arial" panose="020B0604020202020204" pitchFamily="34" charset="0"/>
              </a:rPr>
              <a:t>mTOR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5" name="矩形 44"/>
          <p:cNvSpPr>
            <a:spLocks noChangeArrowheads="1"/>
          </p:cNvSpPr>
          <p:nvPr/>
        </p:nvSpPr>
        <p:spPr bwMode="auto">
          <a:xfrm>
            <a:off x="801484" y="1121703"/>
            <a:ext cx="5453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cs typeface="Arial" panose="020B0604020202020204" pitchFamily="34" charset="0"/>
              </a:rPr>
              <a:t>DRD4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6" name="矩形 44"/>
          <p:cNvSpPr>
            <a:spLocks noChangeArrowheads="1"/>
          </p:cNvSpPr>
          <p:nvPr/>
        </p:nvSpPr>
        <p:spPr bwMode="auto">
          <a:xfrm>
            <a:off x="664107" y="1802853"/>
            <a:ext cx="8200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200" dirty="0">
                <a:cs typeface="Arial" panose="020B0604020202020204" pitchFamily="34" charset="0"/>
              </a:rPr>
              <a:t>β </a:t>
            </a:r>
            <a:r>
              <a:rPr lang="en-US" altLang="zh-TW" sz="1200" dirty="0">
                <a:cs typeface="Arial" panose="020B0604020202020204" pitchFamily="34" charset="0"/>
              </a:rPr>
              <a:t>-catenin</a:t>
            </a:r>
            <a:endParaRPr lang="zh-TW" altLang="en-US" sz="1200" dirty="0">
              <a:cs typeface="Arial" panose="020B0604020202020204" pitchFamily="34" charset="0"/>
            </a:endParaRPr>
          </a:p>
        </p:txBody>
      </p:sp>
      <p:sp>
        <p:nvSpPr>
          <p:cNvPr id="97" name="矩形 44"/>
          <p:cNvSpPr>
            <a:spLocks noChangeArrowheads="1"/>
          </p:cNvSpPr>
          <p:nvPr/>
        </p:nvSpPr>
        <p:spPr bwMode="auto">
          <a:xfrm>
            <a:off x="750990" y="2737469"/>
            <a:ext cx="6463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err="1" smtClean="0">
                <a:latin typeface="+mn-lt"/>
                <a:cs typeface="Arial" panose="020B0604020202020204" pitchFamily="34" charset="0"/>
              </a:rPr>
              <a:t>Erk</a:t>
            </a:r>
            <a:r>
              <a:rPr lang="en-US" altLang="zh-TW" sz="1200" dirty="0" smtClean="0">
                <a:latin typeface="+mn-lt"/>
                <a:cs typeface="Arial" panose="020B0604020202020204" pitchFamily="34" charset="0"/>
              </a:rPr>
              <a:t> 1/2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8" name="矩形 44"/>
          <p:cNvSpPr>
            <a:spLocks noChangeArrowheads="1"/>
          </p:cNvSpPr>
          <p:nvPr/>
        </p:nvSpPr>
        <p:spPr bwMode="auto">
          <a:xfrm>
            <a:off x="872402" y="3251556"/>
            <a:ext cx="4035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200" dirty="0" err="1" smtClean="0">
                <a:latin typeface="+mn-lt"/>
                <a:cs typeface="Arial" panose="020B0604020202020204" pitchFamily="34" charset="0"/>
              </a:rPr>
              <a:t>Akt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9" name="矩形 44"/>
          <p:cNvSpPr>
            <a:spLocks noChangeArrowheads="1"/>
          </p:cNvSpPr>
          <p:nvPr/>
        </p:nvSpPr>
        <p:spPr bwMode="auto">
          <a:xfrm>
            <a:off x="819502" y="3961250"/>
            <a:ext cx="5093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+mn-lt"/>
                <a:cs typeface="Arial" panose="020B0604020202020204" pitchFamily="34" charset="0"/>
              </a:rPr>
              <a:t>EZH2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0" name="矩形 44"/>
          <p:cNvSpPr>
            <a:spLocks noChangeArrowheads="1"/>
          </p:cNvSpPr>
          <p:nvPr/>
        </p:nvSpPr>
        <p:spPr bwMode="auto">
          <a:xfrm>
            <a:off x="810301" y="4822318"/>
            <a:ext cx="5277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latin typeface="+mn-lt"/>
                <a:cs typeface="Arial" panose="020B0604020202020204" pitchFamily="34" charset="0"/>
              </a:rPr>
              <a:t>CDK6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1" name="矩形 44"/>
          <p:cNvSpPr>
            <a:spLocks noChangeArrowheads="1"/>
          </p:cNvSpPr>
          <p:nvPr/>
        </p:nvSpPr>
        <p:spPr bwMode="auto">
          <a:xfrm>
            <a:off x="789398" y="5704664"/>
            <a:ext cx="5695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200" dirty="0" smtClean="0">
                <a:cs typeface="Arial" panose="020B0604020202020204" pitchFamily="34" charset="0"/>
              </a:rPr>
              <a:t>C-</a:t>
            </a:r>
            <a:r>
              <a:rPr lang="en-US" altLang="zh-TW" sz="1200" dirty="0" err="1" smtClean="0">
                <a:cs typeface="Arial" panose="020B0604020202020204" pitchFamily="34" charset="0"/>
              </a:rPr>
              <a:t>myc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2" name="矩形 44"/>
          <p:cNvSpPr>
            <a:spLocks noChangeArrowheads="1"/>
          </p:cNvSpPr>
          <p:nvPr/>
        </p:nvSpPr>
        <p:spPr bwMode="auto">
          <a:xfrm>
            <a:off x="742174" y="6336398"/>
            <a:ext cx="6639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200" dirty="0" smtClean="0">
                <a:cs typeface="Arial" panose="020B0604020202020204" pitchFamily="34" charset="0"/>
              </a:rPr>
              <a:t>β </a:t>
            </a:r>
            <a:r>
              <a:rPr lang="en-US" altLang="zh-TW" sz="1200" dirty="0" smtClean="0">
                <a:cs typeface="Arial" panose="020B0604020202020204" pitchFamily="34" charset="0"/>
              </a:rPr>
              <a:t>-</a:t>
            </a:r>
            <a:r>
              <a:rPr kumimoji="0" lang="en-US" altLang="zh-TW" sz="1200" dirty="0" smtClean="0">
                <a:latin typeface="+mn-lt"/>
                <a:cs typeface="Arial" panose="020B0604020202020204" pitchFamily="34" charset="0"/>
              </a:rPr>
              <a:t>actin</a:t>
            </a:r>
            <a:endParaRPr kumimoji="0" lang="zh-TW" altLang="en-US" sz="1200" dirty="0" smtClean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4" name="圖片 103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50" t="52559" r="50920" b="44194"/>
          <a:stretch>
            <a:fillRect/>
          </a:stretch>
        </p:blipFill>
        <p:spPr>
          <a:xfrm rot="-120000">
            <a:off x="7238899" y="2845551"/>
            <a:ext cx="1499649" cy="428138"/>
          </a:xfrm>
          <a:prstGeom prst="rect">
            <a:avLst/>
          </a:prstGeom>
        </p:spPr>
      </p:pic>
      <p:pic>
        <p:nvPicPr>
          <p:cNvPr id="105" name="圖片 104" descr="Akt - 1.jpg"/>
          <p:cNvPicPr>
            <a:picLocks noChangeAspect="1"/>
          </p:cNvPicPr>
          <p:nvPr/>
        </p:nvPicPr>
        <p:blipFill>
          <a:blip r:embed="rId17"/>
          <a:srcRect l="57928" t="61353" r="32767" b="35900"/>
          <a:stretch>
            <a:fillRect/>
          </a:stretch>
        </p:blipFill>
        <p:spPr>
          <a:xfrm>
            <a:off x="9149398" y="3581787"/>
            <a:ext cx="1386176" cy="308122"/>
          </a:xfrm>
          <a:prstGeom prst="rect">
            <a:avLst/>
          </a:prstGeom>
        </p:spPr>
      </p:pic>
      <p:pic>
        <p:nvPicPr>
          <p:cNvPr id="106" name="圖片 105" descr="Akt - 2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5000" contrast="5000"/>
                    </a14:imgEffect>
                  </a14:imgLayer>
                </a14:imgProps>
              </a:ext>
            </a:extLst>
          </a:blip>
          <a:srcRect l="43622" t="61273" r="46404" b="34906"/>
          <a:stretch>
            <a:fillRect/>
          </a:stretch>
        </p:blipFill>
        <p:spPr>
          <a:xfrm>
            <a:off x="7245415" y="3535280"/>
            <a:ext cx="1485837" cy="428589"/>
          </a:xfrm>
          <a:prstGeom prst="rect">
            <a:avLst/>
          </a:prstGeom>
        </p:spPr>
      </p:pic>
      <p:pic>
        <p:nvPicPr>
          <p:cNvPr id="107" name="圖片 106"/>
          <p:cNvPicPr>
            <a:picLocks noChangeAspect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8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945" t="19848" r="33554" b="76770"/>
          <a:stretch>
            <a:fillRect/>
          </a:stretch>
        </p:blipFill>
        <p:spPr>
          <a:xfrm>
            <a:off x="9106110" y="4168440"/>
            <a:ext cx="1534581" cy="457884"/>
          </a:xfrm>
          <a:prstGeom prst="rect">
            <a:avLst/>
          </a:prstGeom>
        </p:spPr>
      </p:pic>
      <p:pic>
        <p:nvPicPr>
          <p:cNvPr id="108" name="圖片 107"/>
          <p:cNvPicPr/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364" t="50749" r="45448" b="46399"/>
          <a:stretch>
            <a:fillRect/>
          </a:stretch>
        </p:blipFill>
        <p:spPr>
          <a:xfrm rot="120000">
            <a:off x="7218112" y="4159826"/>
            <a:ext cx="1586484" cy="470070"/>
          </a:xfrm>
          <a:prstGeom prst="rect">
            <a:avLst/>
          </a:prstGeom>
        </p:spPr>
      </p:pic>
      <p:pic>
        <p:nvPicPr>
          <p:cNvPr id="109" name="圖片 108" descr="CDK6(UP)&amp;CDK4(D) -3 2018.10.27_19.32.48-04_Ch.jpg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30000" contrast="10000"/>
                    </a14:imgEffect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 l="47482" t="26635" r="39742" b="71398"/>
          <a:stretch>
            <a:fillRect/>
          </a:stretch>
        </p:blipFill>
        <p:spPr>
          <a:xfrm>
            <a:off x="7309654" y="4899792"/>
            <a:ext cx="1447720" cy="306478"/>
          </a:xfrm>
          <a:prstGeom prst="rect">
            <a:avLst/>
          </a:prstGeom>
        </p:spPr>
      </p:pic>
      <p:pic>
        <p:nvPicPr>
          <p:cNvPr id="110" name="圖片 109" descr="CDK6(UP)&amp;CDK4(D) -3 2018.10.27_19.32.48-05_Ch.jpg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30000" contrast="20000"/>
                    </a14:imgEffect>
                    <a14:imgEffect>
                      <a14:sharpenSoften amount="-30000"/>
                    </a14:imgEffect>
                  </a14:imgLayer>
                </a14:imgProps>
              </a:ext>
            </a:extLst>
          </a:blip>
          <a:srcRect l="66139" t="28542" r="20621" b="68569"/>
          <a:stretch>
            <a:fillRect/>
          </a:stretch>
        </p:blipFill>
        <p:spPr>
          <a:xfrm>
            <a:off x="9123249" y="4827964"/>
            <a:ext cx="1500301" cy="450133"/>
          </a:xfrm>
          <a:prstGeom prst="rect">
            <a:avLst/>
          </a:prstGeom>
        </p:spPr>
      </p:pic>
      <p:pic>
        <p:nvPicPr>
          <p:cNvPr id="111" name="圖片 110"/>
          <p:cNvPicPr/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8" t="46126" r="42289" b="49409"/>
          <a:stretch>
            <a:fillRect/>
          </a:stretch>
        </p:blipFill>
        <p:spPr>
          <a:xfrm>
            <a:off x="9094280" y="5413428"/>
            <a:ext cx="1551189" cy="551943"/>
          </a:xfrm>
          <a:prstGeom prst="rect">
            <a:avLst/>
          </a:prstGeom>
        </p:spPr>
      </p:pic>
      <p:pic>
        <p:nvPicPr>
          <p:cNvPr id="112" name="圖片 111"/>
          <p:cNvPicPr/>
          <p:nvPr/>
        </p:nvPicPr>
        <p:blipFill rotWithShape="1"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0000" contrast="1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27" t="31972" r="43559" b="62551"/>
          <a:stretch>
            <a:fillRect/>
          </a:stretch>
        </p:blipFill>
        <p:spPr>
          <a:xfrm>
            <a:off x="7230968" y="5412210"/>
            <a:ext cx="1554979" cy="548082"/>
          </a:xfrm>
          <a:prstGeom prst="rect">
            <a:avLst/>
          </a:prstGeom>
        </p:spPr>
      </p:pic>
      <p:pic>
        <p:nvPicPr>
          <p:cNvPr id="113" name="圖片 112"/>
          <p:cNvPicPr/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2" t="43878" r="39708" b="47197"/>
          <a:stretch>
            <a:fillRect/>
          </a:stretch>
        </p:blipFill>
        <p:spPr>
          <a:xfrm>
            <a:off x="3043003" y="5573518"/>
            <a:ext cx="1394086" cy="584616"/>
          </a:xfrm>
          <a:prstGeom prst="rect">
            <a:avLst/>
          </a:prstGeom>
        </p:spPr>
      </p:pic>
      <p:pic>
        <p:nvPicPr>
          <p:cNvPr id="114" name="圖片 113"/>
          <p:cNvPicPr/>
          <p:nvPr/>
        </p:nvPicPr>
        <p:blipFill rotWithShape="1"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0000" contrast="10000"/>
                    </a14:imgEffect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047" t="29258" r="41154" b="59435"/>
          <a:stretch>
            <a:fillRect/>
          </a:stretch>
        </p:blipFill>
        <p:spPr>
          <a:xfrm>
            <a:off x="1580360" y="5634981"/>
            <a:ext cx="1289154" cy="599607"/>
          </a:xfrm>
          <a:prstGeom prst="rect">
            <a:avLst/>
          </a:prstGeom>
        </p:spPr>
      </p:pic>
      <p:pic>
        <p:nvPicPr>
          <p:cNvPr id="115" name="圖片 114"/>
          <p:cNvPicPr>
            <a:picLocks noChangeAspect="1"/>
          </p:cNvPicPr>
          <p:nvPr/>
        </p:nvPicPr>
        <p:blipFill rotWithShape="1"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064" t="50097" r="42370" b="47626"/>
          <a:stretch>
            <a:fillRect/>
          </a:stretch>
        </p:blipFill>
        <p:spPr>
          <a:xfrm>
            <a:off x="7259647" y="6217810"/>
            <a:ext cx="1574028" cy="255403"/>
          </a:xfrm>
          <a:prstGeom prst="rect">
            <a:avLst/>
          </a:prstGeom>
        </p:spPr>
      </p:pic>
      <p:pic>
        <p:nvPicPr>
          <p:cNvPr id="116" name="圖片 115"/>
          <p:cNvPicPr/>
          <p:nvPr/>
        </p:nvPicPr>
        <p:blipFill rotWithShape="1">
          <a:blip r:embed="rId30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0000"/>
                    </a14:imgEffect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06" t="50000" r="28698" b="47723"/>
          <a:stretch>
            <a:fillRect/>
          </a:stretch>
        </p:blipFill>
        <p:spPr>
          <a:xfrm>
            <a:off x="9084041" y="6169507"/>
            <a:ext cx="1599146" cy="322031"/>
          </a:xfrm>
          <a:prstGeom prst="rect">
            <a:avLst/>
          </a:prstGeom>
        </p:spPr>
      </p:pic>
      <p:pic>
        <p:nvPicPr>
          <p:cNvPr id="117" name="圖片 116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738" t="45552" r="24391" b="50205"/>
          <a:stretch>
            <a:fillRect/>
          </a:stretch>
        </p:blipFill>
        <p:spPr>
          <a:xfrm rot="-60000">
            <a:off x="9120254" y="2820664"/>
            <a:ext cx="1484430" cy="49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1"/>
          <a:srcRect l="32122" t="1808" r="31629" b="2797"/>
          <a:stretch>
            <a:fillRect/>
          </a:stretch>
        </p:blipFill>
        <p:spPr>
          <a:xfrm>
            <a:off x="1548784" y="248653"/>
            <a:ext cx="4467006" cy="6609347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l="48771" t="3125" r="11481" b="1998"/>
          <a:stretch>
            <a:fillRect/>
          </a:stretch>
        </p:blipFill>
        <p:spPr>
          <a:xfrm>
            <a:off x="6531017" y="112426"/>
            <a:ext cx="5026399" cy="6745574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74123" y="6443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4     (  D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5     (  C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44"/>
          <p:cNvSpPr>
            <a:spLocks noChangeArrowheads="1"/>
          </p:cNvSpPr>
          <p:nvPr/>
        </p:nvSpPr>
        <p:spPr bwMode="auto">
          <a:xfrm>
            <a:off x="6198648" y="1345270"/>
            <a:ext cx="636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+mn-lt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矩形 12"/>
          <p:cNvSpPr/>
          <p:nvPr/>
        </p:nvSpPr>
        <p:spPr bwMode="auto">
          <a:xfrm>
            <a:off x="9591417" y="1227696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8" name="文字方塊 66"/>
          <p:cNvSpPr txBox="1">
            <a:spLocks noChangeArrowheads="1"/>
          </p:cNvSpPr>
          <p:nvPr/>
        </p:nvSpPr>
        <p:spPr bwMode="auto">
          <a:xfrm>
            <a:off x="10248609" y="588777"/>
            <a:ext cx="11430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600" dirty="0" smtClean="0"/>
              <a:t>D54MG</a:t>
            </a:r>
            <a:endParaRPr kumimoji="0" lang="zh-TW" altLang="en-US" sz="1600" dirty="0"/>
          </a:p>
        </p:txBody>
      </p:sp>
      <p:sp>
        <p:nvSpPr>
          <p:cNvPr id="9" name="文字方塊 95"/>
          <p:cNvSpPr txBox="1">
            <a:spLocks noChangeArrowheads="1"/>
          </p:cNvSpPr>
          <p:nvPr/>
        </p:nvSpPr>
        <p:spPr bwMode="auto">
          <a:xfrm>
            <a:off x="10110139" y="972538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LCC-09</a:t>
            </a:r>
            <a:endParaRPr kumimoji="0" lang="zh-TW" altLang="en-US" sz="1000" dirty="0"/>
          </a:p>
        </p:txBody>
      </p:sp>
      <p:sp>
        <p:nvSpPr>
          <p:cNvPr id="10" name="文字方塊 95"/>
          <p:cNvSpPr txBox="1">
            <a:spLocks noChangeArrowheads="1"/>
          </p:cNvSpPr>
          <p:nvPr/>
        </p:nvSpPr>
        <p:spPr bwMode="auto">
          <a:xfrm>
            <a:off x="9648911" y="972538"/>
            <a:ext cx="662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CTRL</a:t>
            </a:r>
            <a:endParaRPr kumimoji="0" lang="zh-TW" altLang="en-US" sz="1000" dirty="0"/>
          </a:p>
        </p:txBody>
      </p:sp>
      <p:sp>
        <p:nvSpPr>
          <p:cNvPr id="11" name="文字方塊 95"/>
          <p:cNvSpPr txBox="1">
            <a:spLocks noChangeArrowheads="1"/>
          </p:cNvSpPr>
          <p:nvPr/>
        </p:nvSpPr>
        <p:spPr bwMode="auto">
          <a:xfrm>
            <a:off x="10671537" y="972538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000" dirty="0" smtClean="0"/>
              <a:t>TMZ</a:t>
            </a:r>
            <a:endParaRPr kumimoji="0" lang="zh-TW" altLang="en-US" sz="1000" dirty="0"/>
          </a:p>
        </p:txBody>
      </p:sp>
      <p:sp>
        <p:nvSpPr>
          <p:cNvPr id="12" name="文字方塊 95"/>
          <p:cNvSpPr txBox="1">
            <a:spLocks noChangeArrowheads="1"/>
          </p:cNvSpPr>
          <p:nvPr/>
        </p:nvSpPr>
        <p:spPr bwMode="auto">
          <a:xfrm>
            <a:off x="11247601" y="972538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Combo</a:t>
            </a:r>
            <a:endParaRPr kumimoji="0" lang="zh-TW" altLang="en-US" sz="1000" dirty="0"/>
          </a:p>
        </p:txBody>
      </p:sp>
      <p:cxnSp>
        <p:nvCxnSpPr>
          <p:cNvPr id="13" name="直線接點 12"/>
          <p:cNvCxnSpPr/>
          <p:nvPr/>
        </p:nvCxnSpPr>
        <p:spPr>
          <a:xfrm>
            <a:off x="9980201" y="942407"/>
            <a:ext cx="169555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2"/>
          <p:cNvSpPr/>
          <p:nvPr/>
        </p:nvSpPr>
        <p:spPr bwMode="auto">
          <a:xfrm>
            <a:off x="6982585" y="1227696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15" name="文字方塊 66"/>
          <p:cNvSpPr txBox="1">
            <a:spLocks noChangeArrowheads="1"/>
          </p:cNvSpPr>
          <p:nvPr/>
        </p:nvSpPr>
        <p:spPr bwMode="auto">
          <a:xfrm>
            <a:off x="7281236" y="585531"/>
            <a:ext cx="1928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 smtClean="0"/>
              <a:t>U87</a:t>
            </a:r>
            <a:r>
              <a:rPr kumimoji="0" lang="en-US" altLang="zh-TW" sz="1600" dirty="0" smtClean="0"/>
              <a:t>MG</a:t>
            </a:r>
            <a:endParaRPr kumimoji="0" lang="zh-TW" altLang="en-US" sz="1600" dirty="0"/>
          </a:p>
        </p:txBody>
      </p:sp>
      <p:sp>
        <p:nvSpPr>
          <p:cNvPr id="16" name="文字方塊 95"/>
          <p:cNvSpPr txBox="1">
            <a:spLocks noChangeArrowheads="1"/>
          </p:cNvSpPr>
          <p:nvPr/>
        </p:nvSpPr>
        <p:spPr bwMode="auto">
          <a:xfrm>
            <a:off x="7501307" y="969292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LCC-09</a:t>
            </a:r>
            <a:endParaRPr kumimoji="0" lang="zh-TW" altLang="en-US" sz="1000" dirty="0"/>
          </a:p>
        </p:txBody>
      </p:sp>
      <p:sp>
        <p:nvSpPr>
          <p:cNvPr id="17" name="文字方塊 95"/>
          <p:cNvSpPr txBox="1">
            <a:spLocks noChangeArrowheads="1"/>
          </p:cNvSpPr>
          <p:nvPr/>
        </p:nvSpPr>
        <p:spPr bwMode="auto">
          <a:xfrm>
            <a:off x="7040079" y="969292"/>
            <a:ext cx="662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CTRL</a:t>
            </a:r>
            <a:endParaRPr kumimoji="0" lang="zh-TW" altLang="en-US" sz="1000" dirty="0"/>
          </a:p>
        </p:txBody>
      </p:sp>
      <p:sp>
        <p:nvSpPr>
          <p:cNvPr id="18" name="文字方塊 95"/>
          <p:cNvSpPr txBox="1">
            <a:spLocks noChangeArrowheads="1"/>
          </p:cNvSpPr>
          <p:nvPr/>
        </p:nvSpPr>
        <p:spPr bwMode="auto">
          <a:xfrm>
            <a:off x="8062705" y="969292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000" dirty="0" smtClean="0"/>
              <a:t>TMZ</a:t>
            </a:r>
            <a:endParaRPr kumimoji="0" lang="zh-TW" altLang="en-US" sz="1000" dirty="0"/>
          </a:p>
        </p:txBody>
      </p:sp>
      <p:sp>
        <p:nvSpPr>
          <p:cNvPr id="19" name="文字方塊 95"/>
          <p:cNvSpPr txBox="1">
            <a:spLocks noChangeArrowheads="1"/>
          </p:cNvSpPr>
          <p:nvPr/>
        </p:nvSpPr>
        <p:spPr bwMode="auto">
          <a:xfrm>
            <a:off x="8638769" y="969292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Combo</a:t>
            </a:r>
            <a:endParaRPr kumimoji="0" lang="zh-TW" altLang="en-US" sz="1000" dirty="0"/>
          </a:p>
        </p:txBody>
      </p:sp>
      <p:cxnSp>
        <p:nvCxnSpPr>
          <p:cNvPr id="20" name="直線接點 19"/>
          <p:cNvCxnSpPr/>
          <p:nvPr/>
        </p:nvCxnSpPr>
        <p:spPr>
          <a:xfrm>
            <a:off x="7371369" y="939161"/>
            <a:ext cx="169555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圖片 20" descr="mTOR - 2.jpg"/>
          <p:cNvPicPr>
            <a:picLocks noChangeAspect="1"/>
          </p:cNvPicPr>
          <p:nvPr/>
        </p:nvPicPr>
        <p:blipFill>
          <a:blip r:embed="rId1">
            <a:lum bright="10000" contrast="10000"/>
          </a:blip>
          <a:srcRect l="29044" t="51598" r="52106" b="45229"/>
          <a:stretch>
            <a:fillRect/>
          </a:stretch>
        </p:blipFill>
        <p:spPr>
          <a:xfrm>
            <a:off x="7209798" y="1394019"/>
            <a:ext cx="2075556" cy="263082"/>
          </a:xfrm>
          <a:prstGeom prst="rect">
            <a:avLst/>
          </a:prstGeom>
        </p:spPr>
      </p:pic>
      <p:pic>
        <p:nvPicPr>
          <p:cNvPr id="22" name="圖片 21" descr="mTOR -3 2018.10.06_16.41.17-06_Ch.jpg"/>
          <p:cNvPicPr>
            <a:picLocks noChangeAspect="1"/>
          </p:cNvPicPr>
          <p:nvPr/>
        </p:nvPicPr>
        <p:blipFill>
          <a:blip r:embed="rId2">
            <a:lum bright="10000" contrast="20000"/>
          </a:blip>
          <a:srcRect l="51770" t="47197" r="21981" b="50076"/>
          <a:stretch>
            <a:fillRect/>
          </a:stretch>
        </p:blipFill>
        <p:spPr>
          <a:xfrm rot="60000">
            <a:off x="9794314" y="1358946"/>
            <a:ext cx="2113406" cy="301898"/>
          </a:xfrm>
          <a:prstGeom prst="rect">
            <a:avLst/>
          </a:prstGeom>
        </p:spPr>
      </p:pic>
      <p:sp>
        <p:nvSpPr>
          <p:cNvPr id="24" name="矩形 44"/>
          <p:cNvSpPr>
            <a:spLocks noChangeArrowheads="1"/>
          </p:cNvSpPr>
          <p:nvPr/>
        </p:nvSpPr>
        <p:spPr bwMode="auto">
          <a:xfrm>
            <a:off x="6296078" y="2574781"/>
            <a:ext cx="4418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+mn-lt"/>
                <a:cs typeface="Arial" panose="020B0604020202020204" pitchFamily="34" charset="0"/>
              </a:rPr>
              <a:t>Akt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5" name="矩形 12"/>
          <p:cNvSpPr/>
          <p:nvPr/>
        </p:nvSpPr>
        <p:spPr bwMode="auto">
          <a:xfrm>
            <a:off x="9591417" y="2457306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26" name="矩形 12"/>
          <p:cNvSpPr/>
          <p:nvPr/>
        </p:nvSpPr>
        <p:spPr bwMode="auto">
          <a:xfrm>
            <a:off x="6982585" y="2454060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9" t="62023" r="51168" b="34094"/>
          <a:stretch>
            <a:fillRect/>
          </a:stretch>
        </p:blipFill>
        <p:spPr>
          <a:xfrm>
            <a:off x="7219710" y="2571123"/>
            <a:ext cx="2093502" cy="321922"/>
          </a:xfrm>
          <a:prstGeom prst="rect">
            <a:avLst/>
          </a:prstGeom>
        </p:spPr>
      </p:pic>
      <p:pic>
        <p:nvPicPr>
          <p:cNvPr id="28" name="圖片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1" t="41036" r="28765" b="56336"/>
          <a:stretch>
            <a:fillRect/>
          </a:stretch>
        </p:blipFill>
        <p:spPr>
          <a:xfrm rot="60000">
            <a:off x="9795967" y="2623305"/>
            <a:ext cx="2170132" cy="230692"/>
          </a:xfrm>
          <a:prstGeom prst="rect">
            <a:avLst/>
          </a:prstGeom>
        </p:spPr>
      </p:pic>
      <p:sp>
        <p:nvSpPr>
          <p:cNvPr id="30" name="矩形 44"/>
          <p:cNvSpPr>
            <a:spLocks noChangeArrowheads="1"/>
          </p:cNvSpPr>
          <p:nvPr/>
        </p:nvSpPr>
        <p:spPr bwMode="auto">
          <a:xfrm>
            <a:off x="6205861" y="4400947"/>
            <a:ext cx="6222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 6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1" name="矩形 12"/>
          <p:cNvSpPr/>
          <p:nvPr/>
        </p:nvSpPr>
        <p:spPr bwMode="auto">
          <a:xfrm>
            <a:off x="9591417" y="4280226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2" name="矩形 12"/>
          <p:cNvSpPr/>
          <p:nvPr/>
        </p:nvSpPr>
        <p:spPr bwMode="auto">
          <a:xfrm>
            <a:off x="6982585" y="4280226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7" t="43758" r="49745" b="53098"/>
          <a:stretch>
            <a:fillRect/>
          </a:stretch>
        </p:blipFill>
        <p:spPr>
          <a:xfrm>
            <a:off x="7175403" y="4346827"/>
            <a:ext cx="2130646" cy="360954"/>
          </a:xfrm>
          <a:prstGeom prst="rect">
            <a:avLst/>
          </a:prstGeom>
        </p:spPr>
      </p:pic>
      <p:pic>
        <p:nvPicPr>
          <p:cNvPr id="34" name="圖片 33" descr="CDK6 -2 2018.10.16_19.31.19-02_Ch.jpg"/>
          <p:cNvPicPr>
            <a:picLocks noChangeAspect="1"/>
          </p:cNvPicPr>
          <p:nvPr/>
        </p:nvPicPr>
        <p:blipFill>
          <a:blip r:embed="rId6">
            <a:lum contrast="10000"/>
          </a:blip>
          <a:srcRect l="56450" t="39680" r="17751" b="58176"/>
          <a:stretch>
            <a:fillRect/>
          </a:stretch>
        </p:blipFill>
        <p:spPr>
          <a:xfrm>
            <a:off x="9715724" y="4423138"/>
            <a:ext cx="2307972" cy="263727"/>
          </a:xfrm>
          <a:prstGeom prst="rect">
            <a:avLst/>
          </a:prstGeom>
        </p:spPr>
      </p:pic>
      <p:sp>
        <p:nvSpPr>
          <p:cNvPr id="36" name="矩形 44"/>
          <p:cNvSpPr>
            <a:spLocks noChangeArrowheads="1"/>
          </p:cNvSpPr>
          <p:nvPr/>
        </p:nvSpPr>
        <p:spPr bwMode="auto">
          <a:xfrm>
            <a:off x="6175404" y="3188563"/>
            <a:ext cx="683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Erk1/2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" name="矩形 12"/>
          <p:cNvSpPr/>
          <p:nvPr/>
        </p:nvSpPr>
        <p:spPr bwMode="auto">
          <a:xfrm>
            <a:off x="9591417" y="3067842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8" name="矩形 12"/>
          <p:cNvSpPr/>
          <p:nvPr/>
        </p:nvSpPr>
        <p:spPr bwMode="auto">
          <a:xfrm>
            <a:off x="6982585" y="3067842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39" name="圖片 38" descr="Erk -2 2018.10.16_18.58.19-05_Ch.jpg"/>
          <p:cNvPicPr>
            <a:picLocks noChangeAspect="1"/>
          </p:cNvPicPr>
          <p:nvPr/>
        </p:nvPicPr>
        <p:blipFill>
          <a:blip r:embed="rId7"/>
          <a:srcRect l="24954" t="29726" r="50218" b="68057"/>
          <a:stretch>
            <a:fillRect/>
          </a:stretch>
        </p:blipFill>
        <p:spPr>
          <a:xfrm>
            <a:off x="7168340" y="3189331"/>
            <a:ext cx="2221107" cy="272706"/>
          </a:xfrm>
          <a:prstGeom prst="rect">
            <a:avLst/>
          </a:prstGeom>
        </p:spPr>
      </p:pic>
      <p:pic>
        <p:nvPicPr>
          <p:cNvPr id="40" name="圖片 39" descr="Erk -3 2018.10.16_19.02.42-07_Ch.jpg"/>
          <p:cNvPicPr>
            <a:picLocks noChangeAspect="1"/>
          </p:cNvPicPr>
          <p:nvPr/>
        </p:nvPicPr>
        <p:blipFill>
          <a:blip r:embed="rId8"/>
          <a:srcRect l="55698" t="29292" r="18080" b="68004"/>
          <a:stretch>
            <a:fillRect/>
          </a:stretch>
        </p:blipFill>
        <p:spPr>
          <a:xfrm>
            <a:off x="9703532" y="3177139"/>
            <a:ext cx="2345814" cy="332610"/>
          </a:xfrm>
          <a:prstGeom prst="rect">
            <a:avLst/>
          </a:prstGeom>
        </p:spPr>
      </p:pic>
      <p:sp>
        <p:nvSpPr>
          <p:cNvPr id="42" name="矩形 44"/>
          <p:cNvSpPr>
            <a:spLocks noChangeArrowheads="1"/>
          </p:cNvSpPr>
          <p:nvPr/>
        </p:nvSpPr>
        <p:spPr bwMode="auto">
          <a:xfrm>
            <a:off x="6225898" y="3796992"/>
            <a:ext cx="5822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" name="矩形 12"/>
          <p:cNvSpPr/>
          <p:nvPr/>
        </p:nvSpPr>
        <p:spPr bwMode="auto">
          <a:xfrm>
            <a:off x="9591417" y="3679517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44" name="矩形 12"/>
          <p:cNvSpPr/>
          <p:nvPr/>
        </p:nvSpPr>
        <p:spPr bwMode="auto">
          <a:xfrm>
            <a:off x="6982585" y="3679517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45" name="圖片 4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4" t="50733" r="49320" b="45435"/>
          <a:stretch>
            <a:fillRect/>
          </a:stretch>
        </p:blipFill>
        <p:spPr>
          <a:xfrm rot="60000">
            <a:off x="7232897" y="3751444"/>
            <a:ext cx="2148590" cy="424227"/>
          </a:xfrm>
          <a:prstGeom prst="rect">
            <a:avLst/>
          </a:prstGeom>
        </p:spPr>
      </p:pic>
      <p:pic>
        <p:nvPicPr>
          <p:cNvPr id="46" name="圖片 4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9" t="50460" r="17877" b="46760"/>
          <a:stretch>
            <a:fillRect/>
          </a:stretch>
        </p:blipFill>
        <p:spPr>
          <a:xfrm>
            <a:off x="9838190" y="3796992"/>
            <a:ext cx="2139575" cy="307777"/>
          </a:xfrm>
          <a:prstGeom prst="rect">
            <a:avLst/>
          </a:prstGeom>
        </p:spPr>
      </p:pic>
      <p:sp>
        <p:nvSpPr>
          <p:cNvPr id="48" name="矩形 44"/>
          <p:cNvSpPr>
            <a:spLocks noChangeArrowheads="1"/>
          </p:cNvSpPr>
          <p:nvPr/>
        </p:nvSpPr>
        <p:spPr bwMode="auto">
          <a:xfrm>
            <a:off x="6164579" y="5011786"/>
            <a:ext cx="704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400" b="1" dirty="0" smtClean="0">
                <a:latin typeface="+mn-lt"/>
                <a:cs typeface="Arial" panose="020B0604020202020204" pitchFamily="34" charset="0"/>
              </a:rPr>
              <a:t>β</a:t>
            </a: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-actin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" name="矩形 12"/>
          <p:cNvSpPr/>
          <p:nvPr/>
        </p:nvSpPr>
        <p:spPr bwMode="auto">
          <a:xfrm>
            <a:off x="9591417" y="4894311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50" name="矩形 12"/>
          <p:cNvSpPr/>
          <p:nvPr/>
        </p:nvSpPr>
        <p:spPr bwMode="auto">
          <a:xfrm>
            <a:off x="6982585" y="4891065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51" name="圖片 50" descr="B-actin - 2.jpg"/>
          <p:cNvPicPr>
            <a:picLocks noChangeAspect="1"/>
          </p:cNvPicPr>
          <p:nvPr/>
        </p:nvPicPr>
        <p:blipFill>
          <a:blip r:embed="rId11"/>
          <a:srcRect l="32639" t="48698" r="46323" b="47233"/>
          <a:stretch>
            <a:fillRect/>
          </a:stretch>
        </p:blipFill>
        <p:spPr>
          <a:xfrm>
            <a:off x="7111416" y="4994094"/>
            <a:ext cx="2316473" cy="337343"/>
          </a:xfrm>
          <a:prstGeom prst="rect">
            <a:avLst/>
          </a:prstGeom>
        </p:spPr>
      </p:pic>
      <p:pic>
        <p:nvPicPr>
          <p:cNvPr id="52" name="圖片 51" descr="B-actin - 3.jpg"/>
          <p:cNvPicPr>
            <a:picLocks noChangeAspect="1"/>
          </p:cNvPicPr>
          <p:nvPr/>
        </p:nvPicPr>
        <p:blipFill>
          <a:blip r:embed="rId12"/>
          <a:srcRect l="56919" t="48535" r="22426" b="48269"/>
          <a:stretch>
            <a:fillRect/>
          </a:stretch>
        </p:blipFill>
        <p:spPr>
          <a:xfrm rot="60000">
            <a:off x="9768004" y="5029393"/>
            <a:ext cx="2274301" cy="264967"/>
          </a:xfrm>
          <a:prstGeom prst="rect">
            <a:avLst/>
          </a:prstGeom>
        </p:spPr>
      </p:pic>
      <p:sp>
        <p:nvSpPr>
          <p:cNvPr id="54" name="矩形 12"/>
          <p:cNvSpPr/>
          <p:nvPr/>
        </p:nvSpPr>
        <p:spPr bwMode="auto">
          <a:xfrm>
            <a:off x="9591417" y="1846685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55" name="矩形 44"/>
          <p:cNvSpPr>
            <a:spLocks noChangeArrowheads="1"/>
          </p:cNvSpPr>
          <p:nvPr/>
        </p:nvSpPr>
        <p:spPr bwMode="auto">
          <a:xfrm>
            <a:off x="6208778" y="1988177"/>
            <a:ext cx="6046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7" name="矩形 12"/>
          <p:cNvSpPr/>
          <p:nvPr/>
        </p:nvSpPr>
        <p:spPr bwMode="auto">
          <a:xfrm>
            <a:off x="6982585" y="1846685"/>
            <a:ext cx="2513229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59" name="矩形 44"/>
          <p:cNvSpPr>
            <a:spLocks noChangeArrowheads="1"/>
          </p:cNvSpPr>
          <p:nvPr/>
        </p:nvSpPr>
        <p:spPr bwMode="auto">
          <a:xfrm>
            <a:off x="149564" y="1317788"/>
            <a:ext cx="636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+mn-lt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0" name="矩形 44"/>
          <p:cNvSpPr>
            <a:spLocks noChangeArrowheads="1"/>
          </p:cNvSpPr>
          <p:nvPr/>
        </p:nvSpPr>
        <p:spPr bwMode="auto">
          <a:xfrm>
            <a:off x="246994" y="2547299"/>
            <a:ext cx="4418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+mn-lt"/>
                <a:cs typeface="Arial" panose="020B0604020202020204" pitchFamily="34" charset="0"/>
              </a:rPr>
              <a:t>Akt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1" name="矩形 44"/>
          <p:cNvSpPr>
            <a:spLocks noChangeArrowheads="1"/>
          </p:cNvSpPr>
          <p:nvPr/>
        </p:nvSpPr>
        <p:spPr bwMode="auto">
          <a:xfrm>
            <a:off x="156777" y="4688255"/>
            <a:ext cx="6222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 6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2" name="矩形 44"/>
          <p:cNvSpPr>
            <a:spLocks noChangeArrowheads="1"/>
          </p:cNvSpPr>
          <p:nvPr/>
        </p:nvSpPr>
        <p:spPr bwMode="auto">
          <a:xfrm>
            <a:off x="126320" y="3161081"/>
            <a:ext cx="683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Erk1/2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3" name="矩形 44"/>
          <p:cNvSpPr>
            <a:spLocks noChangeArrowheads="1"/>
          </p:cNvSpPr>
          <p:nvPr/>
        </p:nvSpPr>
        <p:spPr bwMode="auto">
          <a:xfrm>
            <a:off x="176814" y="4084300"/>
            <a:ext cx="5822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4" name="矩形 44"/>
          <p:cNvSpPr>
            <a:spLocks noChangeArrowheads="1"/>
          </p:cNvSpPr>
          <p:nvPr/>
        </p:nvSpPr>
        <p:spPr bwMode="auto">
          <a:xfrm>
            <a:off x="115495" y="5299094"/>
            <a:ext cx="704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l-GR" altLang="zh-TW" sz="1400" b="1" dirty="0" smtClean="0">
                <a:latin typeface="+mn-lt"/>
                <a:cs typeface="Arial" panose="020B0604020202020204" pitchFamily="34" charset="0"/>
              </a:rPr>
              <a:t>β</a:t>
            </a: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-actin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6" name="圖片 65" descr="mTOR - 2.jpg"/>
          <p:cNvPicPr>
            <a:picLocks noChangeAspect="1"/>
          </p:cNvPicPr>
          <p:nvPr/>
        </p:nvPicPr>
        <p:blipFill>
          <a:blip r:embed="rId1">
            <a:lum bright="10000" contrast="10000"/>
          </a:blip>
          <a:srcRect l="25855" t="48496" r="50049" b="41924"/>
          <a:stretch>
            <a:fillRect/>
          </a:stretch>
        </p:blipFill>
        <p:spPr>
          <a:xfrm>
            <a:off x="1004341" y="1064302"/>
            <a:ext cx="2653259" cy="794478"/>
          </a:xfrm>
          <a:prstGeom prst="rect">
            <a:avLst/>
          </a:prstGeom>
        </p:spPr>
      </p:pic>
      <p:pic>
        <p:nvPicPr>
          <p:cNvPr id="67" name="圖片 66" descr="mTOR -3 2018.10.06_16.41.17-06_Ch.jpg"/>
          <p:cNvPicPr>
            <a:picLocks noChangeAspect="1"/>
          </p:cNvPicPr>
          <p:nvPr/>
        </p:nvPicPr>
        <p:blipFill>
          <a:blip r:embed="rId2">
            <a:lum contrast="20000"/>
          </a:blip>
          <a:srcRect l="49280" t="45359" r="20378" b="46975"/>
          <a:stretch>
            <a:fillRect/>
          </a:stretch>
        </p:blipFill>
        <p:spPr>
          <a:xfrm rot="60000">
            <a:off x="3648418" y="1052407"/>
            <a:ext cx="2443024" cy="848630"/>
          </a:xfrm>
          <a:prstGeom prst="rect">
            <a:avLst/>
          </a:prstGeom>
        </p:spPr>
      </p:pic>
      <p:pic>
        <p:nvPicPr>
          <p:cNvPr id="70" name="圖片 69"/>
          <p:cNvPicPr>
            <a:picLocks noChangeAspect="1"/>
          </p:cNvPicPr>
          <p:nvPr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1" t="60452" r="50317" b="32135"/>
          <a:stretch>
            <a:fillRect/>
          </a:stretch>
        </p:blipFill>
        <p:spPr>
          <a:xfrm>
            <a:off x="974361" y="2443397"/>
            <a:ext cx="2323475" cy="614596"/>
          </a:xfrm>
          <a:prstGeom prst="rect">
            <a:avLst/>
          </a:prstGeom>
        </p:spPr>
      </p:pic>
      <p:pic>
        <p:nvPicPr>
          <p:cNvPr id="71" name="圖片 7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9" t="38874" r="27773" b="53425"/>
          <a:stretch>
            <a:fillRect/>
          </a:stretch>
        </p:blipFill>
        <p:spPr>
          <a:xfrm rot="60000">
            <a:off x="3471628" y="2435185"/>
            <a:ext cx="2500546" cy="675990"/>
          </a:xfrm>
          <a:prstGeom prst="rect">
            <a:avLst/>
          </a:prstGeom>
        </p:spPr>
      </p:pic>
      <p:pic>
        <p:nvPicPr>
          <p:cNvPr id="72" name="圖片 71" descr="Erk -2 2018.10.16_18.58.19-05_Ch.jpg"/>
          <p:cNvPicPr>
            <a:picLocks noChangeAspect="1"/>
          </p:cNvPicPr>
          <p:nvPr/>
        </p:nvPicPr>
        <p:blipFill>
          <a:blip r:embed="rId7"/>
          <a:srcRect l="23502" t="26810" r="48682" b="66122"/>
          <a:stretch>
            <a:fillRect/>
          </a:stretch>
        </p:blipFill>
        <p:spPr>
          <a:xfrm>
            <a:off x="854441" y="3013023"/>
            <a:ext cx="2488367" cy="869430"/>
          </a:xfrm>
          <a:prstGeom prst="rect">
            <a:avLst/>
          </a:prstGeom>
        </p:spPr>
      </p:pic>
      <p:pic>
        <p:nvPicPr>
          <p:cNvPr id="73" name="圖片 72" descr="Erk -3 2018.10.16_19.02.42-07_Ch.jpg"/>
          <p:cNvPicPr>
            <a:picLocks noChangeAspect="1"/>
          </p:cNvPicPr>
          <p:nvPr/>
        </p:nvPicPr>
        <p:blipFill>
          <a:blip r:embed="rId8"/>
          <a:srcRect l="54560" t="25744" r="14775" b="66700"/>
          <a:stretch>
            <a:fillRect/>
          </a:stretch>
        </p:blipFill>
        <p:spPr>
          <a:xfrm>
            <a:off x="3447738" y="2833140"/>
            <a:ext cx="2743199" cy="929390"/>
          </a:xfrm>
          <a:prstGeom prst="rect">
            <a:avLst/>
          </a:prstGeom>
        </p:spPr>
      </p:pic>
      <p:pic>
        <p:nvPicPr>
          <p:cNvPr id="74" name="圖片 73"/>
          <p:cNvPicPr>
            <a:picLocks noChangeAspect="1"/>
          </p:cNvPicPr>
          <p:nvPr/>
        </p:nvPicPr>
        <p:blipFill rotWithShape="1">
          <a:blip r:embed="rId9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t="49401" r="48545" b="43817"/>
          <a:stretch>
            <a:fillRect/>
          </a:stretch>
        </p:blipFill>
        <p:spPr>
          <a:xfrm rot="60000">
            <a:off x="787735" y="3904226"/>
            <a:ext cx="2501854" cy="750931"/>
          </a:xfrm>
          <a:prstGeom prst="rect">
            <a:avLst/>
          </a:prstGeom>
        </p:spPr>
      </p:pic>
      <p:pic>
        <p:nvPicPr>
          <p:cNvPr id="75" name="圖片 7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99" t="49043" r="15364" b="44729"/>
          <a:stretch>
            <a:fillRect/>
          </a:stretch>
        </p:blipFill>
        <p:spPr>
          <a:xfrm>
            <a:off x="3432748" y="3927423"/>
            <a:ext cx="2563318" cy="689548"/>
          </a:xfrm>
          <a:prstGeom prst="rect">
            <a:avLst/>
          </a:prstGeom>
        </p:spPr>
      </p:pic>
      <p:pic>
        <p:nvPicPr>
          <p:cNvPr id="76" name="圖片 75"/>
          <p:cNvPicPr>
            <a:picLocks noChangeAspect="1"/>
          </p:cNvPicPr>
          <p:nvPr/>
        </p:nvPicPr>
        <p:blipFill rotWithShape="1"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8" t="42303" r="48537" b="50647"/>
          <a:stretch>
            <a:fillRect/>
          </a:stretch>
        </p:blipFill>
        <p:spPr>
          <a:xfrm>
            <a:off x="899411" y="4467069"/>
            <a:ext cx="2398426" cy="809469"/>
          </a:xfrm>
          <a:prstGeom prst="rect">
            <a:avLst/>
          </a:prstGeom>
        </p:spPr>
      </p:pic>
      <p:pic>
        <p:nvPicPr>
          <p:cNvPr id="77" name="圖片 76" descr="CDK6 -2 2018.10.16_19.31.19-02_Ch.jpg"/>
          <p:cNvPicPr>
            <a:picLocks noChangeAspect="1"/>
          </p:cNvPicPr>
          <p:nvPr/>
        </p:nvPicPr>
        <p:blipFill>
          <a:blip r:embed="rId6">
            <a:lum contrast="10000"/>
          </a:blip>
          <a:srcRect l="53668" t="38311" r="16171" b="55718"/>
          <a:stretch>
            <a:fillRect/>
          </a:stretch>
        </p:blipFill>
        <p:spPr>
          <a:xfrm>
            <a:off x="3342806" y="4512039"/>
            <a:ext cx="2698230" cy="734518"/>
          </a:xfrm>
          <a:prstGeom prst="rect">
            <a:avLst/>
          </a:prstGeom>
        </p:spPr>
      </p:pic>
      <p:pic>
        <p:nvPicPr>
          <p:cNvPr id="78" name="圖片 77" descr="B-actin - 2.jpg"/>
          <p:cNvPicPr>
            <a:picLocks noChangeAspect="1"/>
          </p:cNvPicPr>
          <p:nvPr/>
        </p:nvPicPr>
        <p:blipFill>
          <a:blip r:embed="rId11"/>
          <a:srcRect l="29934" t="47012" r="45969" b="43224"/>
          <a:stretch>
            <a:fillRect/>
          </a:stretch>
        </p:blipFill>
        <p:spPr>
          <a:xfrm>
            <a:off x="749508" y="5216577"/>
            <a:ext cx="2653259" cy="809469"/>
          </a:xfrm>
          <a:prstGeom prst="rect">
            <a:avLst/>
          </a:prstGeom>
        </p:spPr>
      </p:pic>
      <p:pic>
        <p:nvPicPr>
          <p:cNvPr id="79" name="圖片 78" descr="B-actin - 3.jpg"/>
          <p:cNvPicPr>
            <a:picLocks noChangeAspect="1"/>
          </p:cNvPicPr>
          <p:nvPr/>
        </p:nvPicPr>
        <p:blipFill>
          <a:blip r:embed="rId12"/>
          <a:srcRect l="54823" t="47072" r="21255" b="45706"/>
          <a:stretch>
            <a:fillRect/>
          </a:stretch>
        </p:blipFill>
        <p:spPr>
          <a:xfrm rot="60000">
            <a:off x="3472293" y="5269497"/>
            <a:ext cx="2634129" cy="598696"/>
          </a:xfrm>
          <a:prstGeom prst="rect">
            <a:avLst/>
          </a:prstGeom>
        </p:spPr>
      </p:pic>
      <p:sp>
        <p:nvSpPr>
          <p:cNvPr id="80" name="矩形 44"/>
          <p:cNvSpPr>
            <a:spLocks noChangeArrowheads="1"/>
          </p:cNvSpPr>
          <p:nvPr/>
        </p:nvSpPr>
        <p:spPr bwMode="auto">
          <a:xfrm>
            <a:off x="146093" y="1989071"/>
            <a:ext cx="6046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+mn-lt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3" name="圖片 8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5" t="22624" r="47292" b="71218"/>
          <a:stretch>
            <a:fillRect/>
          </a:stretch>
        </p:blipFill>
        <p:spPr>
          <a:xfrm>
            <a:off x="744576" y="1881045"/>
            <a:ext cx="2643943" cy="555815"/>
          </a:xfrm>
          <a:prstGeom prst="rect">
            <a:avLst/>
          </a:prstGeom>
        </p:spPr>
      </p:pic>
      <p:pic>
        <p:nvPicPr>
          <p:cNvPr id="84" name="圖片 83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0" t="23027" r="24446" b="70649"/>
          <a:stretch>
            <a:fillRect/>
          </a:stretch>
        </p:blipFill>
        <p:spPr>
          <a:xfrm>
            <a:off x="3526970" y="1881051"/>
            <a:ext cx="2523791" cy="570797"/>
          </a:xfrm>
          <a:prstGeom prst="rect">
            <a:avLst/>
          </a:prstGeom>
        </p:spPr>
      </p:pic>
      <p:pic>
        <p:nvPicPr>
          <p:cNvPr id="88" name="圖片 87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24294" r="48462" b="73037"/>
          <a:stretch>
            <a:fillRect/>
          </a:stretch>
        </p:blipFill>
        <p:spPr>
          <a:xfrm>
            <a:off x="7169195" y="1959844"/>
            <a:ext cx="2222510" cy="240901"/>
          </a:xfrm>
          <a:prstGeom prst="rect">
            <a:avLst/>
          </a:prstGeom>
        </p:spPr>
      </p:pic>
      <p:pic>
        <p:nvPicPr>
          <p:cNvPr id="89" name="圖片 88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9" t="24698" r="26091" b="73084"/>
          <a:stretch>
            <a:fillRect/>
          </a:stretch>
        </p:blipFill>
        <p:spPr>
          <a:xfrm rot="-60000">
            <a:off x="9782603" y="1999979"/>
            <a:ext cx="2179332" cy="200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1"/>
          <a:srcRect l="29533" t="1151" r="29040" b="16173"/>
          <a:stretch>
            <a:fillRect/>
          </a:stretch>
        </p:blipFill>
        <p:spPr>
          <a:xfrm>
            <a:off x="523773" y="1203158"/>
            <a:ext cx="4818247" cy="5406189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l="50493" t="8169" r="558" b="19463"/>
          <a:stretch>
            <a:fillRect/>
          </a:stretch>
        </p:blipFill>
        <p:spPr>
          <a:xfrm>
            <a:off x="5946321" y="641683"/>
            <a:ext cx="5924837" cy="4924927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5     (  C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28373" y="212491"/>
            <a:ext cx="1904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Figure 6     (  C )   </a:t>
            </a:r>
            <a:endParaRPr lang="en-US" altLang="zh-TW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RAW data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4"/>
          <p:cNvSpPr>
            <a:spLocks noChangeArrowheads="1"/>
          </p:cNvSpPr>
          <p:nvPr/>
        </p:nvSpPr>
        <p:spPr bwMode="auto">
          <a:xfrm>
            <a:off x="7164850" y="1479741"/>
            <a:ext cx="636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+mn-lt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矩形 12"/>
          <p:cNvSpPr/>
          <p:nvPr/>
        </p:nvSpPr>
        <p:spPr bwMode="auto">
          <a:xfrm>
            <a:off x="7898519" y="1362167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7" name="文字方塊 66"/>
          <p:cNvSpPr txBox="1">
            <a:spLocks noChangeArrowheads="1"/>
          </p:cNvSpPr>
          <p:nvPr/>
        </p:nvSpPr>
        <p:spPr bwMode="auto">
          <a:xfrm>
            <a:off x="7929512" y="763181"/>
            <a:ext cx="1928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 smtClean="0"/>
              <a:t>U87</a:t>
            </a:r>
            <a:r>
              <a:rPr kumimoji="0" lang="en-US" altLang="zh-TW" sz="1600" dirty="0" smtClean="0"/>
              <a:t>MG</a:t>
            </a:r>
            <a:endParaRPr kumimoji="0" lang="zh-TW" altLang="en-US" sz="1600" dirty="0"/>
          </a:p>
        </p:txBody>
      </p:sp>
      <p:sp>
        <p:nvSpPr>
          <p:cNvPr id="8" name="文字方塊 95"/>
          <p:cNvSpPr txBox="1">
            <a:spLocks noChangeArrowheads="1"/>
          </p:cNvSpPr>
          <p:nvPr/>
        </p:nvSpPr>
        <p:spPr bwMode="auto">
          <a:xfrm>
            <a:off x="8454715" y="1122667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Mimic</a:t>
            </a:r>
            <a:endParaRPr kumimoji="0" lang="zh-TW" altLang="en-US" sz="1000" dirty="0"/>
          </a:p>
        </p:txBody>
      </p:sp>
      <p:sp>
        <p:nvSpPr>
          <p:cNvPr id="9" name="文字方塊 95"/>
          <p:cNvSpPr txBox="1">
            <a:spLocks noChangeArrowheads="1"/>
          </p:cNvSpPr>
          <p:nvPr/>
        </p:nvSpPr>
        <p:spPr bwMode="auto">
          <a:xfrm>
            <a:off x="7993487" y="1122667"/>
            <a:ext cx="662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CTRL</a:t>
            </a:r>
            <a:endParaRPr kumimoji="0" lang="zh-TW" altLang="en-US" sz="1000" dirty="0"/>
          </a:p>
        </p:txBody>
      </p:sp>
      <p:sp>
        <p:nvSpPr>
          <p:cNvPr id="10" name="文字方塊 95"/>
          <p:cNvSpPr txBox="1">
            <a:spLocks noChangeArrowheads="1"/>
          </p:cNvSpPr>
          <p:nvPr/>
        </p:nvSpPr>
        <p:spPr bwMode="auto">
          <a:xfrm>
            <a:off x="9016113" y="1122667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Inhibitor</a:t>
            </a:r>
            <a:endParaRPr kumimoji="0" lang="zh-TW" altLang="en-US" sz="1000" dirty="0"/>
          </a:p>
        </p:txBody>
      </p:sp>
      <p:cxnSp>
        <p:nvCxnSpPr>
          <p:cNvPr id="11" name="直線接點 10"/>
          <p:cNvCxnSpPr/>
          <p:nvPr/>
        </p:nvCxnSpPr>
        <p:spPr>
          <a:xfrm>
            <a:off x="8298621" y="1089998"/>
            <a:ext cx="11456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圖片 11" descr="mTOR -2 2018.10.27_18.53.30-06_Ch.jpg"/>
          <p:cNvPicPr>
            <a:picLocks noChangeAspect="1"/>
          </p:cNvPicPr>
          <p:nvPr/>
        </p:nvPicPr>
        <p:blipFill>
          <a:blip r:embed="rId1">
            <a:lum bright="10000" contrast="20000"/>
          </a:blip>
          <a:srcRect l="20720" t="61615" r="60115" b="36449"/>
          <a:stretch>
            <a:fillRect/>
          </a:stretch>
        </p:blipFill>
        <p:spPr>
          <a:xfrm>
            <a:off x="8034014" y="1519712"/>
            <a:ext cx="1632025" cy="226688"/>
          </a:xfrm>
          <a:prstGeom prst="rect">
            <a:avLst/>
          </a:prstGeom>
        </p:spPr>
      </p:pic>
      <p:sp>
        <p:nvSpPr>
          <p:cNvPr id="13" name="矩形 44"/>
          <p:cNvSpPr>
            <a:spLocks noChangeArrowheads="1"/>
          </p:cNvSpPr>
          <p:nvPr/>
        </p:nvSpPr>
        <p:spPr bwMode="auto">
          <a:xfrm>
            <a:off x="7192100" y="3225932"/>
            <a:ext cx="5822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CDK6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矩形 12"/>
          <p:cNvSpPr/>
          <p:nvPr/>
        </p:nvSpPr>
        <p:spPr bwMode="auto">
          <a:xfrm>
            <a:off x="7898519" y="3108358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16" name="圖片 15" descr="CDK6(UP)&amp;CDK4(D) -2 2018.10.27_19.25.14-03_Ch.jpg"/>
          <p:cNvPicPr>
            <a:picLocks noChangeAspect="1"/>
          </p:cNvPicPr>
          <p:nvPr/>
        </p:nvPicPr>
        <p:blipFill>
          <a:blip r:embed="rId2">
            <a:lum bright="3000" contrast="20000"/>
          </a:blip>
          <a:srcRect l="21130" t="26479" r="59068" b="70588"/>
          <a:stretch>
            <a:fillRect/>
          </a:stretch>
        </p:blipFill>
        <p:spPr>
          <a:xfrm>
            <a:off x="8064285" y="3221007"/>
            <a:ext cx="1594334" cy="324702"/>
          </a:xfrm>
          <a:prstGeom prst="rect">
            <a:avLst/>
          </a:prstGeom>
        </p:spPr>
      </p:pic>
      <p:sp>
        <p:nvSpPr>
          <p:cNvPr id="20" name="矩形 44"/>
          <p:cNvSpPr>
            <a:spLocks noChangeArrowheads="1"/>
          </p:cNvSpPr>
          <p:nvPr/>
        </p:nvSpPr>
        <p:spPr bwMode="auto">
          <a:xfrm>
            <a:off x="7201366" y="3810207"/>
            <a:ext cx="5636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EZH2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1" name="矩形 12"/>
          <p:cNvSpPr/>
          <p:nvPr/>
        </p:nvSpPr>
        <p:spPr bwMode="auto">
          <a:xfrm>
            <a:off x="7898519" y="3692633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23" name="圖片 22" descr="EZH2(UP) &amp; KRAS(D)-2 2018.10.27_18.21.29-06_Ch.jpg"/>
          <p:cNvPicPr>
            <a:picLocks noChangeAspect="1"/>
          </p:cNvPicPr>
          <p:nvPr/>
        </p:nvPicPr>
        <p:blipFill>
          <a:blip r:embed="rId3">
            <a:lum bright="5000" contrast="5000"/>
          </a:blip>
          <a:srcRect l="19815" t="37804" r="60541" b="59060"/>
          <a:stretch>
            <a:fillRect/>
          </a:stretch>
        </p:blipFill>
        <p:spPr>
          <a:xfrm>
            <a:off x="8081392" y="3788716"/>
            <a:ext cx="1610903" cy="353603"/>
          </a:xfrm>
          <a:prstGeom prst="rect">
            <a:avLst/>
          </a:prstGeom>
        </p:spPr>
      </p:pic>
      <p:sp>
        <p:nvSpPr>
          <p:cNvPr id="24" name="矩形 44"/>
          <p:cNvSpPr>
            <a:spLocks noChangeArrowheads="1"/>
          </p:cNvSpPr>
          <p:nvPr/>
        </p:nvSpPr>
        <p:spPr bwMode="auto">
          <a:xfrm>
            <a:off x="7131187" y="4390280"/>
            <a:ext cx="704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400" b="1" dirty="0">
                <a:cs typeface="Arial" panose="020B0604020202020204" pitchFamily="34" charset="0"/>
              </a:rPr>
              <a:t>β</a:t>
            </a:r>
            <a:r>
              <a:rPr lang="en-US" altLang="zh-TW" sz="1400" b="1" dirty="0">
                <a:cs typeface="Arial" panose="020B0604020202020204" pitchFamily="34" charset="0"/>
              </a:rPr>
              <a:t>-actin</a:t>
            </a:r>
            <a:endParaRPr lang="zh-TW" altLang="en-US" sz="1400" b="1" dirty="0">
              <a:cs typeface="Arial" panose="020B0604020202020204" pitchFamily="34" charset="0"/>
            </a:endParaRPr>
          </a:p>
        </p:txBody>
      </p:sp>
      <p:sp>
        <p:nvSpPr>
          <p:cNvPr id="25" name="矩形 12"/>
          <p:cNvSpPr/>
          <p:nvPr/>
        </p:nvSpPr>
        <p:spPr bwMode="auto">
          <a:xfrm>
            <a:off x="7898519" y="4272706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26" name="圖片 25" descr="B-actin - 3.jpg"/>
          <p:cNvPicPr>
            <a:picLocks noChangeAspect="1"/>
          </p:cNvPicPr>
          <p:nvPr/>
        </p:nvPicPr>
        <p:blipFill>
          <a:blip r:embed="rId4"/>
          <a:srcRect l="21917" t="60028" r="62812" b="36929"/>
          <a:stretch>
            <a:fillRect/>
          </a:stretch>
        </p:blipFill>
        <p:spPr>
          <a:xfrm>
            <a:off x="8044497" y="4396597"/>
            <a:ext cx="1681475" cy="252282"/>
          </a:xfrm>
          <a:prstGeom prst="rect">
            <a:avLst/>
          </a:prstGeom>
        </p:spPr>
      </p:pic>
      <p:sp>
        <p:nvSpPr>
          <p:cNvPr id="27" name="矩形 44"/>
          <p:cNvSpPr>
            <a:spLocks noChangeArrowheads="1"/>
          </p:cNvSpPr>
          <p:nvPr/>
        </p:nvSpPr>
        <p:spPr bwMode="auto">
          <a:xfrm>
            <a:off x="7271449" y="2643710"/>
            <a:ext cx="4235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+mn-lt"/>
                <a:cs typeface="Arial" panose="020B0604020202020204" pitchFamily="34" charset="0"/>
              </a:rPr>
              <a:t>Erk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" name="矩形 12"/>
          <p:cNvSpPr/>
          <p:nvPr/>
        </p:nvSpPr>
        <p:spPr bwMode="auto">
          <a:xfrm>
            <a:off x="7898519" y="2526136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pic>
        <p:nvPicPr>
          <p:cNvPr id="29" name="圖片 28" descr="Erk -2 2018.10.27_18.03.57-08_Ch.jpg"/>
          <p:cNvPicPr>
            <a:picLocks noChangeAspect="1"/>
          </p:cNvPicPr>
          <p:nvPr/>
        </p:nvPicPr>
        <p:blipFill>
          <a:blip r:embed="rId5">
            <a:lum bright="5000" contrast="10000"/>
          </a:blip>
          <a:srcRect l="23522" t="54585" r="55674" b="42939"/>
          <a:stretch>
            <a:fillRect/>
          </a:stretch>
        </p:blipFill>
        <p:spPr>
          <a:xfrm>
            <a:off x="8023692" y="2691640"/>
            <a:ext cx="1675010" cy="274109"/>
          </a:xfrm>
          <a:prstGeom prst="rect">
            <a:avLst/>
          </a:prstGeom>
        </p:spPr>
      </p:pic>
      <p:sp>
        <p:nvSpPr>
          <p:cNvPr id="30" name="矩形 44"/>
          <p:cNvSpPr>
            <a:spLocks noChangeArrowheads="1"/>
          </p:cNvSpPr>
          <p:nvPr/>
        </p:nvSpPr>
        <p:spPr bwMode="auto">
          <a:xfrm>
            <a:off x="7180879" y="2059958"/>
            <a:ext cx="6046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+mn-lt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3" name="圖片 32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0" t="61063" r="48545" b="37105"/>
          <a:stretch>
            <a:fillRect/>
          </a:stretch>
        </p:blipFill>
        <p:spPr>
          <a:xfrm>
            <a:off x="8042710" y="2036276"/>
            <a:ext cx="1658727" cy="306712"/>
          </a:xfrm>
          <a:prstGeom prst="rect">
            <a:avLst/>
          </a:prstGeom>
        </p:spPr>
      </p:pic>
      <p:pic>
        <p:nvPicPr>
          <p:cNvPr id="34" name="圖片 33"/>
          <p:cNvPicPr/>
          <p:nvPr/>
        </p:nvPicPr>
        <p:blipFill rotWithShape="1">
          <a:blip r:embed="rId7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9" t="60726" r="30525" b="37268"/>
          <a:stretch>
            <a:fillRect/>
          </a:stretch>
        </p:blipFill>
        <p:spPr>
          <a:xfrm>
            <a:off x="10016231" y="1990110"/>
            <a:ext cx="1716926" cy="338906"/>
          </a:xfrm>
          <a:prstGeom prst="rect">
            <a:avLst/>
          </a:prstGeom>
        </p:spPr>
      </p:pic>
      <p:sp>
        <p:nvSpPr>
          <p:cNvPr id="35" name="矩形 12"/>
          <p:cNvSpPr/>
          <p:nvPr/>
        </p:nvSpPr>
        <p:spPr bwMode="auto">
          <a:xfrm>
            <a:off x="7898519" y="1942384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6" name="矩形 12"/>
          <p:cNvSpPr/>
          <p:nvPr/>
        </p:nvSpPr>
        <p:spPr bwMode="auto">
          <a:xfrm>
            <a:off x="9909699" y="1362167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7" name="矩形 12"/>
          <p:cNvSpPr/>
          <p:nvPr/>
        </p:nvSpPr>
        <p:spPr bwMode="auto">
          <a:xfrm>
            <a:off x="9909699" y="3108358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8" name="矩形 12"/>
          <p:cNvSpPr/>
          <p:nvPr/>
        </p:nvSpPr>
        <p:spPr bwMode="auto">
          <a:xfrm>
            <a:off x="9909699" y="3692633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39" name="矩形 12"/>
          <p:cNvSpPr/>
          <p:nvPr/>
        </p:nvSpPr>
        <p:spPr bwMode="auto">
          <a:xfrm>
            <a:off x="9909699" y="4272706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40" name="矩形 12"/>
          <p:cNvSpPr/>
          <p:nvPr/>
        </p:nvSpPr>
        <p:spPr bwMode="auto">
          <a:xfrm>
            <a:off x="9909699" y="2526136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41" name="矩形 12"/>
          <p:cNvSpPr/>
          <p:nvPr/>
        </p:nvSpPr>
        <p:spPr bwMode="auto">
          <a:xfrm>
            <a:off x="9909699" y="1942384"/>
            <a:ext cx="1936430" cy="5429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chemeClr val="tx1"/>
              </a:solidFill>
            </a:endParaRPr>
          </a:p>
        </p:txBody>
      </p:sp>
      <p:sp>
        <p:nvSpPr>
          <p:cNvPr id="42" name="文字方塊 66"/>
          <p:cNvSpPr txBox="1">
            <a:spLocks noChangeArrowheads="1"/>
          </p:cNvSpPr>
          <p:nvPr/>
        </p:nvSpPr>
        <p:spPr bwMode="auto">
          <a:xfrm>
            <a:off x="9829791" y="763181"/>
            <a:ext cx="1928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600" dirty="0" smtClean="0"/>
              <a:t>D54MG</a:t>
            </a:r>
            <a:endParaRPr kumimoji="0" lang="zh-TW" altLang="en-US" sz="1600" dirty="0"/>
          </a:p>
        </p:txBody>
      </p:sp>
      <p:sp>
        <p:nvSpPr>
          <p:cNvPr id="43" name="文字方塊 95"/>
          <p:cNvSpPr txBox="1">
            <a:spLocks noChangeArrowheads="1"/>
          </p:cNvSpPr>
          <p:nvPr/>
        </p:nvSpPr>
        <p:spPr bwMode="auto">
          <a:xfrm>
            <a:off x="10354994" y="1122667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Mimic</a:t>
            </a:r>
            <a:endParaRPr kumimoji="0" lang="zh-TW" altLang="en-US" sz="1000" dirty="0"/>
          </a:p>
        </p:txBody>
      </p:sp>
      <p:sp>
        <p:nvSpPr>
          <p:cNvPr id="44" name="文字方塊 95"/>
          <p:cNvSpPr txBox="1">
            <a:spLocks noChangeArrowheads="1"/>
          </p:cNvSpPr>
          <p:nvPr/>
        </p:nvSpPr>
        <p:spPr bwMode="auto">
          <a:xfrm>
            <a:off x="9893766" y="1122667"/>
            <a:ext cx="6625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CTRL</a:t>
            </a:r>
            <a:endParaRPr kumimoji="0" lang="zh-TW" altLang="en-US" sz="1000" dirty="0"/>
          </a:p>
        </p:txBody>
      </p:sp>
      <p:sp>
        <p:nvSpPr>
          <p:cNvPr id="45" name="文字方塊 95"/>
          <p:cNvSpPr txBox="1">
            <a:spLocks noChangeArrowheads="1"/>
          </p:cNvSpPr>
          <p:nvPr/>
        </p:nvSpPr>
        <p:spPr bwMode="auto">
          <a:xfrm>
            <a:off x="10916392" y="1122667"/>
            <a:ext cx="8563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zh-TW" sz="1000" dirty="0" smtClean="0"/>
              <a:t>Inhibitor</a:t>
            </a:r>
            <a:endParaRPr kumimoji="0" lang="zh-TW" altLang="en-US" sz="1000" dirty="0"/>
          </a:p>
        </p:txBody>
      </p:sp>
      <p:cxnSp>
        <p:nvCxnSpPr>
          <p:cNvPr id="46" name="直線接點 45"/>
          <p:cNvCxnSpPr/>
          <p:nvPr/>
        </p:nvCxnSpPr>
        <p:spPr>
          <a:xfrm>
            <a:off x="10198900" y="1089998"/>
            <a:ext cx="11456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圖片 4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9" t="51199" r="34572" b="45721"/>
          <a:stretch>
            <a:fillRect/>
          </a:stretch>
        </p:blipFill>
        <p:spPr>
          <a:xfrm rot="-60000">
            <a:off x="9991791" y="2592849"/>
            <a:ext cx="1805976" cy="361467"/>
          </a:xfrm>
          <a:prstGeom prst="rect">
            <a:avLst/>
          </a:prstGeom>
        </p:spPr>
      </p:pic>
      <p:pic>
        <p:nvPicPr>
          <p:cNvPr id="48" name="圖片 4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4" t="43143" r="46165" b="54650"/>
          <a:stretch>
            <a:fillRect/>
          </a:stretch>
        </p:blipFill>
        <p:spPr>
          <a:xfrm>
            <a:off x="10013358" y="3266958"/>
            <a:ext cx="1769357" cy="267117"/>
          </a:xfrm>
          <a:prstGeom prst="rect">
            <a:avLst/>
          </a:prstGeom>
        </p:spPr>
      </p:pic>
      <p:pic>
        <p:nvPicPr>
          <p:cNvPr id="49" name="圖片 4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0" t="65272" r="27457" b="32599"/>
          <a:stretch>
            <a:fillRect/>
          </a:stretch>
        </p:blipFill>
        <p:spPr>
          <a:xfrm>
            <a:off x="9987591" y="1504562"/>
            <a:ext cx="1755935" cy="266294"/>
          </a:xfrm>
          <a:prstGeom prst="rect">
            <a:avLst/>
          </a:prstGeom>
        </p:spPr>
      </p:pic>
      <p:pic>
        <p:nvPicPr>
          <p:cNvPr id="50" name="圖片 4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0" t="51917" r="27212" b="45176"/>
          <a:stretch>
            <a:fillRect/>
          </a:stretch>
        </p:blipFill>
        <p:spPr>
          <a:xfrm>
            <a:off x="10067080" y="4425919"/>
            <a:ext cx="1707607" cy="243843"/>
          </a:xfrm>
          <a:prstGeom prst="rect">
            <a:avLst/>
          </a:prstGeom>
        </p:spPr>
      </p:pic>
      <p:pic>
        <p:nvPicPr>
          <p:cNvPr id="51" name="圖片 5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0" t="44916" r="49470" b="52063"/>
          <a:stretch>
            <a:fillRect/>
          </a:stretch>
        </p:blipFill>
        <p:spPr>
          <a:xfrm>
            <a:off x="10050980" y="3799110"/>
            <a:ext cx="1718673" cy="359293"/>
          </a:xfrm>
          <a:prstGeom prst="rect">
            <a:avLst/>
          </a:prstGeom>
        </p:spPr>
      </p:pic>
      <p:sp>
        <p:nvSpPr>
          <p:cNvPr id="52" name="矩形 44"/>
          <p:cNvSpPr>
            <a:spLocks noChangeArrowheads="1"/>
          </p:cNvSpPr>
          <p:nvPr/>
        </p:nvSpPr>
        <p:spPr bwMode="auto">
          <a:xfrm>
            <a:off x="681318" y="1083497"/>
            <a:ext cx="636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err="1" smtClean="0">
                <a:latin typeface="+mn-lt"/>
                <a:cs typeface="Arial" panose="020B0604020202020204" pitchFamily="34" charset="0"/>
              </a:rPr>
              <a:t>mTOR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" name="矩形 44"/>
          <p:cNvSpPr>
            <a:spLocks noChangeArrowheads="1"/>
          </p:cNvSpPr>
          <p:nvPr/>
        </p:nvSpPr>
        <p:spPr bwMode="auto">
          <a:xfrm>
            <a:off x="682442" y="3966161"/>
            <a:ext cx="5822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CDK6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" name="矩形 44"/>
          <p:cNvSpPr>
            <a:spLocks noChangeArrowheads="1"/>
          </p:cNvSpPr>
          <p:nvPr/>
        </p:nvSpPr>
        <p:spPr bwMode="auto">
          <a:xfrm>
            <a:off x="691708" y="4550436"/>
            <a:ext cx="5636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0" lang="en-US" altLang="zh-TW" sz="1400" b="1" dirty="0" smtClean="0">
                <a:latin typeface="+mn-lt"/>
                <a:cs typeface="Arial" panose="020B0604020202020204" pitchFamily="34" charset="0"/>
              </a:rPr>
              <a:t>EZH2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" name="矩形 44"/>
          <p:cNvSpPr>
            <a:spLocks noChangeArrowheads="1"/>
          </p:cNvSpPr>
          <p:nvPr/>
        </p:nvSpPr>
        <p:spPr bwMode="auto">
          <a:xfrm>
            <a:off x="660718" y="5862029"/>
            <a:ext cx="704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l-GR" altLang="zh-TW" sz="1400" b="1" dirty="0">
                <a:cs typeface="Arial" panose="020B0604020202020204" pitchFamily="34" charset="0"/>
              </a:rPr>
              <a:t>β</a:t>
            </a:r>
            <a:r>
              <a:rPr lang="en-US" altLang="zh-TW" sz="1400" b="1" dirty="0">
                <a:cs typeface="Arial" panose="020B0604020202020204" pitchFamily="34" charset="0"/>
              </a:rPr>
              <a:t>-actin</a:t>
            </a:r>
            <a:endParaRPr lang="zh-TW" altLang="en-US" sz="1400" b="1" dirty="0">
              <a:cs typeface="Arial" panose="020B0604020202020204" pitchFamily="34" charset="0"/>
            </a:endParaRPr>
          </a:p>
        </p:txBody>
      </p:sp>
      <p:sp>
        <p:nvSpPr>
          <p:cNvPr id="56" name="矩形 44"/>
          <p:cNvSpPr>
            <a:spLocks noChangeArrowheads="1"/>
          </p:cNvSpPr>
          <p:nvPr/>
        </p:nvSpPr>
        <p:spPr bwMode="auto">
          <a:xfrm>
            <a:off x="787917" y="2639356"/>
            <a:ext cx="4235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err="1" smtClean="0">
                <a:latin typeface="+mn-lt"/>
                <a:cs typeface="Arial" panose="020B0604020202020204" pitchFamily="34" charset="0"/>
              </a:rPr>
              <a:t>Erk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7" name="矩形 44"/>
          <p:cNvSpPr>
            <a:spLocks noChangeArrowheads="1"/>
          </p:cNvSpPr>
          <p:nvPr/>
        </p:nvSpPr>
        <p:spPr bwMode="auto">
          <a:xfrm>
            <a:off x="684284" y="1807409"/>
            <a:ext cx="6046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PMingLiU" panose="02020500000000000000" charset="-12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TW" sz="1400" b="1" dirty="0" smtClean="0">
                <a:latin typeface="+mn-lt"/>
                <a:cs typeface="Arial" panose="020B0604020202020204" pitchFamily="34" charset="0"/>
              </a:rPr>
              <a:t>DRD4</a:t>
            </a:r>
            <a:endParaRPr kumimoji="0" lang="zh-TW" altLang="en-US" sz="1400" b="1" dirty="0" smtClean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8" name="圖片 57" descr="mTOR -2 2018.10.27_18.53.30-06_Ch.jpg"/>
          <p:cNvPicPr>
            <a:picLocks noChangeAspect="1"/>
          </p:cNvPicPr>
          <p:nvPr/>
        </p:nvPicPr>
        <p:blipFill>
          <a:blip r:embed="rId1">
            <a:lum bright="10000" contrast="20000"/>
          </a:blip>
          <a:srcRect l="18466" t="59606" r="57451" b="33812"/>
          <a:stretch>
            <a:fillRect/>
          </a:stretch>
        </p:blipFill>
        <p:spPr>
          <a:xfrm>
            <a:off x="1476103" y="875207"/>
            <a:ext cx="2050868" cy="770709"/>
          </a:xfrm>
          <a:prstGeom prst="rect">
            <a:avLst/>
          </a:prstGeom>
        </p:spPr>
      </p:pic>
      <p:pic>
        <p:nvPicPr>
          <p:cNvPr id="59" name="圖片 5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1" t="63513" r="24250" b="29908"/>
          <a:stretch>
            <a:fillRect/>
          </a:stretch>
        </p:blipFill>
        <p:spPr>
          <a:xfrm>
            <a:off x="3526971" y="914396"/>
            <a:ext cx="2246811" cy="822960"/>
          </a:xfrm>
          <a:prstGeom prst="rect">
            <a:avLst/>
          </a:prstGeom>
        </p:spPr>
      </p:pic>
      <p:pic>
        <p:nvPicPr>
          <p:cNvPr id="60" name="圖片 59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7" t="60006" r="45990" b="35703"/>
          <a:stretch>
            <a:fillRect/>
          </a:stretch>
        </p:blipFill>
        <p:spPr>
          <a:xfrm>
            <a:off x="1515292" y="1724296"/>
            <a:ext cx="2076994" cy="718457"/>
          </a:xfrm>
          <a:prstGeom prst="rect">
            <a:avLst/>
          </a:prstGeom>
        </p:spPr>
      </p:pic>
      <p:pic>
        <p:nvPicPr>
          <p:cNvPr id="61" name="圖片 60"/>
          <p:cNvPicPr/>
          <p:nvPr/>
        </p:nvPicPr>
        <p:blipFill rotWithShape="1">
          <a:blip r:embed="rId7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98" t="59642" r="28879" b="35177"/>
          <a:stretch>
            <a:fillRect/>
          </a:stretch>
        </p:blipFill>
        <p:spPr>
          <a:xfrm>
            <a:off x="3618411" y="1619794"/>
            <a:ext cx="2037806" cy="875211"/>
          </a:xfrm>
          <a:prstGeom prst="rect">
            <a:avLst/>
          </a:prstGeom>
        </p:spPr>
      </p:pic>
      <p:pic>
        <p:nvPicPr>
          <p:cNvPr id="62" name="圖片 61" descr="Erk -2 2018.10.27_18.03.57-08_Ch.jpg"/>
          <p:cNvPicPr>
            <a:picLocks noChangeAspect="1"/>
          </p:cNvPicPr>
          <p:nvPr/>
        </p:nvPicPr>
        <p:blipFill>
          <a:blip r:embed="rId5">
            <a:lum bright="5000" contrast="10000"/>
          </a:blip>
          <a:srcRect l="23522" t="54585" r="53586" b="40662"/>
          <a:stretch>
            <a:fillRect/>
          </a:stretch>
        </p:blipFill>
        <p:spPr>
          <a:xfrm>
            <a:off x="1618537" y="2765663"/>
            <a:ext cx="1843120" cy="526177"/>
          </a:xfrm>
          <a:prstGeom prst="rect">
            <a:avLst/>
          </a:prstGeom>
        </p:spPr>
      </p:pic>
      <p:pic>
        <p:nvPicPr>
          <p:cNvPr id="63" name="圖片 6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4" t="50031" r="32634" b="43873"/>
          <a:stretch>
            <a:fillRect/>
          </a:stretch>
        </p:blipFill>
        <p:spPr>
          <a:xfrm rot="-60000">
            <a:off x="3611433" y="2568371"/>
            <a:ext cx="2064823" cy="715414"/>
          </a:xfrm>
          <a:prstGeom prst="rect">
            <a:avLst/>
          </a:prstGeom>
        </p:spPr>
      </p:pic>
      <p:pic>
        <p:nvPicPr>
          <p:cNvPr id="64" name="圖片 63" descr="CDK6(UP)&amp;CDK4(D) -2 2018.10.27_19.25.14-03_Ch.jpg"/>
          <p:cNvPicPr>
            <a:picLocks noChangeAspect="1"/>
          </p:cNvPicPr>
          <p:nvPr/>
        </p:nvPicPr>
        <p:blipFill>
          <a:blip r:embed="rId2">
            <a:lum bright="3000" contrast="20000"/>
          </a:blip>
          <a:srcRect l="18046" t="24798" r="56806" b="68122"/>
          <a:stretch>
            <a:fillRect/>
          </a:stretch>
        </p:blipFill>
        <p:spPr>
          <a:xfrm>
            <a:off x="1319349" y="3644537"/>
            <a:ext cx="2024742" cy="783772"/>
          </a:xfrm>
          <a:prstGeom prst="rect">
            <a:avLst/>
          </a:prstGeom>
        </p:spPr>
      </p:pic>
      <p:pic>
        <p:nvPicPr>
          <p:cNvPr id="65" name="圖片 6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8" t="40794" r="44335" b="52190"/>
          <a:stretch>
            <a:fillRect/>
          </a:stretch>
        </p:blipFill>
        <p:spPr>
          <a:xfrm>
            <a:off x="3579223" y="3592286"/>
            <a:ext cx="2063931" cy="849085"/>
          </a:xfrm>
          <a:prstGeom prst="rect">
            <a:avLst/>
          </a:prstGeom>
        </p:spPr>
      </p:pic>
      <p:pic>
        <p:nvPicPr>
          <p:cNvPr id="66" name="圖片 65" descr="EZH2(UP) &amp; KRAS(D)-2 2018.10.27_18.21.29-06_Ch.jpg"/>
          <p:cNvPicPr>
            <a:picLocks noChangeAspect="1"/>
          </p:cNvPicPr>
          <p:nvPr/>
        </p:nvPicPr>
        <p:blipFill>
          <a:blip r:embed="rId3">
            <a:lum bright="5000" contrast="5000"/>
          </a:blip>
          <a:srcRect l="15463" t="35869" r="57457" b="56137"/>
          <a:stretch>
            <a:fillRect/>
          </a:stretch>
        </p:blipFill>
        <p:spPr>
          <a:xfrm>
            <a:off x="1240972" y="4428309"/>
            <a:ext cx="2220686" cy="901337"/>
          </a:xfrm>
          <a:prstGeom prst="rect">
            <a:avLst/>
          </a:prstGeom>
        </p:spPr>
      </p:pic>
      <p:pic>
        <p:nvPicPr>
          <p:cNvPr id="67" name="圖片 6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8" t="43323" r="46399" b="49647"/>
          <a:stretch>
            <a:fillRect/>
          </a:stretch>
        </p:blipFill>
        <p:spPr>
          <a:xfrm>
            <a:off x="3526971" y="4415246"/>
            <a:ext cx="2325189" cy="836023"/>
          </a:xfrm>
          <a:prstGeom prst="rect">
            <a:avLst/>
          </a:prstGeom>
        </p:spPr>
      </p:pic>
      <p:pic>
        <p:nvPicPr>
          <p:cNvPr id="68" name="圖片 67" descr="B-actin - 3.jpg"/>
          <p:cNvPicPr>
            <a:picLocks noChangeAspect="1"/>
          </p:cNvPicPr>
          <p:nvPr/>
        </p:nvPicPr>
        <p:blipFill>
          <a:blip r:embed="rId4"/>
          <a:srcRect l="20316" t="57154" r="61533" b="32919"/>
          <a:stretch>
            <a:fillRect/>
          </a:stretch>
        </p:blipFill>
        <p:spPr>
          <a:xfrm>
            <a:off x="1345474" y="5499463"/>
            <a:ext cx="1998617" cy="822960"/>
          </a:xfrm>
          <a:prstGeom prst="rect">
            <a:avLst/>
          </a:prstGeom>
        </p:spPr>
      </p:pic>
      <p:pic>
        <p:nvPicPr>
          <p:cNvPr id="69" name="圖片 6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6" t="49350" r="26046" b="40839"/>
          <a:stretch>
            <a:fillRect/>
          </a:stretch>
        </p:blipFill>
        <p:spPr>
          <a:xfrm>
            <a:off x="3735978" y="5538651"/>
            <a:ext cx="1959428" cy="82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1077</Words>
  <Application>WPS Presentation</Application>
  <PresentationFormat>Widescreen</PresentationFormat>
  <Paragraphs>348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PMingLiU</vt:lpstr>
      <vt:lpstr>Arial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Oluwaseun Adebayo Bamodu, MD., MS., PhD.;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Oluwaseun Adebayo Bamodu, MD., MS., PhD.</dc:creator>
  <cp:lastModifiedBy>dr.bamodu</cp:lastModifiedBy>
  <cp:revision>1</cp:revision>
  <dcterms:created xsi:type="dcterms:W3CDTF">2019-09-09T04:34:41Z</dcterms:created>
  <dcterms:modified xsi:type="dcterms:W3CDTF">2019-09-09T04:34:41Z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1033-11.2.0.8888</vt:lpwstr>
  </property>
</Properties>
</file>