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B33CE-DE5A-4D62-8C18-F3036AA7350A}" type="datetimeFigureOut">
              <a:rPr lang="it-IT" smtClean="0"/>
              <a:pPr/>
              <a:t>02/07/2019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5850-C462-4942-BEA1-37DADA820CE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B33CE-DE5A-4D62-8C18-F3036AA7350A}" type="datetimeFigureOut">
              <a:rPr lang="it-IT" smtClean="0"/>
              <a:pPr/>
              <a:t>02/07/2019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5850-C462-4942-BEA1-37DADA820CE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B33CE-DE5A-4D62-8C18-F3036AA7350A}" type="datetimeFigureOut">
              <a:rPr lang="it-IT" smtClean="0"/>
              <a:pPr/>
              <a:t>02/07/2019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5850-C462-4942-BEA1-37DADA820CE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B33CE-DE5A-4D62-8C18-F3036AA7350A}" type="datetimeFigureOut">
              <a:rPr lang="it-IT" smtClean="0"/>
              <a:pPr/>
              <a:t>02/07/2019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5850-C462-4942-BEA1-37DADA820CE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B33CE-DE5A-4D62-8C18-F3036AA7350A}" type="datetimeFigureOut">
              <a:rPr lang="it-IT" smtClean="0"/>
              <a:pPr/>
              <a:t>02/07/2019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5850-C462-4942-BEA1-37DADA820CE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B33CE-DE5A-4D62-8C18-F3036AA7350A}" type="datetimeFigureOut">
              <a:rPr lang="it-IT" smtClean="0"/>
              <a:pPr/>
              <a:t>02/07/2019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5850-C462-4942-BEA1-37DADA820CE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B33CE-DE5A-4D62-8C18-F3036AA7350A}" type="datetimeFigureOut">
              <a:rPr lang="it-IT" smtClean="0"/>
              <a:pPr/>
              <a:t>02/07/2019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5850-C462-4942-BEA1-37DADA820CE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B33CE-DE5A-4D62-8C18-F3036AA7350A}" type="datetimeFigureOut">
              <a:rPr lang="it-IT" smtClean="0"/>
              <a:pPr/>
              <a:t>02/07/2019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5850-C462-4942-BEA1-37DADA820CE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B33CE-DE5A-4D62-8C18-F3036AA7350A}" type="datetimeFigureOut">
              <a:rPr lang="it-IT" smtClean="0"/>
              <a:pPr/>
              <a:t>02/07/2019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5850-C462-4942-BEA1-37DADA820CE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B33CE-DE5A-4D62-8C18-F3036AA7350A}" type="datetimeFigureOut">
              <a:rPr lang="it-IT" smtClean="0"/>
              <a:pPr/>
              <a:t>02/07/2019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5850-C462-4942-BEA1-37DADA820CE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B33CE-DE5A-4D62-8C18-F3036AA7350A}" type="datetimeFigureOut">
              <a:rPr lang="it-IT" smtClean="0"/>
              <a:pPr/>
              <a:t>02/07/2019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5850-C462-4942-BEA1-37DADA820CE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B33CE-DE5A-4D62-8C18-F3036AA7350A}" type="datetimeFigureOut">
              <a:rPr lang="it-IT" smtClean="0"/>
              <a:pPr/>
              <a:t>02/07/2019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A5850-C462-4942-BEA1-37DADA820CEA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Brace 3"/>
          <p:cNvSpPr/>
          <p:nvPr/>
        </p:nvSpPr>
        <p:spPr>
          <a:xfrm rot="16200000">
            <a:off x="4031940" y="-2151620"/>
            <a:ext cx="504056" cy="6192688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TextBox 4"/>
          <p:cNvSpPr txBox="1"/>
          <p:nvPr/>
        </p:nvSpPr>
        <p:spPr>
          <a:xfrm>
            <a:off x="1619672" y="188640"/>
            <a:ext cx="540060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Liquid biopsy variables</a:t>
            </a:r>
            <a:endParaRPr lang="it-IT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1340768"/>
            <a:ext cx="338437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CTC      AR          ARV7</a:t>
            </a:r>
            <a:endParaRPr lang="it-IT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499992" y="1340768"/>
            <a:ext cx="446449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PSA levels</a:t>
            </a:r>
            <a:endParaRPr lang="it-IT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11560" y="2204864"/>
            <a:ext cx="2736304" cy="12003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b="1" i="1" dirty="0" smtClean="0"/>
              <a:t>TUMOR –specific response</a:t>
            </a:r>
          </a:p>
          <a:p>
            <a:endParaRPr lang="it-IT" b="1" i="1" dirty="0"/>
          </a:p>
          <a:p>
            <a:pPr>
              <a:buFont typeface="Arial" pitchFamily="34" charset="0"/>
              <a:buChar char="•"/>
            </a:pPr>
            <a:r>
              <a:rPr lang="it-IT" b="1" i="1" dirty="0" smtClean="0"/>
              <a:t>BEST RESPONSE </a:t>
            </a:r>
            <a:r>
              <a:rPr lang="it-IT" b="1" i="1" dirty="0" smtClean="0"/>
              <a:t>RECIST</a:t>
            </a:r>
            <a:endParaRPr lang="it-IT" b="1" i="1" dirty="0" smtClean="0"/>
          </a:p>
          <a:p>
            <a:pPr>
              <a:buFont typeface="Arial" pitchFamily="34" charset="0"/>
              <a:buChar char="•"/>
            </a:pPr>
            <a:r>
              <a:rPr lang="it-IT" b="1" i="1" dirty="0" smtClean="0"/>
              <a:t>BEST RESPONSE PSA</a:t>
            </a:r>
            <a:endParaRPr lang="it-IT" b="1" i="1" dirty="0"/>
          </a:p>
        </p:txBody>
      </p:sp>
      <p:sp>
        <p:nvSpPr>
          <p:cNvPr id="11" name="Down Arrow 10"/>
          <p:cNvSpPr/>
          <p:nvPr/>
        </p:nvSpPr>
        <p:spPr>
          <a:xfrm>
            <a:off x="2123728" y="1844824"/>
            <a:ext cx="72008" cy="216024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Down Arrow 11"/>
          <p:cNvSpPr/>
          <p:nvPr/>
        </p:nvSpPr>
        <p:spPr>
          <a:xfrm>
            <a:off x="3563888" y="1772816"/>
            <a:ext cx="72008" cy="1656184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TextBox 12"/>
          <p:cNvSpPr txBox="1"/>
          <p:nvPr/>
        </p:nvSpPr>
        <p:spPr>
          <a:xfrm>
            <a:off x="5076056" y="2276872"/>
            <a:ext cx="3168352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b="1" i="1" dirty="0" smtClean="0"/>
              <a:t>Patient-specific response</a:t>
            </a:r>
            <a:endParaRPr lang="it-IT" b="1" i="1" dirty="0"/>
          </a:p>
          <a:p>
            <a:pPr algn="ctr">
              <a:buFont typeface="Arial" pitchFamily="34" charset="0"/>
              <a:buChar char="•"/>
            </a:pPr>
            <a:r>
              <a:rPr lang="it-IT" b="1" i="1" dirty="0" smtClean="0"/>
              <a:t>rPFS</a:t>
            </a:r>
          </a:p>
          <a:p>
            <a:pPr algn="ctr">
              <a:buFont typeface="Arial" pitchFamily="34" charset="0"/>
              <a:buChar char="•"/>
            </a:pPr>
            <a:r>
              <a:rPr lang="it-IT" b="1" i="1" dirty="0" smtClean="0"/>
              <a:t>OS</a:t>
            </a:r>
            <a:endParaRPr lang="it-IT" b="1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611560" y="3861048"/>
            <a:ext cx="3168352" cy="147732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b="1" i="1" dirty="0" smtClean="0"/>
              <a:t>Patient-specific response</a:t>
            </a:r>
          </a:p>
          <a:p>
            <a:endParaRPr lang="it-IT" b="1" i="1" dirty="0"/>
          </a:p>
          <a:p>
            <a:pPr algn="ctr">
              <a:buFont typeface="Arial" pitchFamily="34" charset="0"/>
              <a:buChar char="•"/>
            </a:pPr>
            <a:r>
              <a:rPr lang="it-IT" b="1" i="1" dirty="0" smtClean="0"/>
              <a:t>rPFS</a:t>
            </a:r>
          </a:p>
          <a:p>
            <a:pPr algn="ctr">
              <a:buFont typeface="Arial" pitchFamily="34" charset="0"/>
              <a:buChar char="•"/>
            </a:pPr>
            <a:r>
              <a:rPr lang="it-IT" b="1" i="1" dirty="0" smtClean="0"/>
              <a:t>PSA_PFS</a:t>
            </a:r>
          </a:p>
          <a:p>
            <a:pPr algn="ctr">
              <a:buFont typeface="Arial" pitchFamily="34" charset="0"/>
              <a:buChar char="•"/>
            </a:pPr>
            <a:r>
              <a:rPr lang="it-IT" b="1" i="1" dirty="0" smtClean="0"/>
              <a:t>OS</a:t>
            </a:r>
            <a:endParaRPr lang="it-IT" b="1" i="1" dirty="0"/>
          </a:p>
        </p:txBody>
      </p:sp>
      <p:sp>
        <p:nvSpPr>
          <p:cNvPr id="15" name="Down Arrow 14"/>
          <p:cNvSpPr/>
          <p:nvPr/>
        </p:nvSpPr>
        <p:spPr>
          <a:xfrm>
            <a:off x="6804248" y="1988840"/>
            <a:ext cx="72008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ight Brace 15"/>
          <p:cNvSpPr/>
          <p:nvPr/>
        </p:nvSpPr>
        <p:spPr>
          <a:xfrm rot="5400000">
            <a:off x="4175956" y="2312876"/>
            <a:ext cx="504056" cy="6768752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TextBox 16"/>
          <p:cNvSpPr txBox="1"/>
          <p:nvPr/>
        </p:nvSpPr>
        <p:spPr>
          <a:xfrm>
            <a:off x="2699792" y="6021288"/>
            <a:ext cx="3816424" cy="6463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Combined analysis</a:t>
            </a:r>
          </a:p>
          <a:p>
            <a:pPr algn="ctr"/>
            <a:r>
              <a:rPr lang="it-IT" b="1" i="1" dirty="0" smtClean="0"/>
              <a:t>rPFS/OS in </a:t>
            </a:r>
            <a:r>
              <a:rPr lang="it-IT" b="1" i="1" dirty="0" smtClean="0"/>
              <a:t>patients  </a:t>
            </a:r>
            <a:r>
              <a:rPr lang="it-IT" b="1" i="1" dirty="0" smtClean="0"/>
              <a:t>stratified by PSA</a:t>
            </a:r>
            <a:endParaRPr lang="it-IT" b="1" i="1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-175882" y="241624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step1</a:t>
            </a:r>
            <a:endParaRPr lang="it-IT" b="1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-175882" y="436045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step2</a:t>
            </a:r>
            <a:endParaRPr lang="it-IT" b="1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4288614" y="241624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step3</a:t>
            </a:r>
            <a:endParaRPr lang="it-IT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547664" y="613327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step4</a:t>
            </a:r>
            <a:endParaRPr lang="it-IT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39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vera cappelletti</dc:creator>
  <cp:lastModifiedBy>vera cappelletti</cp:lastModifiedBy>
  <cp:revision>14</cp:revision>
  <dcterms:created xsi:type="dcterms:W3CDTF">2019-06-21T15:10:17Z</dcterms:created>
  <dcterms:modified xsi:type="dcterms:W3CDTF">2019-07-02T10:50:17Z</dcterms:modified>
</cp:coreProperties>
</file>