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92" r:id="rId2"/>
    <p:sldId id="294" r:id="rId3"/>
    <p:sldId id="298" r:id="rId4"/>
    <p:sldId id="297" r:id="rId5"/>
    <p:sldId id="299" r:id="rId6"/>
    <p:sldId id="283" r:id="rId7"/>
  </p:sldIdLst>
  <p:sldSz cx="6858000" cy="9144000" type="screen4x3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FF"/>
    <a:srgbClr val="00CC99"/>
    <a:srgbClr val="00CC00"/>
    <a:srgbClr val="00FF0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28397" autoAdjust="0"/>
  </p:normalViewPr>
  <p:slideViewPr>
    <p:cSldViewPr>
      <p:cViewPr varScale="1">
        <p:scale>
          <a:sx n="50" d="100"/>
          <a:sy n="50" d="100"/>
        </p:scale>
        <p:origin x="2100" y="3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4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BDC4B0E-EA5F-4864-8790-07F7DC1C55BD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F5D5A2D-CE6B-4BC8-B246-C3462B197FC8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15067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5D5A2D-CE6B-4BC8-B246-C3462B197FC8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95286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5D5A2D-CE6B-4BC8-B246-C3462B197FC8}" type="slidenum">
              <a:rPr lang="he-IL" smtClean="0"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40581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he-IL" b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5D5A2D-CE6B-4BC8-B246-C3462B197FC8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39328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u="sng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5D5A2D-CE6B-4BC8-B246-C3462B197FC8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8616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e-I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5D5A2D-CE6B-4BC8-B246-C3462B197FC8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85721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5D5A2D-CE6B-4BC8-B246-C3462B197FC8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32361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32284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72088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6364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21152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35203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94879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25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29427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23899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63398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9975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1B599-562B-4648-98CF-42DFBC100BE3}" type="datetimeFigureOut">
              <a:rPr lang="he-IL" smtClean="0"/>
              <a:t>ב'/שבט/תש"פ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6601A-6A66-40CD-B456-7956AD174882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4490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e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emf"/><Relationship Id="rId5" Type="http://schemas.openxmlformats.org/officeDocument/2006/relationships/image" Target="../media/image1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3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emf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microsoft.com/office/2007/relationships/hdphoto" Target="../media/hdphoto2.wdp"/><Relationship Id="rId5" Type="http://schemas.openxmlformats.org/officeDocument/2006/relationships/image" Target="../media/image6.emf"/><Relationship Id="rId15" Type="http://schemas.microsoft.com/office/2007/relationships/hdphoto" Target="../media/hdphoto4.wdp"/><Relationship Id="rId10" Type="http://schemas.openxmlformats.org/officeDocument/2006/relationships/image" Target="../media/image9.png"/><Relationship Id="rId4" Type="http://schemas.openxmlformats.org/officeDocument/2006/relationships/oleObject" Target="../embeddings/oleObject6.bin"/><Relationship Id="rId9" Type="http://schemas.microsoft.com/office/2007/relationships/hdphoto" Target="../media/hdphoto1.wdp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microsoft.com/office/2007/relationships/hdphoto" Target="../media/hdphoto6.wdp"/><Relationship Id="rId18" Type="http://schemas.openxmlformats.org/officeDocument/2006/relationships/image" Target="../media/image29.png"/><Relationship Id="rId3" Type="http://schemas.openxmlformats.org/officeDocument/2006/relationships/notesSlide" Target="../notesSlides/notesSlide4.xml"/><Relationship Id="rId21" Type="http://schemas.microsoft.com/office/2007/relationships/hdphoto" Target="../media/hdphoto10.wdp"/><Relationship Id="rId7" Type="http://schemas.openxmlformats.org/officeDocument/2006/relationships/image" Target="../media/image22.jpeg"/><Relationship Id="rId12" Type="http://schemas.openxmlformats.org/officeDocument/2006/relationships/image" Target="../media/image26.png"/><Relationship Id="rId17" Type="http://schemas.microsoft.com/office/2007/relationships/hdphoto" Target="../media/hdphoto8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0.png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jpeg"/><Relationship Id="rId11" Type="http://schemas.microsoft.com/office/2007/relationships/hdphoto" Target="../media/hdphoto5.wdp"/><Relationship Id="rId24" Type="http://schemas.openxmlformats.org/officeDocument/2006/relationships/image" Target="../media/image20.emf"/><Relationship Id="rId5" Type="http://schemas.openxmlformats.org/officeDocument/2006/relationships/image" Target="../media/image19.emf"/><Relationship Id="rId15" Type="http://schemas.microsoft.com/office/2007/relationships/hdphoto" Target="../media/hdphoto7.wdp"/><Relationship Id="rId23" Type="http://schemas.openxmlformats.org/officeDocument/2006/relationships/oleObject" Target="../embeddings/oleObject9.bin"/><Relationship Id="rId10" Type="http://schemas.openxmlformats.org/officeDocument/2006/relationships/image" Target="../media/image25.png"/><Relationship Id="rId19" Type="http://schemas.microsoft.com/office/2007/relationships/hdphoto" Target="../media/hdphoto9.wdp"/><Relationship Id="rId4" Type="http://schemas.openxmlformats.org/officeDocument/2006/relationships/oleObject" Target="../embeddings/oleObject8.bin"/><Relationship Id="rId9" Type="http://schemas.openxmlformats.org/officeDocument/2006/relationships/image" Target="../media/image24.jpeg"/><Relationship Id="rId14" Type="http://schemas.openxmlformats.org/officeDocument/2006/relationships/image" Target="../media/image27.png"/><Relationship Id="rId22" Type="http://schemas.openxmlformats.org/officeDocument/2006/relationships/image" Target="../media/image3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32.emf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DE4CD6-EBE5-4016-AB74-BDD283153F2B}"/>
              </a:ext>
            </a:extLst>
          </p:cNvPr>
          <p:cNvSpPr txBox="1"/>
          <p:nvPr/>
        </p:nvSpPr>
        <p:spPr>
          <a:xfrm>
            <a:off x="0" y="8805446"/>
            <a:ext cx="95981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b="1" dirty="0"/>
              <a:t>Figure S1</a:t>
            </a:r>
            <a:endParaRPr lang="he-IL" sz="1600" b="1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0E49CA5-A5C1-4590-BE86-22F6BA4848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590338"/>
              </p:ext>
            </p:extLst>
          </p:nvPr>
        </p:nvGraphicFramePr>
        <p:xfrm>
          <a:off x="404664" y="755576"/>
          <a:ext cx="2486995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3" name="Prism 7" r:id="rId4" imgW="5602991" imgH="4865317" progId="Prism7.Document">
                  <p:embed/>
                </p:oleObj>
              </mc:Choice>
              <mc:Fallback>
                <p:oleObj name="Prism 7" r:id="rId4" imgW="5602991" imgH="4865317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4664" y="755576"/>
                        <a:ext cx="2486995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181DA07-C4AF-41B2-A7B0-0F264BBA92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267526"/>
              </p:ext>
            </p:extLst>
          </p:nvPr>
        </p:nvGraphicFramePr>
        <p:xfrm>
          <a:off x="404664" y="3095956"/>
          <a:ext cx="2398199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4" name="Prism 7" r:id="rId6" imgW="5401676" imgH="4865317" progId="Prism7.Document">
                  <p:embed/>
                </p:oleObj>
              </mc:Choice>
              <mc:Fallback>
                <p:oleObj name="Prism 7" r:id="rId6" imgW="5401676" imgH="4865317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664" y="3095956"/>
                        <a:ext cx="2398199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2073AAD-452F-43DF-AB56-2DB6FD51CB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868954"/>
              </p:ext>
            </p:extLst>
          </p:nvPr>
        </p:nvGraphicFramePr>
        <p:xfrm>
          <a:off x="3381820" y="3095956"/>
          <a:ext cx="2495452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5" name="Prism 7" r:id="rId8" imgW="5620998" imgH="4865317" progId="Prism7.Document">
                  <p:embed/>
                </p:oleObj>
              </mc:Choice>
              <mc:Fallback>
                <p:oleObj name="Prism 7" r:id="rId8" imgW="5620998" imgH="4865317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1820" y="3095956"/>
                        <a:ext cx="2495452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02A0626-4FE0-430B-9F74-D3060C29B2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286163"/>
              </p:ext>
            </p:extLst>
          </p:nvPr>
        </p:nvGraphicFramePr>
        <p:xfrm>
          <a:off x="3381820" y="755576"/>
          <a:ext cx="2491223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6" name="Prism 7" r:id="rId10" imgW="5611995" imgH="4865317" progId="Prism7.Document">
                  <p:embed/>
                </p:oleObj>
              </mc:Choice>
              <mc:Fallback>
                <p:oleObj name="Prism 7" r:id="rId10" imgW="5611995" imgH="4865317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81820" y="755576"/>
                        <a:ext cx="2491223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D825EF3-831E-4734-8533-2005C1A5DBE1}"/>
              </a:ext>
            </a:extLst>
          </p:cNvPr>
          <p:cNvSpPr txBox="1"/>
          <p:nvPr/>
        </p:nvSpPr>
        <p:spPr>
          <a:xfrm>
            <a:off x="798699" y="91211"/>
            <a:ext cx="1797159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1600" b="1" dirty="0" err="1"/>
              <a:t>Cetuximab</a:t>
            </a:r>
            <a:r>
              <a:rPr lang="en-US" sz="1600" b="1" baseline="30000" dirty="0" err="1"/>
              <a:t>Sen</a:t>
            </a:r>
            <a:r>
              <a:rPr lang="en-US" sz="1600" b="1" dirty="0"/>
              <a:t>-PDXs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DCB9BB-E817-42E6-B615-3DB04551956F}"/>
              </a:ext>
            </a:extLst>
          </p:cNvPr>
          <p:cNvSpPr txBox="1"/>
          <p:nvPr/>
        </p:nvSpPr>
        <p:spPr>
          <a:xfrm>
            <a:off x="3645024" y="91211"/>
            <a:ext cx="1846788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1600" b="1" dirty="0" err="1"/>
              <a:t>Cetuximab</a:t>
            </a:r>
            <a:r>
              <a:rPr lang="en-US" sz="1600" b="1" baseline="30000" dirty="0" err="1"/>
              <a:t>Prog</a:t>
            </a:r>
            <a:r>
              <a:rPr lang="en-US" sz="1600" b="1" dirty="0"/>
              <a:t>-PDXs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D5A76F3-849E-451A-BF59-CD482FE8A385}"/>
              </a:ext>
            </a:extLst>
          </p:cNvPr>
          <p:cNvCxnSpPr>
            <a:cxnSpLocks/>
          </p:cNvCxnSpPr>
          <p:nvPr/>
        </p:nvCxnSpPr>
        <p:spPr>
          <a:xfrm>
            <a:off x="404664" y="539552"/>
            <a:ext cx="24869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A3A717-B5D1-48B4-9955-74968C4DD3E4}"/>
              </a:ext>
            </a:extLst>
          </p:cNvPr>
          <p:cNvCxnSpPr>
            <a:cxnSpLocks/>
          </p:cNvCxnSpPr>
          <p:nvPr/>
        </p:nvCxnSpPr>
        <p:spPr>
          <a:xfrm>
            <a:off x="3381159" y="539552"/>
            <a:ext cx="248699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1F04A35-4C09-40F0-90B2-1EBEC43F55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313737"/>
              </p:ext>
            </p:extLst>
          </p:nvPr>
        </p:nvGraphicFramePr>
        <p:xfrm>
          <a:off x="404664" y="5436336"/>
          <a:ext cx="2426388" cy="21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7" name="Prism 7" r:id="rId12" imgW="5465780" imgH="4865317" progId="Prism7.Document">
                  <p:embed/>
                </p:oleObj>
              </mc:Choice>
              <mc:Fallback>
                <p:oleObj name="Prism 7" r:id="rId12" imgW="5465780" imgH="4865317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4664" y="5436336"/>
                        <a:ext cx="2426388" cy="21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28B00C0-CDBC-4029-9436-8581CF7581CE}"/>
              </a:ext>
            </a:extLst>
          </p:cNvPr>
          <p:cNvSpPr txBox="1"/>
          <p:nvPr/>
        </p:nvSpPr>
        <p:spPr>
          <a:xfrm>
            <a:off x="111984" y="-36512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A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41160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573552C-E95B-435C-B330-F1D64746C117}"/>
              </a:ext>
            </a:extLst>
          </p:cNvPr>
          <p:cNvSpPr txBox="1"/>
          <p:nvPr/>
        </p:nvSpPr>
        <p:spPr>
          <a:xfrm>
            <a:off x="105700" y="-36512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B</a:t>
            </a:r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D42535-ABC9-4A92-9F7C-3E647AEA798A}"/>
              </a:ext>
            </a:extLst>
          </p:cNvPr>
          <p:cNvSpPr txBox="1"/>
          <p:nvPr/>
        </p:nvSpPr>
        <p:spPr>
          <a:xfrm>
            <a:off x="980728" y="44787"/>
            <a:ext cx="4103817" cy="3362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b="1" dirty="0"/>
              <a:t>Ki67</a:t>
            </a:r>
            <a:endParaRPr lang="he-IL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A36E4DC-DE0B-44BC-A638-AAFF9B05BE90}"/>
              </a:ext>
            </a:extLst>
          </p:cNvPr>
          <p:cNvSpPr txBox="1"/>
          <p:nvPr/>
        </p:nvSpPr>
        <p:spPr>
          <a:xfrm>
            <a:off x="111984" y="2883384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C</a:t>
            </a:r>
            <a:endParaRPr lang="he-IL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1BB3293-8D66-4B60-83B4-A03850BFFDC7}"/>
              </a:ext>
            </a:extLst>
          </p:cNvPr>
          <p:cNvSpPr txBox="1"/>
          <p:nvPr/>
        </p:nvSpPr>
        <p:spPr>
          <a:xfrm>
            <a:off x="887055" y="2976877"/>
            <a:ext cx="419749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b="1" dirty="0" err="1"/>
              <a:t>pMAPK</a:t>
            </a:r>
            <a:endParaRPr lang="he-IL" sz="16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DE0A1EC-15E3-45B9-9B51-FCCCB82DBC3F}"/>
              </a:ext>
            </a:extLst>
          </p:cNvPr>
          <p:cNvSpPr txBox="1"/>
          <p:nvPr/>
        </p:nvSpPr>
        <p:spPr>
          <a:xfrm>
            <a:off x="1772816" y="3372236"/>
            <a:ext cx="1846788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1600" dirty="0" err="1"/>
              <a:t>Cetuximab</a:t>
            </a:r>
            <a:r>
              <a:rPr lang="en-US" sz="1600" baseline="30000" dirty="0" err="1"/>
              <a:t>Prog</a:t>
            </a:r>
            <a:r>
              <a:rPr lang="en-US" sz="1600" dirty="0"/>
              <a:t>-PDXs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8FC697E-363A-48E0-A0DC-BBBFBA979026}"/>
              </a:ext>
            </a:extLst>
          </p:cNvPr>
          <p:cNvCxnSpPr>
            <a:cxnSpLocks/>
          </p:cNvCxnSpPr>
          <p:nvPr/>
        </p:nvCxnSpPr>
        <p:spPr>
          <a:xfrm flipV="1">
            <a:off x="381757" y="3284459"/>
            <a:ext cx="5999571" cy="2603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88F551C-EB2C-4E51-882E-E65901C27C08}"/>
              </a:ext>
            </a:extLst>
          </p:cNvPr>
          <p:cNvSpPr txBox="1"/>
          <p:nvPr/>
        </p:nvSpPr>
        <p:spPr>
          <a:xfrm>
            <a:off x="980728" y="3718937"/>
            <a:ext cx="90704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</a:rPr>
              <a:t>Vehicle</a:t>
            </a:r>
            <a:endParaRPr lang="he-IL" sz="1400" dirty="0">
              <a:solidFill>
                <a:srgbClr val="0000FF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EA95F5-7E04-4BED-82B7-463D290FBA07}"/>
              </a:ext>
            </a:extLst>
          </p:cNvPr>
          <p:cNvSpPr txBox="1"/>
          <p:nvPr/>
        </p:nvSpPr>
        <p:spPr>
          <a:xfrm>
            <a:off x="3313583" y="3718937"/>
            <a:ext cx="10515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Cetuximab</a:t>
            </a:r>
            <a:endParaRPr lang="he-IL" sz="1400" dirty="0">
              <a:solidFill>
                <a:srgbClr val="FF0000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85B2F05-B239-4941-9292-FDA13961C9F1}"/>
              </a:ext>
            </a:extLst>
          </p:cNvPr>
          <p:cNvSpPr txBox="1"/>
          <p:nvPr/>
        </p:nvSpPr>
        <p:spPr>
          <a:xfrm>
            <a:off x="312578" y="4289280"/>
            <a:ext cx="353943" cy="1074808"/>
          </a:xfrm>
          <a:prstGeom prst="rect">
            <a:avLst/>
          </a:prstGeom>
          <a:noFill/>
        </p:spPr>
        <p:txBody>
          <a:bodyPr vert="vert270" wrap="square" rtlCol="1">
            <a:spAutoFit/>
          </a:bodyPr>
          <a:lstStyle/>
          <a:p>
            <a:pPr algn="ctr"/>
            <a:r>
              <a:rPr lang="en-US" sz="1100" dirty="0"/>
              <a:t>PDX # 19</a:t>
            </a:r>
            <a:endParaRPr lang="he-IL" sz="1100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358DC42-1B70-4EFF-8385-5D2E5DF336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123336"/>
              </p:ext>
            </p:extLst>
          </p:nvPr>
        </p:nvGraphicFramePr>
        <p:xfrm>
          <a:off x="5206152" y="4089400"/>
          <a:ext cx="1525124" cy="16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3" name="Prism 7" r:id="rId4" imgW="3101129" imgH="3292271" progId="Prism7.Document">
                  <p:embed/>
                </p:oleObj>
              </mc:Choice>
              <mc:Fallback>
                <p:oleObj name="Prism 7" r:id="rId4" imgW="3101129" imgH="3292271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06152" y="4089400"/>
                        <a:ext cx="1525124" cy="162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B0C30DD-C611-4081-9A4F-F0F716BF9713}"/>
              </a:ext>
            </a:extLst>
          </p:cNvPr>
          <p:cNvSpPr txBox="1"/>
          <p:nvPr/>
        </p:nvSpPr>
        <p:spPr>
          <a:xfrm>
            <a:off x="1772816" y="417022"/>
            <a:ext cx="1846788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1600" dirty="0" err="1"/>
              <a:t>Cetuximab</a:t>
            </a:r>
            <a:r>
              <a:rPr lang="en-US" sz="1600" baseline="30000" dirty="0" err="1"/>
              <a:t>Prog</a:t>
            </a:r>
            <a:r>
              <a:rPr lang="en-US" sz="1600" dirty="0"/>
              <a:t>-PDXs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F37A9E8-3B5C-4B65-95FA-3D85156EEA29}"/>
              </a:ext>
            </a:extLst>
          </p:cNvPr>
          <p:cNvCxnSpPr>
            <a:cxnSpLocks/>
          </p:cNvCxnSpPr>
          <p:nvPr/>
        </p:nvCxnSpPr>
        <p:spPr>
          <a:xfrm>
            <a:off x="333056" y="320117"/>
            <a:ext cx="6048272" cy="10232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BE970D98-F7FD-457E-A28D-12874080DD16}"/>
              </a:ext>
            </a:extLst>
          </p:cNvPr>
          <p:cNvSpPr txBox="1"/>
          <p:nvPr/>
        </p:nvSpPr>
        <p:spPr>
          <a:xfrm>
            <a:off x="980728" y="624647"/>
            <a:ext cx="90704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</a:rPr>
              <a:t>Vehicle</a:t>
            </a:r>
            <a:endParaRPr lang="he-IL" sz="1400" dirty="0">
              <a:solidFill>
                <a:srgbClr val="0000FF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A6B228-869E-4417-9565-D866BFFBA310}"/>
              </a:ext>
            </a:extLst>
          </p:cNvPr>
          <p:cNvSpPr txBox="1"/>
          <p:nvPr/>
        </p:nvSpPr>
        <p:spPr>
          <a:xfrm>
            <a:off x="3313583" y="624647"/>
            <a:ext cx="10515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Cetuximab</a:t>
            </a:r>
            <a:endParaRPr lang="he-IL" sz="1400" dirty="0">
              <a:solidFill>
                <a:srgbClr val="FF0000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67E7E0C-A0B1-4B0B-B487-2561560302AE}"/>
              </a:ext>
            </a:extLst>
          </p:cNvPr>
          <p:cNvSpPr txBox="1"/>
          <p:nvPr/>
        </p:nvSpPr>
        <p:spPr>
          <a:xfrm>
            <a:off x="318862" y="1259632"/>
            <a:ext cx="353943" cy="1074808"/>
          </a:xfrm>
          <a:prstGeom prst="rect">
            <a:avLst/>
          </a:prstGeom>
          <a:noFill/>
        </p:spPr>
        <p:txBody>
          <a:bodyPr vert="vert270" wrap="square" rtlCol="1">
            <a:spAutoFit/>
          </a:bodyPr>
          <a:lstStyle/>
          <a:p>
            <a:pPr algn="ctr"/>
            <a:r>
              <a:rPr lang="en-US" sz="1100" dirty="0"/>
              <a:t>PDX # 19</a:t>
            </a:r>
            <a:endParaRPr lang="he-IL" sz="1100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D9D4590-222D-4763-A430-0A269D0242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889417"/>
              </p:ext>
            </p:extLst>
          </p:nvPr>
        </p:nvGraphicFramePr>
        <p:xfrm>
          <a:off x="5206152" y="818710"/>
          <a:ext cx="1575953" cy="180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74" name="Prism 7" r:id="rId6" imgW="3282277" imgH="3749531" progId="Prism7.Document">
                  <p:embed/>
                </p:oleObj>
              </mc:Choice>
              <mc:Fallback>
                <p:oleObj name="Prism 7" r:id="rId6" imgW="3282277" imgH="3749531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06152" y="818710"/>
                        <a:ext cx="1575953" cy="180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C9DC6736-31FB-4381-A7F4-244AA23CFD56}"/>
              </a:ext>
            </a:extLst>
          </p:cNvPr>
          <p:cNvSpPr txBox="1"/>
          <p:nvPr/>
        </p:nvSpPr>
        <p:spPr>
          <a:xfrm>
            <a:off x="0" y="8805446"/>
            <a:ext cx="95981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b="1" dirty="0"/>
              <a:t>Figure S1</a:t>
            </a:r>
            <a:endParaRPr lang="he-IL" sz="1600" b="1" dirty="0"/>
          </a:p>
        </p:txBody>
      </p:sp>
      <p:pic>
        <p:nvPicPr>
          <p:cNvPr id="3" name="Picture 2" descr="A picture containing sitting, large, covered, white&#10;&#10;Description automatically generated">
            <a:extLst>
              <a:ext uri="{FF2B5EF4-FFF2-40B4-BE49-F238E27FC236}">
                <a16:creationId xmlns:a16="http://schemas.microsoft.com/office/drawing/2014/main" id="{C50CF7F0-4189-4F06-869B-4DEDFDBF3E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48365"/>
          <a:stretch/>
        </p:blipFill>
        <p:spPr>
          <a:xfrm>
            <a:off x="668765" y="896510"/>
            <a:ext cx="1809880" cy="1800000"/>
          </a:xfrm>
          <a:prstGeom prst="rect">
            <a:avLst/>
          </a:prstGeom>
          <a:ln w="3175">
            <a:solidFill>
              <a:srgbClr val="0000FF"/>
            </a:solidFill>
          </a:ln>
        </p:spPr>
      </p:pic>
      <p:pic>
        <p:nvPicPr>
          <p:cNvPr id="11" name="Picture 10" descr="A picture containing covered, fabric, laying, white&#10;&#10;Description automatically generated">
            <a:extLst>
              <a:ext uri="{FF2B5EF4-FFF2-40B4-BE49-F238E27FC236}">
                <a16:creationId xmlns:a16="http://schemas.microsoft.com/office/drawing/2014/main" id="{0EA61BC3-20E6-4908-AC56-83BD26BD116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364"/>
          <a:stretch/>
        </p:blipFill>
        <p:spPr>
          <a:xfrm>
            <a:off x="2915264" y="896510"/>
            <a:ext cx="1809880" cy="1800000"/>
          </a:xfrm>
          <a:prstGeom prst="rect">
            <a:avLst/>
          </a:prstGeom>
          <a:ln w="3175">
            <a:solidFill>
              <a:srgbClr val="FF0000"/>
            </a:solidFill>
          </a:ln>
        </p:spPr>
      </p:pic>
      <p:pic>
        <p:nvPicPr>
          <p:cNvPr id="13" name="Picture 12" descr="A picture containing food, cheese, sitting, bowl&#10;&#10;Description automatically generated">
            <a:extLst>
              <a:ext uri="{FF2B5EF4-FFF2-40B4-BE49-F238E27FC236}">
                <a16:creationId xmlns:a16="http://schemas.microsoft.com/office/drawing/2014/main" id="{19E7C9F4-C085-45D1-995B-E1DE31DF49FB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364"/>
          <a:stretch/>
        </p:blipFill>
        <p:spPr>
          <a:xfrm>
            <a:off x="2915264" y="3996136"/>
            <a:ext cx="1809880" cy="1800000"/>
          </a:xfrm>
          <a:prstGeom prst="rect">
            <a:avLst/>
          </a:prstGeom>
          <a:ln w="3175">
            <a:solidFill>
              <a:srgbClr val="FF0000"/>
            </a:solidFill>
          </a:ln>
        </p:spPr>
      </p:pic>
      <p:pic>
        <p:nvPicPr>
          <p:cNvPr id="17" name="Picture 16" descr="A picture containing food&#10;&#10;Description automatically generated">
            <a:extLst>
              <a:ext uri="{FF2B5EF4-FFF2-40B4-BE49-F238E27FC236}">
                <a16:creationId xmlns:a16="http://schemas.microsoft.com/office/drawing/2014/main" id="{846BB1EE-B44A-44B2-BE16-02CC1EB01820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364"/>
          <a:stretch/>
        </p:blipFill>
        <p:spPr>
          <a:xfrm>
            <a:off x="668765" y="3996136"/>
            <a:ext cx="1809880" cy="1800000"/>
          </a:xfrm>
          <a:prstGeom prst="rect">
            <a:avLst/>
          </a:prstGeom>
          <a:ln w="3175">
            <a:solidFill>
              <a:srgbClr val="0000FF"/>
            </a:solidFill>
          </a:ln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30689B7-4C15-4969-AE5F-185BD163AA9E}"/>
              </a:ext>
            </a:extLst>
          </p:cNvPr>
          <p:cNvCxnSpPr>
            <a:cxnSpLocks/>
          </p:cNvCxnSpPr>
          <p:nvPr/>
        </p:nvCxnSpPr>
        <p:spPr>
          <a:xfrm>
            <a:off x="2327288" y="4067944"/>
            <a:ext cx="93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6AE3501-9314-4ACB-BC33-F38F204BF9B6}"/>
              </a:ext>
            </a:extLst>
          </p:cNvPr>
          <p:cNvCxnSpPr>
            <a:cxnSpLocks/>
          </p:cNvCxnSpPr>
          <p:nvPr/>
        </p:nvCxnSpPr>
        <p:spPr>
          <a:xfrm>
            <a:off x="4559536" y="4067944"/>
            <a:ext cx="93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31688DF-7D6B-4341-9F50-BC3AF775A712}"/>
              </a:ext>
            </a:extLst>
          </p:cNvPr>
          <p:cNvCxnSpPr>
            <a:cxnSpLocks/>
          </p:cNvCxnSpPr>
          <p:nvPr/>
        </p:nvCxnSpPr>
        <p:spPr>
          <a:xfrm>
            <a:off x="2327288" y="971600"/>
            <a:ext cx="93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09696A6-045F-4E98-BE38-EF0C165FC1B3}"/>
              </a:ext>
            </a:extLst>
          </p:cNvPr>
          <p:cNvCxnSpPr>
            <a:cxnSpLocks/>
          </p:cNvCxnSpPr>
          <p:nvPr/>
        </p:nvCxnSpPr>
        <p:spPr>
          <a:xfrm>
            <a:off x="4559536" y="971600"/>
            <a:ext cx="93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942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573552C-E95B-435C-B330-F1D64746C117}"/>
              </a:ext>
            </a:extLst>
          </p:cNvPr>
          <p:cNvSpPr txBox="1"/>
          <p:nvPr/>
        </p:nvSpPr>
        <p:spPr>
          <a:xfrm>
            <a:off x="105700" y="-36512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A</a:t>
            </a:r>
            <a:endParaRPr lang="he-IL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3F5FD0-2585-4A08-82EC-567885EBA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66" t="59810" r="27107" b="5928"/>
          <a:stretch/>
        </p:blipFill>
        <p:spPr>
          <a:xfrm>
            <a:off x="2238572" y="6299984"/>
            <a:ext cx="2394965" cy="20488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8745CA-B0CC-4EFF-B4BD-810F22A9B7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682" t="23139" r="25928" b="42599"/>
          <a:stretch/>
        </p:blipFill>
        <p:spPr>
          <a:xfrm>
            <a:off x="4819928" y="6298440"/>
            <a:ext cx="1955148" cy="204885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BC13090-E708-43C2-8BE7-04CE36365D13}"/>
              </a:ext>
            </a:extLst>
          </p:cNvPr>
          <p:cNvSpPr txBox="1"/>
          <p:nvPr/>
        </p:nvSpPr>
        <p:spPr>
          <a:xfrm>
            <a:off x="3429000" y="0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B</a:t>
            </a:r>
            <a:endParaRPr lang="he-I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58BA23-D446-4EFD-A6E9-57728A150913}"/>
              </a:ext>
            </a:extLst>
          </p:cNvPr>
          <p:cNvSpPr txBox="1"/>
          <p:nvPr/>
        </p:nvSpPr>
        <p:spPr>
          <a:xfrm>
            <a:off x="105700" y="6119883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C</a:t>
            </a:r>
            <a:endParaRPr lang="he-IL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2919987-ACC8-4814-A8AB-D9E01C18EBDE}"/>
              </a:ext>
            </a:extLst>
          </p:cNvPr>
          <p:cNvGrpSpPr/>
          <p:nvPr/>
        </p:nvGrpSpPr>
        <p:grpSpPr>
          <a:xfrm>
            <a:off x="432574" y="4272424"/>
            <a:ext cx="2886447" cy="1917215"/>
            <a:chOff x="4725144" y="4572000"/>
            <a:chExt cx="2886447" cy="1917215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E7EDA5D-2A28-4584-AF5F-F53B861FEA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9548" t="56096" r="57420" b="5873"/>
            <a:stretch/>
          </p:blipFill>
          <p:spPr>
            <a:xfrm>
              <a:off x="4796933" y="4666390"/>
              <a:ext cx="2814658" cy="1822825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866E8AB-4DDF-493C-9303-0364490A8645}"/>
                </a:ext>
              </a:extLst>
            </p:cNvPr>
            <p:cNvSpPr/>
            <p:nvPr/>
          </p:nvSpPr>
          <p:spPr>
            <a:xfrm>
              <a:off x="4725144" y="4572000"/>
              <a:ext cx="216024" cy="2635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6100F35-B804-4637-B051-90258AC1713F}"/>
              </a:ext>
            </a:extLst>
          </p:cNvPr>
          <p:cNvGrpSpPr/>
          <p:nvPr/>
        </p:nvGrpSpPr>
        <p:grpSpPr>
          <a:xfrm>
            <a:off x="4123854" y="4260220"/>
            <a:ext cx="2651448" cy="1909582"/>
            <a:chOff x="7611591" y="4534626"/>
            <a:chExt cx="2651448" cy="1909582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25A3838-3D34-4587-A0A7-CBECC9E4FC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9450" t="55567" r="59593" b="6576"/>
            <a:stretch/>
          </p:blipFill>
          <p:spPr>
            <a:xfrm>
              <a:off x="7625213" y="4629757"/>
              <a:ext cx="2637826" cy="1814451"/>
            </a:xfrm>
            <a:prstGeom prst="rect">
              <a:avLst/>
            </a:prstGeom>
          </p:spPr>
        </p:pic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C0464D7-E4D5-4A5B-A898-ADE0D21C9700}"/>
                </a:ext>
              </a:extLst>
            </p:cNvPr>
            <p:cNvSpPr/>
            <p:nvPr/>
          </p:nvSpPr>
          <p:spPr>
            <a:xfrm>
              <a:off x="7611591" y="4534626"/>
              <a:ext cx="216024" cy="2635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0BEE8EE-0AC7-47C2-B661-4B163E9134BC}"/>
              </a:ext>
            </a:extLst>
          </p:cNvPr>
          <p:cNvGrpSpPr/>
          <p:nvPr/>
        </p:nvGrpSpPr>
        <p:grpSpPr>
          <a:xfrm>
            <a:off x="420178" y="62553"/>
            <a:ext cx="2742252" cy="1946828"/>
            <a:chOff x="4725144" y="2530782"/>
            <a:chExt cx="2742252" cy="1946828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00830F1-EC25-4FC8-BBCC-BF14394CC0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9450" t="56527" r="59210" b="5679"/>
            <a:stretch/>
          </p:blipFill>
          <p:spPr>
            <a:xfrm>
              <a:off x="4796933" y="2666145"/>
              <a:ext cx="2670463" cy="1811465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4A25ADD-0D31-4BB7-A8C5-2A9EA6950D11}"/>
                </a:ext>
              </a:extLst>
            </p:cNvPr>
            <p:cNvSpPr/>
            <p:nvPr/>
          </p:nvSpPr>
          <p:spPr>
            <a:xfrm>
              <a:off x="4725144" y="2530782"/>
              <a:ext cx="216024" cy="2635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9ABFFEB-EDEE-467A-8F9F-591D48692A2D}"/>
              </a:ext>
            </a:extLst>
          </p:cNvPr>
          <p:cNvGrpSpPr/>
          <p:nvPr/>
        </p:nvGrpSpPr>
        <p:grpSpPr>
          <a:xfrm>
            <a:off x="4085853" y="184666"/>
            <a:ext cx="2693757" cy="1824715"/>
            <a:chOff x="7487093" y="2483757"/>
            <a:chExt cx="2693757" cy="182471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934D803-2BED-4D1D-A830-9936A345F3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9450" t="55567" r="59593" b="6638"/>
            <a:stretch/>
          </p:blipFill>
          <p:spPr>
            <a:xfrm>
              <a:off x="7543024" y="2497007"/>
              <a:ext cx="2637826" cy="1811465"/>
            </a:xfrm>
            <a:prstGeom prst="rect">
              <a:avLst/>
            </a:prstGeom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CC782FBF-67DC-40CF-825F-14B2AD6FBE90}"/>
                </a:ext>
              </a:extLst>
            </p:cNvPr>
            <p:cNvSpPr/>
            <p:nvPr/>
          </p:nvSpPr>
          <p:spPr>
            <a:xfrm>
              <a:off x="7487093" y="2483757"/>
              <a:ext cx="216024" cy="2635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 dirty="0"/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8238A06D-737C-40EF-A165-6400FF9BCC64}"/>
              </a:ext>
            </a:extLst>
          </p:cNvPr>
          <p:cNvGrpSpPr/>
          <p:nvPr/>
        </p:nvGrpSpPr>
        <p:grpSpPr>
          <a:xfrm>
            <a:off x="432574" y="2103771"/>
            <a:ext cx="2744927" cy="1915628"/>
            <a:chOff x="4650680" y="586791"/>
            <a:chExt cx="2744927" cy="191562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FBD5D7D7-2EF4-4034-82B4-9025B29844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9609" t="55229" r="59051" b="6380"/>
            <a:stretch/>
          </p:blipFill>
          <p:spPr>
            <a:xfrm>
              <a:off x="4725144" y="662301"/>
              <a:ext cx="2670463" cy="1840118"/>
            </a:xfrm>
            <a:prstGeom prst="rect">
              <a:avLst/>
            </a:prstGeom>
          </p:spPr>
        </p:pic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43BA1B2-7A93-464B-B138-DCC1B679354E}"/>
                </a:ext>
              </a:extLst>
            </p:cNvPr>
            <p:cNvSpPr/>
            <p:nvPr/>
          </p:nvSpPr>
          <p:spPr>
            <a:xfrm>
              <a:off x="4650680" y="586791"/>
              <a:ext cx="216024" cy="2635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33E6BB2-BC53-480C-A46B-D6F4644F39E1}"/>
              </a:ext>
            </a:extLst>
          </p:cNvPr>
          <p:cNvGrpSpPr/>
          <p:nvPr/>
        </p:nvGrpSpPr>
        <p:grpSpPr>
          <a:xfrm>
            <a:off x="4074166" y="2241739"/>
            <a:ext cx="2739210" cy="1871437"/>
            <a:chOff x="7409189" y="602328"/>
            <a:chExt cx="2739210" cy="187143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45092AFD-03C7-4ED6-9D2B-3F66912AD9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9450" t="56527" r="59210" b="5679"/>
            <a:stretch/>
          </p:blipFill>
          <p:spPr>
            <a:xfrm>
              <a:off x="7477936" y="662301"/>
              <a:ext cx="2670463" cy="1811464"/>
            </a:xfrm>
            <a:prstGeom prst="rect">
              <a:avLst/>
            </a:prstGeom>
          </p:spPr>
        </p:pic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ACBCC727-3AEB-4A0A-8E58-710CB13341A5}"/>
                </a:ext>
              </a:extLst>
            </p:cNvPr>
            <p:cNvSpPr/>
            <p:nvPr/>
          </p:nvSpPr>
          <p:spPr>
            <a:xfrm>
              <a:off x="7409189" y="602328"/>
              <a:ext cx="216024" cy="2635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pic>
        <p:nvPicPr>
          <p:cNvPr id="39" name="Picture 38">
            <a:extLst>
              <a:ext uri="{FF2B5EF4-FFF2-40B4-BE49-F238E27FC236}">
                <a16:creationId xmlns:a16="http://schemas.microsoft.com/office/drawing/2014/main" id="{DF5DA38B-2DAC-4D5D-955B-2DF563C078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461" t="23139" r="40152" b="63615"/>
          <a:stretch/>
        </p:blipFill>
        <p:spPr>
          <a:xfrm>
            <a:off x="275291" y="0"/>
            <a:ext cx="360040" cy="79208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CC0EC0B-3481-4897-8096-6EDF48409D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235" t="62282" r="64930" b="32382"/>
          <a:stretch/>
        </p:blipFill>
        <p:spPr>
          <a:xfrm>
            <a:off x="3583794" y="137172"/>
            <a:ext cx="648072" cy="40238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3B200AF-3383-471F-80DA-17F36CDC2E47}"/>
              </a:ext>
            </a:extLst>
          </p:cNvPr>
          <p:cNvGrpSpPr/>
          <p:nvPr/>
        </p:nvGrpSpPr>
        <p:grpSpPr>
          <a:xfrm>
            <a:off x="278747" y="6269831"/>
            <a:ext cx="2229361" cy="2065164"/>
            <a:chOff x="4437112" y="6411581"/>
            <a:chExt cx="2229361" cy="206516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503446A-F191-43C2-B2A7-146DCCA600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519" t="59246" r="50388" b="6291"/>
            <a:stretch/>
          </p:blipFill>
          <p:spPr>
            <a:xfrm>
              <a:off x="4437112" y="6411581"/>
              <a:ext cx="2229361" cy="204885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7D92637-7C94-482D-A395-6B533879F6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7565" t="91905" r="25928" b="5928"/>
            <a:stretch/>
          </p:blipFill>
          <p:spPr>
            <a:xfrm>
              <a:off x="4725144" y="8347186"/>
              <a:ext cx="1754938" cy="129559"/>
            </a:xfrm>
            <a:prstGeom prst="rect">
              <a:avLst/>
            </a:prstGeom>
          </p:spPr>
        </p:pic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F6558E10-D1B1-475B-9F07-7D6A5B0113B4}"/>
              </a:ext>
            </a:extLst>
          </p:cNvPr>
          <p:cNvSpPr txBox="1"/>
          <p:nvPr/>
        </p:nvSpPr>
        <p:spPr>
          <a:xfrm>
            <a:off x="2720405" y="6099363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D</a:t>
            </a:r>
            <a:endParaRPr lang="he-IL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EF1036-0407-4871-A611-913D15031AFD}"/>
              </a:ext>
            </a:extLst>
          </p:cNvPr>
          <p:cNvSpPr txBox="1"/>
          <p:nvPr/>
        </p:nvSpPr>
        <p:spPr>
          <a:xfrm>
            <a:off x="0" y="8805446"/>
            <a:ext cx="95981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b="1" dirty="0"/>
              <a:t>Figure S2</a:t>
            </a:r>
            <a:endParaRPr lang="he-IL" sz="1600" b="1" dirty="0"/>
          </a:p>
        </p:txBody>
      </p:sp>
    </p:spTree>
    <p:extLst>
      <p:ext uri="{BB962C8B-B14F-4D97-AF65-F5344CB8AC3E}">
        <p14:creationId xmlns:p14="http://schemas.microsoft.com/office/powerpoint/2010/main" val="302778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extBox 73">
            <a:extLst>
              <a:ext uri="{FF2B5EF4-FFF2-40B4-BE49-F238E27FC236}">
                <a16:creationId xmlns:a16="http://schemas.microsoft.com/office/drawing/2014/main" id="{9AA052C1-4BA9-4272-AC44-A42FCCB174D8}"/>
              </a:ext>
            </a:extLst>
          </p:cNvPr>
          <p:cNvSpPr txBox="1"/>
          <p:nvPr/>
        </p:nvSpPr>
        <p:spPr>
          <a:xfrm>
            <a:off x="105968" y="3102554"/>
            <a:ext cx="423578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b="1" dirty="0"/>
              <a:t>pSMAD2</a:t>
            </a:r>
            <a:endParaRPr lang="he-IL" sz="1600" b="1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36DD605-3172-4BFF-ABB6-EED61D1F72C7}"/>
              </a:ext>
            </a:extLst>
          </p:cNvPr>
          <p:cNvCxnSpPr>
            <a:cxnSpLocks/>
          </p:cNvCxnSpPr>
          <p:nvPr/>
        </p:nvCxnSpPr>
        <p:spPr>
          <a:xfrm flipV="1">
            <a:off x="381757" y="3415662"/>
            <a:ext cx="3479291" cy="13387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4E8A2FC-00D6-4807-A037-E80F678B0922}"/>
              </a:ext>
            </a:extLst>
          </p:cNvPr>
          <p:cNvSpPr txBox="1"/>
          <p:nvPr/>
        </p:nvSpPr>
        <p:spPr>
          <a:xfrm>
            <a:off x="312578" y="4034012"/>
            <a:ext cx="353943" cy="1074808"/>
          </a:xfrm>
          <a:prstGeom prst="rect">
            <a:avLst/>
          </a:prstGeom>
          <a:noFill/>
        </p:spPr>
        <p:txBody>
          <a:bodyPr vert="vert270" wrap="square" rtlCol="1">
            <a:spAutoFit/>
          </a:bodyPr>
          <a:lstStyle/>
          <a:p>
            <a:pPr algn="ctr"/>
            <a:r>
              <a:rPr lang="en-US" sz="1100" dirty="0"/>
              <a:t>PDX # 19</a:t>
            </a:r>
            <a:endParaRPr lang="he-IL" sz="11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104D2A8-72F4-4DE7-A70F-D2A98D77B5BD}"/>
              </a:ext>
            </a:extLst>
          </p:cNvPr>
          <p:cNvSpPr txBox="1"/>
          <p:nvPr/>
        </p:nvSpPr>
        <p:spPr>
          <a:xfrm>
            <a:off x="1490126" y="3415902"/>
            <a:ext cx="1846788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en-US" sz="1600" dirty="0" err="1"/>
              <a:t>Cetuximab</a:t>
            </a:r>
            <a:r>
              <a:rPr lang="en-US" sz="1600" baseline="30000" dirty="0" err="1"/>
              <a:t>Prog</a:t>
            </a:r>
            <a:r>
              <a:rPr lang="en-US" sz="1600" dirty="0"/>
              <a:t>-PDXs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904042-6039-42A8-BB3A-7FE6FCF0E626}"/>
              </a:ext>
            </a:extLst>
          </p:cNvPr>
          <p:cNvSpPr txBox="1"/>
          <p:nvPr/>
        </p:nvSpPr>
        <p:spPr>
          <a:xfrm>
            <a:off x="629673" y="3694865"/>
            <a:ext cx="90704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</a:rPr>
              <a:t>Vehicle</a:t>
            </a:r>
            <a:endParaRPr lang="he-IL" sz="1400" dirty="0">
              <a:solidFill>
                <a:srgbClr val="0000FF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F1A8D8F-8AFA-4BC8-A15C-61BAE00FAEC0}"/>
              </a:ext>
            </a:extLst>
          </p:cNvPr>
          <p:cNvSpPr txBox="1"/>
          <p:nvPr/>
        </p:nvSpPr>
        <p:spPr>
          <a:xfrm>
            <a:off x="1770741" y="3694865"/>
            <a:ext cx="10515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Cetuximab</a:t>
            </a:r>
            <a:endParaRPr lang="he-IL" sz="1400" dirty="0">
              <a:solidFill>
                <a:srgbClr val="FF0000"/>
              </a:solidFill>
            </a:endParaRP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3044D8A-E332-4F18-B358-A3C275FFDC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922984"/>
              </p:ext>
            </p:extLst>
          </p:nvPr>
        </p:nvGraphicFramePr>
        <p:xfrm>
          <a:off x="3038198" y="3860702"/>
          <a:ext cx="1152244" cy="126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" name="Prism 7" r:id="rId4" imgW="3428852" imgH="3749531" progId="Prism7.Document">
                  <p:embed/>
                </p:oleObj>
              </mc:Choice>
              <mc:Fallback>
                <p:oleObj name="Prism 7" r:id="rId4" imgW="3428852" imgH="3749531" progId="Prism7.Document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3044D8A-E332-4F18-B358-A3C275FFDC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8198" y="3860702"/>
                        <a:ext cx="1152244" cy="126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 descr="A picture containing food, cheese, snow, covered&#10;&#10;Description automatically generated">
            <a:extLst>
              <a:ext uri="{FF2B5EF4-FFF2-40B4-BE49-F238E27FC236}">
                <a16:creationId xmlns:a16="http://schemas.microsoft.com/office/drawing/2014/main" id="{AE397795-A972-4D90-A656-7FE55A8981A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62"/>
          <a:stretch/>
        </p:blipFill>
        <p:spPr>
          <a:xfrm>
            <a:off x="1853345" y="3963548"/>
            <a:ext cx="1052324" cy="1080000"/>
          </a:xfrm>
          <a:prstGeom prst="rect">
            <a:avLst/>
          </a:prstGeom>
          <a:ln w="3175">
            <a:solidFill>
              <a:srgbClr val="FF0000"/>
            </a:solidFill>
          </a:ln>
        </p:spPr>
      </p:pic>
      <p:pic>
        <p:nvPicPr>
          <p:cNvPr id="29" name="Picture 28" descr="A picture containing fruit&#10;&#10;Description automatically generated">
            <a:extLst>
              <a:ext uri="{FF2B5EF4-FFF2-40B4-BE49-F238E27FC236}">
                <a16:creationId xmlns:a16="http://schemas.microsoft.com/office/drawing/2014/main" id="{93CE7E17-FA37-4F32-A209-48EE6DA9A3B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64"/>
          <a:stretch/>
        </p:blipFill>
        <p:spPr>
          <a:xfrm>
            <a:off x="707501" y="3963548"/>
            <a:ext cx="1052324" cy="1080000"/>
          </a:xfrm>
          <a:prstGeom prst="rect">
            <a:avLst/>
          </a:prstGeom>
          <a:ln w="3175">
            <a:solidFill>
              <a:srgbClr val="0000FF"/>
            </a:solidFill>
          </a:ln>
        </p:spPr>
      </p:pic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40351A5E-3587-4B0B-9FF1-46934F01DF8B}"/>
              </a:ext>
            </a:extLst>
          </p:cNvPr>
          <p:cNvCxnSpPr>
            <a:cxnSpLocks/>
          </p:cNvCxnSpPr>
          <p:nvPr/>
        </p:nvCxnSpPr>
        <p:spPr>
          <a:xfrm>
            <a:off x="1606377" y="4004678"/>
            <a:ext cx="115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6C06A8A6-45C1-4F5C-B233-B6E99DD97A44}"/>
              </a:ext>
            </a:extLst>
          </p:cNvPr>
          <p:cNvCxnSpPr>
            <a:cxnSpLocks/>
          </p:cNvCxnSpPr>
          <p:nvPr/>
        </p:nvCxnSpPr>
        <p:spPr>
          <a:xfrm>
            <a:off x="2737736" y="4004678"/>
            <a:ext cx="115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6A23C92-2398-48B3-8514-07295EF976E2}"/>
              </a:ext>
            </a:extLst>
          </p:cNvPr>
          <p:cNvSpPr/>
          <p:nvPr/>
        </p:nvSpPr>
        <p:spPr>
          <a:xfrm>
            <a:off x="707501" y="3963548"/>
            <a:ext cx="451822" cy="414031"/>
          </a:xfrm>
          <a:prstGeom prst="rect">
            <a:avLst/>
          </a:prstGeom>
          <a:noFill/>
          <a:ln w="31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99BB5E4-CAFC-471C-9627-5CDBB6C2CBA4}"/>
              </a:ext>
            </a:extLst>
          </p:cNvPr>
          <p:cNvSpPr/>
          <p:nvPr/>
        </p:nvSpPr>
        <p:spPr>
          <a:xfrm>
            <a:off x="1853345" y="3963548"/>
            <a:ext cx="451822" cy="414031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DFB5D5C9-2EE4-4516-8335-BB3E7AE4ECCB}"/>
              </a:ext>
            </a:extLst>
          </p:cNvPr>
          <p:cNvCxnSpPr>
            <a:cxnSpLocks/>
          </p:cNvCxnSpPr>
          <p:nvPr/>
        </p:nvCxnSpPr>
        <p:spPr>
          <a:xfrm>
            <a:off x="706842" y="4384690"/>
            <a:ext cx="41675" cy="1067259"/>
          </a:xfrm>
          <a:prstGeom prst="line">
            <a:avLst/>
          </a:prstGeom>
          <a:ln w="31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CB59386-997D-476F-B486-26257D5F2861}"/>
              </a:ext>
            </a:extLst>
          </p:cNvPr>
          <p:cNvCxnSpPr>
            <a:cxnSpLocks/>
          </p:cNvCxnSpPr>
          <p:nvPr/>
        </p:nvCxnSpPr>
        <p:spPr>
          <a:xfrm>
            <a:off x="1159323" y="3970659"/>
            <a:ext cx="840231" cy="1481290"/>
          </a:xfrm>
          <a:prstGeom prst="line">
            <a:avLst/>
          </a:prstGeom>
          <a:ln w="31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6A53CFF-B932-4387-B949-565B21666937}"/>
              </a:ext>
            </a:extLst>
          </p:cNvPr>
          <p:cNvCxnSpPr>
            <a:cxnSpLocks/>
          </p:cNvCxnSpPr>
          <p:nvPr/>
        </p:nvCxnSpPr>
        <p:spPr>
          <a:xfrm>
            <a:off x="1844763" y="4366401"/>
            <a:ext cx="258400" cy="1085548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F4412C7-A118-46B6-9DA4-17E323693788}"/>
              </a:ext>
            </a:extLst>
          </p:cNvPr>
          <p:cNvCxnSpPr>
            <a:cxnSpLocks/>
          </p:cNvCxnSpPr>
          <p:nvPr/>
        </p:nvCxnSpPr>
        <p:spPr>
          <a:xfrm>
            <a:off x="2297244" y="3952370"/>
            <a:ext cx="1076527" cy="1499579"/>
          </a:xfrm>
          <a:prstGeom prst="line">
            <a:avLst/>
          </a:prstGeom>
          <a:ln w="31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9F8DBCD1-7F61-43AA-B1F6-A631F45492CF}"/>
              </a:ext>
            </a:extLst>
          </p:cNvPr>
          <p:cNvGrpSpPr/>
          <p:nvPr/>
        </p:nvGrpSpPr>
        <p:grpSpPr>
          <a:xfrm>
            <a:off x="749835" y="5459060"/>
            <a:ext cx="1260000" cy="1260000"/>
            <a:chOff x="948850" y="5436216"/>
            <a:chExt cx="1050704" cy="1080000"/>
          </a:xfrm>
        </p:grpSpPr>
        <p:pic>
          <p:nvPicPr>
            <p:cNvPr id="31" name="Picture 30" descr="A seal lying in the snow&#10;&#10;Description automatically generated">
              <a:extLst>
                <a:ext uri="{FF2B5EF4-FFF2-40B4-BE49-F238E27FC236}">
                  <a16:creationId xmlns:a16="http://schemas.microsoft.com/office/drawing/2014/main" id="{87F528BD-CBD5-4027-895B-78FBB5D613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40"/>
            <a:stretch/>
          </p:blipFill>
          <p:spPr>
            <a:xfrm>
              <a:off x="948850" y="5436216"/>
              <a:ext cx="1050704" cy="1080000"/>
            </a:xfrm>
            <a:prstGeom prst="rect">
              <a:avLst/>
            </a:prstGeom>
            <a:ln w="3175">
              <a:solidFill>
                <a:srgbClr val="0000FF"/>
              </a:solidFill>
            </a:ln>
          </p:spPr>
        </p:pic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C8F65C86-04F3-4C4B-B7AD-9A11DE120378}"/>
                </a:ext>
              </a:extLst>
            </p:cNvPr>
            <p:cNvCxnSpPr>
              <a:cxnSpLocks/>
            </p:cNvCxnSpPr>
            <p:nvPr/>
          </p:nvCxnSpPr>
          <p:spPr>
            <a:xfrm>
              <a:off x="1817464" y="5508104"/>
              <a:ext cx="97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0CE4E06-6F7C-4B40-800A-71C15A4BE0B9}"/>
              </a:ext>
            </a:extLst>
          </p:cNvPr>
          <p:cNvGrpSpPr/>
          <p:nvPr/>
        </p:nvGrpSpPr>
        <p:grpSpPr>
          <a:xfrm>
            <a:off x="2113771" y="5457215"/>
            <a:ext cx="1260000" cy="1260000"/>
            <a:chOff x="2109490" y="5436216"/>
            <a:chExt cx="1050704" cy="1080000"/>
          </a:xfrm>
        </p:grpSpPr>
        <p:pic>
          <p:nvPicPr>
            <p:cNvPr id="27" name="Picture 26" descr="A picture containing animal&#10;&#10;Description automatically generated">
              <a:extLst>
                <a:ext uri="{FF2B5EF4-FFF2-40B4-BE49-F238E27FC236}">
                  <a16:creationId xmlns:a16="http://schemas.microsoft.com/office/drawing/2014/main" id="{34AD62FE-C901-4CB6-8C73-90A8F931EC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039"/>
            <a:stretch/>
          </p:blipFill>
          <p:spPr>
            <a:xfrm>
              <a:off x="2109490" y="5436216"/>
              <a:ext cx="1050704" cy="1080000"/>
            </a:xfrm>
            <a:prstGeom prst="rect">
              <a:avLst/>
            </a:prstGeom>
            <a:ln w="3175">
              <a:solidFill>
                <a:srgbClr val="FF0000"/>
              </a:solidFill>
            </a:ln>
          </p:spPr>
        </p:pic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40E84EF-8351-4E7C-B696-8F633767BD72}"/>
                </a:ext>
              </a:extLst>
            </p:cNvPr>
            <p:cNvCxnSpPr>
              <a:cxnSpLocks/>
            </p:cNvCxnSpPr>
            <p:nvPr/>
          </p:nvCxnSpPr>
          <p:spPr>
            <a:xfrm>
              <a:off x="2971760" y="5508104"/>
              <a:ext cx="97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2DF0CDCB-AB9F-457E-828A-769E82B88948}"/>
              </a:ext>
            </a:extLst>
          </p:cNvPr>
          <p:cNvSpPr txBox="1"/>
          <p:nvPr/>
        </p:nvSpPr>
        <p:spPr>
          <a:xfrm>
            <a:off x="111984" y="-36512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A</a:t>
            </a:r>
            <a:endParaRPr lang="he-IL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9C13089-1D18-4525-B549-3811029E54DA}"/>
              </a:ext>
            </a:extLst>
          </p:cNvPr>
          <p:cNvSpPr txBox="1"/>
          <p:nvPr/>
        </p:nvSpPr>
        <p:spPr>
          <a:xfrm>
            <a:off x="111984" y="3131840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B</a:t>
            </a:r>
            <a:endParaRPr lang="he-IL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67BAAF-168C-4866-93A0-3CEE1A0939CB}"/>
              </a:ext>
            </a:extLst>
          </p:cNvPr>
          <p:cNvSpPr txBox="1"/>
          <p:nvPr/>
        </p:nvSpPr>
        <p:spPr>
          <a:xfrm>
            <a:off x="16973647" y="-396875"/>
            <a:ext cx="437035" cy="115042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he-IL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A4A1DC1-B135-41ED-81B7-1935E3D50A3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60"/>
          <a:stretch/>
        </p:blipFill>
        <p:spPr>
          <a:xfrm>
            <a:off x="4394648" y="3910597"/>
            <a:ext cx="1073750" cy="1080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42F30FD-A1AE-4AE5-B247-4D80054BD79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" r="47958"/>
          <a:stretch/>
        </p:blipFill>
        <p:spPr>
          <a:xfrm>
            <a:off x="5544280" y="3910597"/>
            <a:ext cx="1073750" cy="1080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F0AE071-BD89-4995-BB4F-94DFAAEB9452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076"/>
          <a:stretch/>
        </p:blipFill>
        <p:spPr>
          <a:xfrm>
            <a:off x="4394648" y="5134600"/>
            <a:ext cx="1071336" cy="108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D3D2763-96B0-46E0-824E-C798B3348F76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59"/>
          <a:stretch/>
        </p:blipFill>
        <p:spPr>
          <a:xfrm>
            <a:off x="5544280" y="5134600"/>
            <a:ext cx="1073750" cy="1080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AA956E2-7B25-4FF9-B43E-A82B2B7D6B4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959"/>
          <a:stretch/>
        </p:blipFill>
        <p:spPr>
          <a:xfrm>
            <a:off x="4400307" y="6358602"/>
            <a:ext cx="1073750" cy="1080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2FF57DA-4B6A-4DEC-8B73-F47BC3BB9F8F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881"/>
          <a:stretch/>
        </p:blipFill>
        <p:spPr>
          <a:xfrm>
            <a:off x="5558627" y="6358602"/>
            <a:ext cx="1075362" cy="108000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3BB6533E-B93F-41B7-ADE4-06CF1BECBE29}"/>
              </a:ext>
            </a:extLst>
          </p:cNvPr>
          <p:cNvSpPr txBox="1"/>
          <p:nvPr/>
        </p:nvSpPr>
        <p:spPr>
          <a:xfrm>
            <a:off x="4714757" y="3569223"/>
            <a:ext cx="50375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b="1" dirty="0"/>
              <a:t>CT</a:t>
            </a:r>
            <a:endParaRPr lang="he-IL" sz="16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121C9C2-25A0-46C9-9628-0F4150A113E0}"/>
              </a:ext>
            </a:extLst>
          </p:cNvPr>
          <p:cNvSpPr txBox="1"/>
          <p:nvPr/>
        </p:nvSpPr>
        <p:spPr>
          <a:xfrm>
            <a:off x="4093049" y="3563888"/>
            <a:ext cx="369332" cy="3864894"/>
          </a:xfrm>
          <a:prstGeom prst="rect">
            <a:avLst/>
          </a:prstGeom>
          <a:noFill/>
        </p:spPr>
        <p:txBody>
          <a:bodyPr vert="vert270" wrap="square" rtlCol="1">
            <a:spAutoFit/>
          </a:bodyPr>
          <a:lstStyle/>
          <a:p>
            <a:pPr algn="l"/>
            <a:r>
              <a:rPr lang="en-US" sz="1200" dirty="0"/>
              <a:t>PDX #19 CAFs                 Lips NOFs                  3T3 NIH</a:t>
            </a:r>
            <a:endParaRPr lang="he-IL" sz="1200" dirty="0"/>
          </a:p>
        </p:txBody>
      </p:sp>
      <p:pic>
        <p:nvPicPr>
          <p:cNvPr id="3" name="Picture 2" descr="A picture containing map&#10;&#10;Description automatically generated">
            <a:extLst>
              <a:ext uri="{FF2B5EF4-FFF2-40B4-BE49-F238E27FC236}">
                <a16:creationId xmlns:a16="http://schemas.microsoft.com/office/drawing/2014/main" id="{F2040291-CA3B-4EDE-A535-77EF34744B3F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003" b="37240"/>
          <a:stretch/>
        </p:blipFill>
        <p:spPr>
          <a:xfrm>
            <a:off x="467987" y="173857"/>
            <a:ext cx="5922026" cy="2779317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704C780-6CB4-40E4-AB12-373CD3DD0E76}"/>
              </a:ext>
            </a:extLst>
          </p:cNvPr>
          <p:cNvSpPr txBox="1"/>
          <p:nvPr/>
        </p:nvSpPr>
        <p:spPr>
          <a:xfrm>
            <a:off x="4124001" y="3131840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C</a:t>
            </a:r>
            <a:endParaRPr lang="he-IL" dirty="0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5D44D50-9DAC-4D0A-9AC2-27751E286E47}"/>
              </a:ext>
            </a:extLst>
          </p:cNvPr>
          <p:cNvCxnSpPr>
            <a:cxnSpLocks/>
          </p:cNvCxnSpPr>
          <p:nvPr/>
        </p:nvCxnSpPr>
        <p:spPr>
          <a:xfrm>
            <a:off x="5301208" y="3982547"/>
            <a:ext cx="9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E7A23A07-7211-4106-B466-4EE29CC19CA7}"/>
              </a:ext>
            </a:extLst>
          </p:cNvPr>
          <p:cNvCxnSpPr>
            <a:cxnSpLocks/>
          </p:cNvCxnSpPr>
          <p:nvPr/>
        </p:nvCxnSpPr>
        <p:spPr>
          <a:xfrm>
            <a:off x="6453336" y="3982547"/>
            <a:ext cx="9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C1F08CE-F305-4367-9DF2-A938522C9DC8}"/>
              </a:ext>
            </a:extLst>
          </p:cNvPr>
          <p:cNvCxnSpPr>
            <a:cxnSpLocks/>
          </p:cNvCxnSpPr>
          <p:nvPr/>
        </p:nvCxnSpPr>
        <p:spPr>
          <a:xfrm>
            <a:off x="5301208" y="5206683"/>
            <a:ext cx="9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CCADF9BD-2ADB-4CF4-98CF-48CFCDB4C160}"/>
              </a:ext>
            </a:extLst>
          </p:cNvPr>
          <p:cNvCxnSpPr>
            <a:cxnSpLocks/>
          </p:cNvCxnSpPr>
          <p:nvPr/>
        </p:nvCxnSpPr>
        <p:spPr>
          <a:xfrm>
            <a:off x="6453336" y="5206683"/>
            <a:ext cx="9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0F3CE002-F44E-4D20-9C44-857E0253F2E3}"/>
              </a:ext>
            </a:extLst>
          </p:cNvPr>
          <p:cNvCxnSpPr>
            <a:cxnSpLocks/>
          </p:cNvCxnSpPr>
          <p:nvPr/>
        </p:nvCxnSpPr>
        <p:spPr>
          <a:xfrm>
            <a:off x="5301208" y="6430819"/>
            <a:ext cx="9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C2371C2-D2AB-494E-9E74-574808F480DB}"/>
              </a:ext>
            </a:extLst>
          </p:cNvPr>
          <p:cNvCxnSpPr>
            <a:cxnSpLocks/>
          </p:cNvCxnSpPr>
          <p:nvPr/>
        </p:nvCxnSpPr>
        <p:spPr>
          <a:xfrm>
            <a:off x="6453336" y="6430819"/>
            <a:ext cx="972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C0CADBF6-E022-492B-9EF9-76A91985841C}"/>
              </a:ext>
            </a:extLst>
          </p:cNvPr>
          <p:cNvSpPr txBox="1"/>
          <p:nvPr/>
        </p:nvSpPr>
        <p:spPr>
          <a:xfrm>
            <a:off x="3486088" y="3139908"/>
            <a:ext cx="4235789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1600" b="1" dirty="0">
                <a:solidFill>
                  <a:schemeClr val="accent6"/>
                </a:solidFill>
              </a:rPr>
              <a:t>pSMAD2</a:t>
            </a:r>
            <a:endParaRPr lang="he-IL" sz="1600" b="1" dirty="0">
              <a:solidFill>
                <a:schemeClr val="accent6"/>
              </a:solidFill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642ECF1-5A84-4AD2-8C67-067922C8FF98}"/>
              </a:ext>
            </a:extLst>
          </p:cNvPr>
          <p:cNvCxnSpPr>
            <a:cxnSpLocks/>
          </p:cNvCxnSpPr>
          <p:nvPr/>
        </p:nvCxnSpPr>
        <p:spPr>
          <a:xfrm flipV="1">
            <a:off x="4425038" y="3441108"/>
            <a:ext cx="2192992" cy="1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5F03B8BE-03DB-4521-8218-8A36F1553785}"/>
              </a:ext>
            </a:extLst>
          </p:cNvPr>
          <p:cNvSpPr txBox="1"/>
          <p:nvPr/>
        </p:nvSpPr>
        <p:spPr>
          <a:xfrm>
            <a:off x="5517232" y="3569223"/>
            <a:ext cx="202661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en-US" sz="1600" b="1" dirty="0"/>
              <a:t>rTGF-beta1</a:t>
            </a:r>
            <a:endParaRPr lang="he-IL" sz="1600" b="1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8F74750-1C0A-413B-A5B2-081C25E177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53332"/>
              </p:ext>
            </p:extLst>
          </p:nvPr>
        </p:nvGraphicFramePr>
        <p:xfrm>
          <a:off x="382968" y="6958749"/>
          <a:ext cx="1726522" cy="1933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" name="Prism 7" r:id="rId23" imgW="4180455" imgH="4680973" progId="Prism7.Document">
                  <p:embed/>
                </p:oleObj>
              </mc:Choice>
              <mc:Fallback>
                <p:oleObj name="Prism 7" r:id="rId23" imgW="4180455" imgH="4680973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2968" y="6958749"/>
                        <a:ext cx="1726522" cy="19337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3B7D5521-EC54-4350-A8F3-DFA93CF80225}"/>
              </a:ext>
            </a:extLst>
          </p:cNvPr>
          <p:cNvSpPr txBox="1"/>
          <p:nvPr/>
        </p:nvSpPr>
        <p:spPr>
          <a:xfrm>
            <a:off x="111984" y="6747344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D</a:t>
            </a:r>
            <a:endParaRPr lang="he-IL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077723B-B735-4971-AD53-26AC40B6C3CE}"/>
              </a:ext>
            </a:extLst>
          </p:cNvPr>
          <p:cNvSpPr txBox="1"/>
          <p:nvPr/>
        </p:nvSpPr>
        <p:spPr>
          <a:xfrm>
            <a:off x="0" y="8805446"/>
            <a:ext cx="95981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b="1" dirty="0"/>
              <a:t>Figure S3</a:t>
            </a:r>
            <a:endParaRPr lang="he-IL" sz="1600" b="1" dirty="0"/>
          </a:p>
        </p:txBody>
      </p:sp>
    </p:spTree>
    <p:extLst>
      <p:ext uri="{BB962C8B-B14F-4D97-AF65-F5344CB8AC3E}">
        <p14:creationId xmlns:p14="http://schemas.microsoft.com/office/powerpoint/2010/main" val="1510960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2DF0CDCB-AB9F-457E-828A-769E82B88948}"/>
              </a:ext>
            </a:extLst>
          </p:cNvPr>
          <p:cNvSpPr txBox="1"/>
          <p:nvPr/>
        </p:nvSpPr>
        <p:spPr>
          <a:xfrm>
            <a:off x="111984" y="-36512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A</a:t>
            </a:r>
            <a:endParaRPr lang="he-IL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A67BAAF-168C-4866-93A0-3CEE1A0939CB}"/>
              </a:ext>
            </a:extLst>
          </p:cNvPr>
          <p:cNvSpPr txBox="1"/>
          <p:nvPr/>
        </p:nvSpPr>
        <p:spPr>
          <a:xfrm>
            <a:off x="16973647" y="-396875"/>
            <a:ext cx="437035" cy="115042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he-IL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4C6B644-EB7C-4290-A120-4E8023BD7D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54617"/>
              </p:ext>
            </p:extLst>
          </p:nvPr>
        </p:nvGraphicFramePr>
        <p:xfrm>
          <a:off x="361950" y="149225"/>
          <a:ext cx="3643313" cy="304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1" name="Prism 7" r:id="rId4" imgW="7603185" imgH="6353032" progId="Prism7.Document">
                  <p:embed/>
                </p:oleObj>
              </mc:Choice>
              <mc:Fallback>
                <p:oleObj name="Prism 7" r:id="rId4" imgW="7603185" imgH="6353032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950" y="149225"/>
                        <a:ext cx="3643313" cy="304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3564734-BE54-4F17-A39E-45F8E9F0EC23}"/>
              </a:ext>
            </a:extLst>
          </p:cNvPr>
          <p:cNvSpPr txBox="1"/>
          <p:nvPr/>
        </p:nvSpPr>
        <p:spPr>
          <a:xfrm>
            <a:off x="0" y="8805446"/>
            <a:ext cx="959815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1600" b="1" dirty="0"/>
              <a:t>Figure S4</a:t>
            </a:r>
            <a:endParaRPr lang="he-IL" sz="1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A38404-213A-4F88-B626-3C557850AEC2}"/>
              </a:ext>
            </a:extLst>
          </p:cNvPr>
          <p:cNvSpPr txBox="1"/>
          <p:nvPr/>
        </p:nvSpPr>
        <p:spPr>
          <a:xfrm>
            <a:off x="111984" y="3635896"/>
            <a:ext cx="23509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dirty="0"/>
              <a:t>B</a:t>
            </a:r>
            <a:endParaRPr lang="he-IL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8CAC887-0666-4D98-939A-0D88424E81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092725"/>
              </p:ext>
            </p:extLst>
          </p:nvPr>
        </p:nvGraphicFramePr>
        <p:xfrm>
          <a:off x="365125" y="3821113"/>
          <a:ext cx="3609975" cy="233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2" name="Prism 7" r:id="rId6" imgW="6943056" imgH="4493388" progId="Prism7.Document">
                  <p:embed/>
                </p:oleObj>
              </mc:Choice>
              <mc:Fallback>
                <p:oleObj name="Prism 7" r:id="rId6" imgW="6943056" imgH="4493388" progId="Prism7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5125" y="3821113"/>
                        <a:ext cx="3609975" cy="2335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886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664412F-B40F-45A5-A8F4-270D9AA41E53}"/>
              </a:ext>
            </a:extLst>
          </p:cNvPr>
          <p:cNvSpPr/>
          <p:nvPr/>
        </p:nvSpPr>
        <p:spPr>
          <a:xfrm>
            <a:off x="83083" y="395607"/>
            <a:ext cx="7481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/>
              <a:t>Table S1: Characteristics of patients included in the study</a:t>
            </a:r>
            <a:endParaRPr lang="he-IL" sz="160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51CF6EEF-5543-4C58-9389-6F1315197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48580" y="3357293"/>
            <a:ext cx="8800978" cy="6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he-IL" altLang="he-I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he-IL" altLang="he-I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47F0EBC-E100-4688-8F14-2C19E99EC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68293"/>
              </p:ext>
            </p:extLst>
          </p:nvPr>
        </p:nvGraphicFramePr>
        <p:xfrm>
          <a:off x="137178" y="920934"/>
          <a:ext cx="6583644" cy="3098188"/>
        </p:xfrm>
        <a:graphic>
          <a:graphicData uri="http://schemas.openxmlformats.org/drawingml/2006/table">
            <a:tbl>
              <a:tblPr rtl="1" firstRow="1" bandRow="1">
                <a:tableStyleId>{9D7B26C5-4107-4FEC-AEDC-1716B250A1EF}</a:tableStyleId>
              </a:tblPr>
              <a:tblGrid>
                <a:gridCol w="1097274">
                  <a:extLst>
                    <a:ext uri="{9D8B030D-6E8A-4147-A177-3AD203B41FA5}">
                      <a16:colId xmlns:a16="http://schemas.microsoft.com/office/drawing/2014/main" val="788923549"/>
                    </a:ext>
                  </a:extLst>
                </a:gridCol>
                <a:gridCol w="1927972">
                  <a:extLst>
                    <a:ext uri="{9D8B030D-6E8A-4147-A177-3AD203B41FA5}">
                      <a16:colId xmlns:a16="http://schemas.microsoft.com/office/drawing/2014/main" val="144175341"/>
                    </a:ext>
                  </a:extLst>
                </a:gridCol>
                <a:gridCol w="1078880">
                  <a:extLst>
                    <a:ext uri="{9D8B030D-6E8A-4147-A177-3AD203B41FA5}">
                      <a16:colId xmlns:a16="http://schemas.microsoft.com/office/drawing/2014/main" val="2669402476"/>
                    </a:ext>
                  </a:extLst>
                </a:gridCol>
                <a:gridCol w="668536">
                  <a:extLst>
                    <a:ext uri="{9D8B030D-6E8A-4147-A177-3AD203B41FA5}">
                      <a16:colId xmlns:a16="http://schemas.microsoft.com/office/drawing/2014/main" val="857987425"/>
                    </a:ext>
                  </a:extLst>
                </a:gridCol>
                <a:gridCol w="757312">
                  <a:extLst>
                    <a:ext uri="{9D8B030D-6E8A-4147-A177-3AD203B41FA5}">
                      <a16:colId xmlns:a16="http://schemas.microsoft.com/office/drawing/2014/main" val="1114549681"/>
                    </a:ext>
                  </a:extLst>
                </a:gridCol>
                <a:gridCol w="1053670">
                  <a:extLst>
                    <a:ext uri="{9D8B030D-6E8A-4147-A177-3AD203B41FA5}">
                      <a16:colId xmlns:a16="http://schemas.microsoft.com/office/drawing/2014/main" val="1638345033"/>
                    </a:ext>
                  </a:extLst>
                </a:gridCol>
              </a:tblGrid>
              <a:tr h="312273">
                <a:tc>
                  <a:txBody>
                    <a:bodyPr/>
                    <a:lstStyle/>
                    <a:p>
                      <a:pPr algn="l" rtl="1"/>
                      <a:r>
                        <a:rPr lang="en-US" sz="1200" dirty="0"/>
                        <a:t>Stage</a:t>
                      </a:r>
                      <a:endParaRPr lang="he-IL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1200" dirty="0"/>
                        <a:t>Grade</a:t>
                      </a:r>
                      <a:endParaRPr lang="he-IL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Tumor site</a:t>
                      </a:r>
                      <a:endParaRPr lang="he-IL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1200" dirty="0"/>
                        <a:t>Age</a:t>
                      </a:r>
                      <a:endParaRPr lang="he-IL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1200" dirty="0"/>
                        <a:t>Gender</a:t>
                      </a:r>
                      <a:endParaRPr lang="he-IL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 rtl="1"/>
                      <a:r>
                        <a:rPr lang="en-US" sz="1200" dirty="0"/>
                        <a:t>Patient code</a:t>
                      </a:r>
                      <a:endParaRPr lang="he-IL" sz="12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0496441"/>
                  </a:ext>
                </a:extLst>
              </a:tr>
              <a:tr h="312273"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>
                          <a:effectLst/>
                        </a:rPr>
                        <a:t>T2N1M0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Moderately differentiated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Tongue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/>
                        <a:t>46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</a:t>
                      </a:r>
                      <a:endParaRPr lang="en-US" sz="1200" dirty="0">
                        <a:effectLst/>
                        <a:latin typeface="Robot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/>
                        <a:t>PDX #01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0171669"/>
                  </a:ext>
                </a:extLst>
              </a:tr>
              <a:tr h="3122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T2N1M0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Moderately differentiated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Tongue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/>
                        <a:t>67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</a:t>
                      </a:r>
                      <a:endParaRPr lang="en-US" sz="1200" dirty="0">
                        <a:effectLst/>
                        <a:latin typeface="Robot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PDX #03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692872"/>
                  </a:ext>
                </a:extLst>
              </a:tr>
              <a:tr h="4461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NA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Moderately differentiated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Skin of face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/>
                        <a:t>72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effectLst/>
                        <a:latin typeface="Robot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PDX #18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9265699"/>
                  </a:ext>
                </a:extLst>
              </a:tr>
              <a:tr h="3122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T4aN2cM1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well to moderately differentiated, with small foci of poor differentiation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Glottis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/>
                        <a:t>67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</a:t>
                      </a:r>
                      <a:endParaRPr lang="en-US" sz="1200" dirty="0">
                        <a:effectLst/>
                        <a:latin typeface="Robot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PDX #19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890958"/>
                  </a:ext>
                </a:extLst>
              </a:tr>
              <a:tr h="591355"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>
                          <a:effectLst/>
                        </a:rPr>
                        <a:t>T3N0M0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moderately to poorly differentiated</a:t>
                      </a:r>
                      <a:endParaRPr lang="en-US" sz="1200" dirty="0">
                        <a:effectLst/>
                        <a:latin typeface="Robot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>
                          <a:effectLst/>
                        </a:rPr>
                        <a:t>Glottis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sz="1200" dirty="0"/>
                        <a:t>84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effectLst/>
                        </a:rPr>
                        <a:t>M</a:t>
                      </a:r>
                    </a:p>
                    <a:p>
                      <a:pPr algn="l" rtl="0"/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PDX #20</a:t>
                      </a:r>
                      <a:endParaRPr lang="he-IL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82629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02D7B24-C55B-4F9F-8E19-8087A7092F29}"/>
              </a:ext>
            </a:extLst>
          </p:cNvPr>
          <p:cNvSpPr txBox="1"/>
          <p:nvPr/>
        </p:nvSpPr>
        <p:spPr>
          <a:xfrm>
            <a:off x="-165" y="8820472"/>
            <a:ext cx="882486" cy="338554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/>
            <a:r>
              <a:rPr lang="en-US" sz="1600" b="1" dirty="0"/>
              <a:t>Table S1</a:t>
            </a:r>
            <a:endParaRPr lang="he-IL" sz="1600" b="1" dirty="0"/>
          </a:p>
        </p:txBody>
      </p:sp>
    </p:spTree>
    <p:extLst>
      <p:ext uri="{BB962C8B-B14F-4D97-AF65-F5344CB8AC3E}">
        <p14:creationId xmlns:p14="http://schemas.microsoft.com/office/powerpoint/2010/main" val="3917021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44322</TotalTime>
  <Words>142</Words>
  <Application>Microsoft Office PowerPoint</Application>
  <PresentationFormat>On-screen Show (4:3)</PresentationFormat>
  <Paragraphs>84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Roboto</vt:lpstr>
      <vt:lpstr>Office Theme</vt:lpstr>
      <vt:lpstr>Prism 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FOHS - BGU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משה אלקבץ</dc:creator>
  <cp:lastModifiedBy>ksenia yego</cp:lastModifiedBy>
  <cp:revision>695</cp:revision>
  <cp:lastPrinted>2020-01-01T18:56:15Z</cp:lastPrinted>
  <dcterms:created xsi:type="dcterms:W3CDTF">2019-01-13T10:30:29Z</dcterms:created>
  <dcterms:modified xsi:type="dcterms:W3CDTF">2020-01-28T20:29:00Z</dcterms:modified>
</cp:coreProperties>
</file>