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0" r:id="rId2"/>
    <p:sldId id="267" r:id="rId3"/>
    <p:sldId id="261" r:id="rId4"/>
    <p:sldId id="262" r:id="rId5"/>
    <p:sldId id="263" r:id="rId6"/>
    <p:sldId id="264" r:id="rId7"/>
    <p:sldId id="265" r:id="rId8"/>
    <p:sldId id="269" r:id="rId9"/>
  </p:sldIdLst>
  <p:sldSz cx="12192000" cy="6858000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372" y="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smtClean="0"/>
              <a:t>Haga clic para editar el estilo de subtítulo del patrón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30AF29-5671-4DEB-83B4-272271C002CE}" type="datetimeFigureOut">
              <a:rPr lang="es-ES" smtClean="0"/>
              <a:t>17/05/2021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83EF90-FE3E-4C41-9EDF-B29C3BE825B1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8845340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30AF29-5671-4DEB-83B4-272271C002CE}" type="datetimeFigureOut">
              <a:rPr lang="es-ES" smtClean="0"/>
              <a:t>17/05/2021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83EF90-FE3E-4C41-9EDF-B29C3BE825B1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9171975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30AF29-5671-4DEB-83B4-272271C002CE}" type="datetimeFigureOut">
              <a:rPr lang="es-ES" smtClean="0"/>
              <a:t>17/05/2021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83EF90-FE3E-4C41-9EDF-B29C3BE825B1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5898715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30AF29-5671-4DEB-83B4-272271C002CE}" type="datetimeFigureOut">
              <a:rPr lang="es-ES" smtClean="0"/>
              <a:t>17/05/2021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83EF90-FE3E-4C41-9EDF-B29C3BE825B1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7250405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30AF29-5671-4DEB-83B4-272271C002CE}" type="datetimeFigureOut">
              <a:rPr lang="es-ES" smtClean="0"/>
              <a:t>17/05/2021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83EF90-FE3E-4C41-9EDF-B29C3BE825B1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8611494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30AF29-5671-4DEB-83B4-272271C002CE}" type="datetimeFigureOut">
              <a:rPr lang="es-ES" smtClean="0"/>
              <a:t>17/05/2021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83EF90-FE3E-4C41-9EDF-B29C3BE825B1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1524129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7" name="Marcador de fech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30AF29-5671-4DEB-83B4-272271C002CE}" type="datetimeFigureOut">
              <a:rPr lang="es-ES" smtClean="0"/>
              <a:t>17/05/2021</a:t>
            </a:fld>
            <a:endParaRPr lang="es-ES"/>
          </a:p>
        </p:txBody>
      </p:sp>
      <p:sp>
        <p:nvSpPr>
          <p:cNvPr id="8" name="Marcador de pie de pá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83EF90-FE3E-4C41-9EDF-B29C3BE825B1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9675312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30AF29-5671-4DEB-83B4-272271C002CE}" type="datetimeFigureOut">
              <a:rPr lang="es-ES" smtClean="0"/>
              <a:t>17/05/2021</a:t>
            </a:fld>
            <a:endParaRPr lang="es-ES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83EF90-FE3E-4C41-9EDF-B29C3BE825B1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1999190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30AF29-5671-4DEB-83B4-272271C002CE}" type="datetimeFigureOut">
              <a:rPr lang="es-ES" smtClean="0"/>
              <a:t>17/05/2021</a:t>
            </a:fld>
            <a:endParaRPr lang="es-ES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83EF90-FE3E-4C41-9EDF-B29C3BE825B1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0525429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30AF29-5671-4DEB-83B4-272271C002CE}" type="datetimeFigureOut">
              <a:rPr lang="es-ES" smtClean="0"/>
              <a:t>17/05/2021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83EF90-FE3E-4C41-9EDF-B29C3BE825B1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0517279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30AF29-5671-4DEB-83B4-272271C002CE}" type="datetimeFigureOut">
              <a:rPr lang="es-ES" smtClean="0"/>
              <a:t>17/05/2021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83EF90-FE3E-4C41-9EDF-B29C3BE825B1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5667690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30AF29-5671-4DEB-83B4-272271C002CE}" type="datetimeFigureOut">
              <a:rPr lang="es-ES" smtClean="0"/>
              <a:t>17/05/2021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83EF90-FE3E-4C41-9EDF-B29C3BE825B1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5655739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3" Type="http://schemas.microsoft.com/office/2007/relationships/hdphoto" Target="../media/hdphoto1.wdp"/><Relationship Id="rId7" Type="http://schemas.openxmlformats.org/officeDocument/2006/relationships/image" Target="../media/image12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10" Type="http://schemas.microsoft.com/office/2007/relationships/hdphoto" Target="../media/hdphoto3.wdp"/><Relationship Id="rId4" Type="http://schemas.openxmlformats.org/officeDocument/2006/relationships/image" Target="../media/image9.jpeg"/><Relationship Id="rId9" Type="http://schemas.openxmlformats.org/officeDocument/2006/relationships/image" Target="../media/image13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15.jpeg"/><Relationship Id="rId7" Type="http://schemas.openxmlformats.org/officeDocument/2006/relationships/image" Target="../media/image19.jpeg"/><Relationship Id="rId2" Type="http://schemas.openxmlformats.org/officeDocument/2006/relationships/image" Target="../media/image14.emf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8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ángulo 3"/>
          <p:cNvSpPr/>
          <p:nvPr/>
        </p:nvSpPr>
        <p:spPr>
          <a:xfrm>
            <a:off x="4384061" y="217690"/>
            <a:ext cx="3643370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b="1" dirty="0"/>
              <a:t>Table S1: </a:t>
            </a:r>
            <a:r>
              <a:rPr lang="en-US" sz="1200" dirty="0"/>
              <a:t>Clinical characteristics of the study population</a:t>
            </a:r>
            <a:endParaRPr lang="es-ES" sz="1200" dirty="0"/>
          </a:p>
        </p:txBody>
      </p:sp>
      <p:graphicFrame>
        <p:nvGraphicFramePr>
          <p:cNvPr id="5" name="Tabla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84370019"/>
              </p:ext>
            </p:extLst>
          </p:nvPr>
        </p:nvGraphicFramePr>
        <p:xfrm>
          <a:off x="1104193" y="750051"/>
          <a:ext cx="9801932" cy="5279277"/>
        </p:xfrm>
        <a:graphic>
          <a:graphicData uri="http://schemas.openxmlformats.org/drawingml/2006/table">
            <a:tbl>
              <a:tblPr firstRow="1" firstCol="1" bandRow="1"/>
              <a:tblGrid>
                <a:gridCol w="380950">
                  <a:extLst>
                    <a:ext uri="{9D8B030D-6E8A-4147-A177-3AD203B41FA5}">
                      <a16:colId xmlns:a16="http://schemas.microsoft.com/office/drawing/2014/main" val="709557225"/>
                    </a:ext>
                  </a:extLst>
                </a:gridCol>
                <a:gridCol w="427531">
                  <a:extLst>
                    <a:ext uri="{9D8B030D-6E8A-4147-A177-3AD203B41FA5}">
                      <a16:colId xmlns:a16="http://schemas.microsoft.com/office/drawing/2014/main" val="2028582251"/>
                    </a:ext>
                  </a:extLst>
                </a:gridCol>
                <a:gridCol w="698088">
                  <a:extLst>
                    <a:ext uri="{9D8B030D-6E8A-4147-A177-3AD203B41FA5}">
                      <a16:colId xmlns:a16="http://schemas.microsoft.com/office/drawing/2014/main" val="995428961"/>
                    </a:ext>
                  </a:extLst>
                </a:gridCol>
                <a:gridCol w="418596">
                  <a:extLst>
                    <a:ext uri="{9D8B030D-6E8A-4147-A177-3AD203B41FA5}">
                      <a16:colId xmlns:a16="http://schemas.microsoft.com/office/drawing/2014/main" val="1301560391"/>
                    </a:ext>
                  </a:extLst>
                </a:gridCol>
                <a:gridCol w="418596">
                  <a:extLst>
                    <a:ext uri="{9D8B030D-6E8A-4147-A177-3AD203B41FA5}">
                      <a16:colId xmlns:a16="http://schemas.microsoft.com/office/drawing/2014/main" val="329887471"/>
                    </a:ext>
                  </a:extLst>
                </a:gridCol>
                <a:gridCol w="530903">
                  <a:extLst>
                    <a:ext uri="{9D8B030D-6E8A-4147-A177-3AD203B41FA5}">
                      <a16:colId xmlns:a16="http://schemas.microsoft.com/office/drawing/2014/main" val="220970809"/>
                    </a:ext>
                  </a:extLst>
                </a:gridCol>
                <a:gridCol w="444122">
                  <a:extLst>
                    <a:ext uri="{9D8B030D-6E8A-4147-A177-3AD203B41FA5}">
                      <a16:colId xmlns:a16="http://schemas.microsoft.com/office/drawing/2014/main" val="1400956605"/>
                    </a:ext>
                  </a:extLst>
                </a:gridCol>
                <a:gridCol w="487512">
                  <a:extLst>
                    <a:ext uri="{9D8B030D-6E8A-4147-A177-3AD203B41FA5}">
                      <a16:colId xmlns:a16="http://schemas.microsoft.com/office/drawing/2014/main" val="847896662"/>
                    </a:ext>
                  </a:extLst>
                </a:gridCol>
                <a:gridCol w="612581">
                  <a:extLst>
                    <a:ext uri="{9D8B030D-6E8A-4147-A177-3AD203B41FA5}">
                      <a16:colId xmlns:a16="http://schemas.microsoft.com/office/drawing/2014/main" val="3664285842"/>
                    </a:ext>
                  </a:extLst>
                </a:gridCol>
                <a:gridCol w="516865">
                  <a:extLst>
                    <a:ext uri="{9D8B030D-6E8A-4147-A177-3AD203B41FA5}">
                      <a16:colId xmlns:a16="http://schemas.microsoft.com/office/drawing/2014/main" val="2362606254"/>
                    </a:ext>
                  </a:extLst>
                </a:gridCol>
                <a:gridCol w="631724">
                  <a:extLst>
                    <a:ext uri="{9D8B030D-6E8A-4147-A177-3AD203B41FA5}">
                      <a16:colId xmlns:a16="http://schemas.microsoft.com/office/drawing/2014/main" val="4008065220"/>
                    </a:ext>
                  </a:extLst>
                </a:gridCol>
                <a:gridCol w="574294">
                  <a:extLst>
                    <a:ext uri="{9D8B030D-6E8A-4147-A177-3AD203B41FA5}">
                      <a16:colId xmlns:a16="http://schemas.microsoft.com/office/drawing/2014/main" val="2987849872"/>
                    </a:ext>
                  </a:extLst>
                </a:gridCol>
                <a:gridCol w="689153">
                  <a:extLst>
                    <a:ext uri="{9D8B030D-6E8A-4147-A177-3AD203B41FA5}">
                      <a16:colId xmlns:a16="http://schemas.microsoft.com/office/drawing/2014/main" val="1372779976"/>
                    </a:ext>
                  </a:extLst>
                </a:gridCol>
                <a:gridCol w="516865">
                  <a:extLst>
                    <a:ext uri="{9D8B030D-6E8A-4147-A177-3AD203B41FA5}">
                      <a16:colId xmlns:a16="http://schemas.microsoft.com/office/drawing/2014/main" val="490237150"/>
                    </a:ext>
                  </a:extLst>
                </a:gridCol>
                <a:gridCol w="462627">
                  <a:extLst>
                    <a:ext uri="{9D8B030D-6E8A-4147-A177-3AD203B41FA5}">
                      <a16:colId xmlns:a16="http://schemas.microsoft.com/office/drawing/2014/main" val="1890210906"/>
                    </a:ext>
                  </a:extLst>
                </a:gridCol>
                <a:gridCol w="528350">
                  <a:extLst>
                    <a:ext uri="{9D8B030D-6E8A-4147-A177-3AD203B41FA5}">
                      <a16:colId xmlns:a16="http://schemas.microsoft.com/office/drawing/2014/main" val="4230101509"/>
                    </a:ext>
                  </a:extLst>
                </a:gridCol>
                <a:gridCol w="557067">
                  <a:extLst>
                    <a:ext uri="{9D8B030D-6E8A-4147-A177-3AD203B41FA5}">
                      <a16:colId xmlns:a16="http://schemas.microsoft.com/office/drawing/2014/main" val="2389504573"/>
                    </a:ext>
                  </a:extLst>
                </a:gridCol>
                <a:gridCol w="487512">
                  <a:extLst>
                    <a:ext uri="{9D8B030D-6E8A-4147-A177-3AD203B41FA5}">
                      <a16:colId xmlns:a16="http://schemas.microsoft.com/office/drawing/2014/main" val="2225341552"/>
                    </a:ext>
                  </a:extLst>
                </a:gridCol>
                <a:gridCol w="418596">
                  <a:extLst>
                    <a:ext uri="{9D8B030D-6E8A-4147-A177-3AD203B41FA5}">
                      <a16:colId xmlns:a16="http://schemas.microsoft.com/office/drawing/2014/main" val="3747746730"/>
                    </a:ext>
                  </a:extLst>
                </a:gridCol>
              </a:tblGrid>
              <a:tr h="19530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b="1" dirty="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Nº</a:t>
                      </a:r>
                      <a:endParaRPr lang="es-ES" sz="1050" dirty="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 w="381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b="1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Age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 w="381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b="1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Survival</a:t>
                      </a:r>
                      <a:br>
                        <a:rPr lang="en-US" sz="900" b="1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</a:br>
                      <a:r>
                        <a:rPr lang="en-US" sz="800" b="1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(days)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 w="381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b="1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Sex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 w="381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b="1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OH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 w="381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b="1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HBsAg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 w="381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b="1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HBV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 w="381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b="1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HCV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 w="381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b="1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Cirrhosis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b="1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 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 w="381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b="1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AFP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 b="1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(ng/ml)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 w="381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b="1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Nº of Tumors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 w="381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b="1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Size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 b="1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(cm)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 w="381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b="1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Positive Nodes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 w="381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b="1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TNM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 w="381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b="1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AJCC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 w="381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b="1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IRS-4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 b="1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(%)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 w="381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b="1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PCNA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 b="1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(%)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 w="381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b="1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Ki67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 b="1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(%)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 w="381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b="1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pH3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 b="1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(%)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 w="381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58804918"/>
                  </a:ext>
                </a:extLst>
              </a:tr>
              <a:tr h="15687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1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 w="381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78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 w="381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406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 w="381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 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 w="381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Yes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 w="381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-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 w="381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-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 w="381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-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 w="381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Yes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 w="381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263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 w="381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Multifocal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 w="381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1.6-6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 w="381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 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 w="381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T4Nx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 w="381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G1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 w="381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31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 w="381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19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 w="381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1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 w="381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0.5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 w="381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1843110"/>
                  </a:ext>
                </a:extLst>
              </a:tr>
              <a:tr h="15687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2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50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107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1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No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-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+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-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Yes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4281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Multifocal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1-10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Yes, image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T4Nx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G1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38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28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1</a:t>
                      </a:r>
                      <a:endParaRPr lang="es-ES" sz="1050" dirty="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0.5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93464293"/>
                  </a:ext>
                </a:extLst>
              </a:tr>
              <a:tr h="15687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3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80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892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2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No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+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+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+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Yes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2.91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2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4 &amp; 4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 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T1bNx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G1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39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33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1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0.5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62370534"/>
                  </a:ext>
                </a:extLst>
              </a:tr>
              <a:tr h="15687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4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64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739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1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Yes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-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-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-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Yes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6.2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Multifocal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1-3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 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T2Nx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G1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44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17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0.5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0.5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94570410"/>
                  </a:ext>
                </a:extLst>
              </a:tr>
              <a:tr h="16501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5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66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40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1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Yes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-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-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-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Yes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136.60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Multifocal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1-15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 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T4Nx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G1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47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22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1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0.5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1150029"/>
                  </a:ext>
                </a:extLst>
              </a:tr>
              <a:tr h="15687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6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84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309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1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Yes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-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+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-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Yes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0.61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Multifocal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1-5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 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T3Nx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G1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53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43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1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1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6495698"/>
                  </a:ext>
                </a:extLst>
              </a:tr>
              <a:tr h="15687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7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69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67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1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Yes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-</a:t>
                      </a:r>
                      <a:endParaRPr lang="es-ES" sz="1050" dirty="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-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-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Yes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2.4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2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2&amp;7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 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T2Nx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G1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58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26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1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1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0115021"/>
                  </a:ext>
                </a:extLst>
              </a:tr>
              <a:tr h="15687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8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65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25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1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No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-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-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-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Yes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390.40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Multifocal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1-8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Yes, image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T3N1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G1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61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37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1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0.5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98190761"/>
                  </a:ext>
                </a:extLst>
              </a:tr>
              <a:tr h="15687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9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66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2395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2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No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-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-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+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Yes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0.91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Multifocal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1-5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 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T2Nx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G1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63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48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2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1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12223770"/>
                  </a:ext>
                </a:extLst>
              </a:tr>
              <a:tr h="19530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10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81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Dx post mortem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1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No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-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-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+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No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1.48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2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4&amp;20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 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T3Nx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G1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65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31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1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1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73558324"/>
                  </a:ext>
                </a:extLst>
              </a:tr>
              <a:tr h="15687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11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66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3777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2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 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-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-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-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No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6.2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1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3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 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T3Nx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G1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67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44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2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2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06837332"/>
                  </a:ext>
                </a:extLst>
              </a:tr>
              <a:tr h="15687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12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80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517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1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No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-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-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+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Yes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5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1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6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 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T2Nx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G1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65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43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5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1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86012785"/>
                  </a:ext>
                </a:extLst>
              </a:tr>
              <a:tr h="15687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13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75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556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 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No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-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-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-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Yes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6.75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1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6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 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T2Nx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G1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69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36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5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1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88264995"/>
                  </a:ext>
                </a:extLst>
              </a:tr>
              <a:tr h="15687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14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44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1608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1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Yes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-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-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-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Yes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4.8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1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2.2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 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T1bNx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G1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71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65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2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0.5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16203449"/>
                  </a:ext>
                </a:extLst>
              </a:tr>
              <a:tr h="15687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15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81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57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1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No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-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-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-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No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1210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2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4.5&amp;14.5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 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T3Nx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G1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74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55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3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0.5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5133740"/>
                  </a:ext>
                </a:extLst>
              </a:tr>
              <a:tr h="16501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16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74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470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1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No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-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-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-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No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 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1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15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 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T2Nx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G1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74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39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8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2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01540264"/>
                  </a:ext>
                </a:extLst>
              </a:tr>
              <a:tr h="15687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17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75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64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1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Yes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-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-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-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Yes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1210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1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15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 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T2Nx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G1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75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53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6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0.5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47046058"/>
                  </a:ext>
                </a:extLst>
              </a:tr>
              <a:tr h="15687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18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54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2796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1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No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-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-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-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No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1.36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Multifocal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1-11.3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 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T3Nx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G1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77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55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10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1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74601023"/>
                  </a:ext>
                </a:extLst>
              </a:tr>
              <a:tr h="15687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19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79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503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1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No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-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-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-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No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42.57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1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3.9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 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T2Nx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G1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77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69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5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1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4612000"/>
                  </a:ext>
                </a:extLst>
              </a:tr>
              <a:tr h="15687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20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67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378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1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No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-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-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+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Yes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792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1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2.3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Yes, image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T1bN1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G2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81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77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10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1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06467854"/>
                  </a:ext>
                </a:extLst>
              </a:tr>
              <a:tr h="15687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21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54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148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1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Yes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-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-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+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Yes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101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Multifocal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1-5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 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T3Nx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G2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84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71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8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1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67407281"/>
                  </a:ext>
                </a:extLst>
              </a:tr>
              <a:tr h="15687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22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75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937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 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No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-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+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-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No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3.61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1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3.9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 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T1bNx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G2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85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67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10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2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32611283"/>
                  </a:ext>
                </a:extLst>
              </a:tr>
              <a:tr h="15687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23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46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430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1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Yes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+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+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+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Yes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448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2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4&amp;11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Yes, image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T4N1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G1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87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66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10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1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13546334"/>
                  </a:ext>
                </a:extLst>
              </a:tr>
              <a:tr h="15687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24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70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338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1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No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-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-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+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Yes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16.98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1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6.7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Yes, image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T2N1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G1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88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62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7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1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74433819"/>
                  </a:ext>
                </a:extLst>
              </a:tr>
              <a:tr h="15687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25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87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1374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1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No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-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-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+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No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14.62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2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2.5&amp;3.4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Yes, image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T2N1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G1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88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68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1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0.5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13196617"/>
                  </a:ext>
                </a:extLst>
              </a:tr>
              <a:tr h="15687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26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80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711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1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No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-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-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-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No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98.83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Multifocal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2-5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Yes, image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T3N1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G2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91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89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15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3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9182957"/>
                  </a:ext>
                </a:extLst>
              </a:tr>
              <a:tr h="16501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27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72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3395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2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 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-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-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+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Yes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 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1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5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 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T1bNx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G1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97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88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24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5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95149384"/>
                  </a:ext>
                </a:extLst>
              </a:tr>
              <a:tr h="15687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i="1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28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i="1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73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i="1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352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i="1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2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i="1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No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i="1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-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i="1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-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i="1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-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i="1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Yes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i="1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 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i="1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 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i="1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 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i="1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 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i="1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 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i="1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G2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i="1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89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i="1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73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i="1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17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i="1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4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1462625"/>
                  </a:ext>
                </a:extLst>
              </a:tr>
              <a:tr h="15687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i="1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29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i="1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70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i="1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 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i="1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1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i="1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 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i="1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 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i="1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 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i="1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 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i="1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 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i="1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 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i="1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 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i="1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 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i="1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 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i="1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 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i="1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G2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i="1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82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i="1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67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i="1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15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i="1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4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91939791"/>
                  </a:ext>
                </a:extLst>
              </a:tr>
              <a:tr h="15687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i="1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30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i="1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 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i="1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 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i="1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 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i="1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 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i="1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 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i="1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 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i="1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 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i="1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 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i="1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 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i="1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 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i="1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 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i="1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 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i="1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 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i="1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 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i="1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57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i="1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43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i="1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1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i="1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1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44759054"/>
                  </a:ext>
                </a:extLst>
              </a:tr>
              <a:tr h="15687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i="1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31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i="1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77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i="1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 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i="1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1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i="1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 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i="1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 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i="1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 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i="1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 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i="1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 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i="1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 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i="1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 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i="1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 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i="1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 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i="1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 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i="1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G1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i="1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91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i="1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81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i="1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15</a:t>
                      </a:r>
                      <a:endParaRPr lang="es-ES" sz="105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i="1" dirty="0">
                          <a:effectLst/>
                          <a:latin typeface="Times New Roman" panose="02020603050405020304" pitchFamily="18" charset="0"/>
                          <a:ea typeface="DengXian"/>
                          <a:cs typeface="Arial" panose="020B0604020202020204" pitchFamily="34" charset="0"/>
                        </a:rPr>
                        <a:t>0.5</a:t>
                      </a:r>
                      <a:endParaRPr lang="es-ES" sz="1050" dirty="0">
                        <a:effectLst/>
                        <a:latin typeface="Calibri" panose="020F0502020204030204" pitchFamily="34" charset="0"/>
                        <a:ea typeface="DengXian"/>
                        <a:cs typeface="Arial" panose="020B0604020202020204" pitchFamily="34" charset="0"/>
                      </a:endParaRPr>
                    </a:p>
                  </a:txBody>
                  <a:tcPr marL="41485" marR="4148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8979731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3670946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633" y="43744"/>
            <a:ext cx="6068291" cy="6814256"/>
          </a:xfrm>
          <a:prstGeom prst="rect">
            <a:avLst/>
          </a:prstGeom>
        </p:spPr>
      </p:pic>
      <p:pic>
        <p:nvPicPr>
          <p:cNvPr id="1026" name="Picture 2" descr="IRS4 Antibody in Western Blot (WB)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84927" y="2078380"/>
            <a:ext cx="2043840" cy="33487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ángulo 1"/>
          <p:cNvSpPr/>
          <p:nvPr/>
        </p:nvSpPr>
        <p:spPr>
          <a:xfrm>
            <a:off x="6467456" y="835472"/>
            <a:ext cx="5627716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000" dirty="0">
                <a:solidFill>
                  <a:srgbClr val="222222"/>
                </a:solidFill>
              </a:rPr>
              <a:t>IRS4 Antibody (A305-344A) in WB</a:t>
            </a:r>
          </a:p>
          <a:p>
            <a:r>
              <a:rPr lang="en-US" sz="1000" b="1" dirty="0">
                <a:solidFill>
                  <a:srgbClr val="4A4A4A"/>
                </a:solidFill>
              </a:rPr>
              <a:t>Detection of human IRS4 by western blot of </a:t>
            </a:r>
            <a:r>
              <a:rPr lang="en-US" sz="1000" b="1" dirty="0" err="1">
                <a:solidFill>
                  <a:srgbClr val="4A4A4A"/>
                </a:solidFill>
              </a:rPr>
              <a:t>immunoprecipitates</a:t>
            </a:r>
            <a:r>
              <a:rPr lang="en-US" sz="1000" b="1" dirty="0">
                <a:solidFill>
                  <a:srgbClr val="4A4A4A"/>
                </a:solidFill>
              </a:rPr>
              <a:t>.</a:t>
            </a:r>
            <a:r>
              <a:rPr lang="en-US" sz="1000" dirty="0">
                <a:solidFill>
                  <a:srgbClr val="4A4A4A"/>
                </a:solidFill>
              </a:rPr>
              <a:t> </a:t>
            </a:r>
            <a:r>
              <a:rPr lang="en-US" sz="1000" i="1" dirty="0">
                <a:solidFill>
                  <a:srgbClr val="4A4A4A"/>
                </a:solidFill>
              </a:rPr>
              <a:t>Samples:</a:t>
            </a:r>
            <a:r>
              <a:rPr lang="en-US" sz="1000" dirty="0">
                <a:solidFill>
                  <a:srgbClr val="4A4A4A"/>
                </a:solidFill>
              </a:rPr>
              <a:t> Whole cell lysate (0.5 or 1.0 mg per IP reaction; 20% of IP loaded) from 293T cells prepared using NETN lysis buffer. </a:t>
            </a:r>
            <a:r>
              <a:rPr lang="en-US" sz="1000" i="1" dirty="0">
                <a:solidFill>
                  <a:srgbClr val="4A4A4A"/>
                </a:solidFill>
              </a:rPr>
              <a:t>Antibodies:</a:t>
            </a:r>
            <a:r>
              <a:rPr lang="en-US" sz="1000" dirty="0">
                <a:solidFill>
                  <a:srgbClr val="4A4A4A"/>
                </a:solidFill>
              </a:rPr>
              <a:t> Affinity purified rabbit anti-IRS4 antibody A305-344A (lot A305-344A-1) used for IP at 6 µg per reaction. IRS4 was also immunoprecipitated by rabbit anti-IRS4 antibody A305-369A. For blotting immunoprecipitated IRS4, A305-344A was used at 0.4 µg/ml. </a:t>
            </a:r>
            <a:r>
              <a:rPr lang="en-US" sz="1000" i="1" dirty="0">
                <a:solidFill>
                  <a:srgbClr val="4A4A4A"/>
                </a:solidFill>
              </a:rPr>
              <a:t>Detection:</a:t>
            </a:r>
            <a:r>
              <a:rPr lang="en-US" sz="1000" dirty="0">
                <a:solidFill>
                  <a:srgbClr val="4A4A4A"/>
                </a:solidFill>
              </a:rPr>
              <a:t> </a:t>
            </a:r>
            <a:r>
              <a:rPr lang="en-US" sz="1000" dirty="0" err="1">
                <a:solidFill>
                  <a:srgbClr val="4A4A4A"/>
                </a:solidFill>
              </a:rPr>
              <a:t>Chemiluminescence</a:t>
            </a:r>
            <a:r>
              <a:rPr lang="en-US" sz="1000" dirty="0">
                <a:solidFill>
                  <a:srgbClr val="4A4A4A"/>
                </a:solidFill>
              </a:rPr>
              <a:t> with an exposure time of 30 seconds.</a:t>
            </a:r>
            <a:endParaRPr lang="en-US" sz="1000" b="0" i="0" dirty="0">
              <a:solidFill>
                <a:srgbClr val="4A4A4A"/>
              </a:solidFill>
              <a:effectLst/>
            </a:endParaRPr>
          </a:p>
        </p:txBody>
      </p:sp>
      <p:pic>
        <p:nvPicPr>
          <p:cNvPr id="1028" name="Picture 4" descr="Thermo Fisher Scientific Logo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84927" y="390640"/>
            <a:ext cx="1733550" cy="371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uadroTexto 2"/>
          <p:cNvSpPr txBox="1"/>
          <p:nvPr/>
        </p:nvSpPr>
        <p:spPr>
          <a:xfrm>
            <a:off x="6622780" y="5427133"/>
            <a:ext cx="5317067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200" b="1" u="sng" dirty="0" err="1" smtClean="0"/>
              <a:t>Conclusion</a:t>
            </a:r>
            <a:r>
              <a:rPr lang="es-ES" sz="1200" b="1" u="sng" dirty="0" smtClean="0"/>
              <a:t>:</a:t>
            </a:r>
            <a:r>
              <a:rPr lang="es-ES" sz="1200" dirty="0" smtClean="0"/>
              <a:t> </a:t>
            </a:r>
            <a:r>
              <a:rPr lang="es-ES" sz="1200" dirty="0" err="1" smtClean="0"/>
              <a:t>we</a:t>
            </a:r>
            <a:r>
              <a:rPr lang="es-ES" sz="1200" dirty="0" smtClean="0"/>
              <a:t> </a:t>
            </a:r>
            <a:r>
              <a:rPr lang="es-ES" sz="1200" dirty="0" err="1" smtClean="0"/>
              <a:t>used</a:t>
            </a:r>
            <a:r>
              <a:rPr lang="es-ES" sz="1200" dirty="0" smtClean="0"/>
              <a:t> </a:t>
            </a:r>
            <a:r>
              <a:rPr lang="es-ES" sz="1200" dirty="0" err="1" smtClean="0"/>
              <a:t>upstate</a:t>
            </a:r>
            <a:r>
              <a:rPr lang="es-ES" sz="1200" dirty="0" smtClean="0"/>
              <a:t> </a:t>
            </a:r>
            <a:r>
              <a:rPr lang="es-ES" sz="1200" dirty="0" err="1" smtClean="0"/>
              <a:t>antibody</a:t>
            </a:r>
            <a:r>
              <a:rPr lang="es-ES" sz="1200" dirty="0" smtClean="0"/>
              <a:t>, in </a:t>
            </a:r>
            <a:r>
              <a:rPr lang="es-ES" sz="1200" dirty="0" err="1" smtClean="0"/>
              <a:t>which</a:t>
            </a:r>
            <a:r>
              <a:rPr lang="es-ES" sz="1200" dirty="0" smtClean="0"/>
              <a:t> are </a:t>
            </a:r>
            <a:r>
              <a:rPr lang="es-ES" sz="1200" dirty="0" err="1" smtClean="0"/>
              <a:t>observed</a:t>
            </a:r>
            <a:r>
              <a:rPr lang="es-ES" sz="1200" dirty="0" smtClean="0"/>
              <a:t> </a:t>
            </a:r>
            <a:r>
              <a:rPr lang="es-ES" sz="1200" dirty="0" err="1" smtClean="0"/>
              <a:t>two</a:t>
            </a:r>
            <a:r>
              <a:rPr lang="es-ES" sz="1200" dirty="0" smtClean="0"/>
              <a:t> band,</a:t>
            </a:r>
          </a:p>
          <a:p>
            <a:r>
              <a:rPr lang="es-ES" sz="1200" dirty="0" smtClean="0"/>
              <a:t> the </a:t>
            </a:r>
            <a:r>
              <a:rPr lang="es-ES" sz="1200" dirty="0" err="1" smtClean="0"/>
              <a:t>lower</a:t>
            </a:r>
            <a:r>
              <a:rPr lang="es-ES" sz="1200" dirty="0" smtClean="0"/>
              <a:t> band </a:t>
            </a:r>
            <a:r>
              <a:rPr lang="es-ES" sz="1200" dirty="0" err="1" smtClean="0"/>
              <a:t>corresponding</a:t>
            </a:r>
            <a:r>
              <a:rPr lang="es-ES" sz="1200" dirty="0" smtClean="0"/>
              <a:t> to a </a:t>
            </a:r>
            <a:r>
              <a:rPr lang="es-ES" sz="1200" dirty="0" err="1" smtClean="0"/>
              <a:t>fragment</a:t>
            </a:r>
            <a:r>
              <a:rPr lang="es-ES" sz="1200" dirty="0" smtClean="0"/>
              <a:t> </a:t>
            </a:r>
            <a:r>
              <a:rPr lang="es-ES" sz="1200" dirty="0" err="1" smtClean="0"/>
              <a:t>that</a:t>
            </a:r>
            <a:r>
              <a:rPr lang="es-ES" sz="1200" dirty="0" smtClean="0"/>
              <a:t> </a:t>
            </a:r>
            <a:r>
              <a:rPr lang="es-ES" sz="1200" dirty="0" err="1" smtClean="0"/>
              <a:t>includes</a:t>
            </a:r>
            <a:r>
              <a:rPr lang="es-ES" sz="1200" dirty="0" smtClean="0"/>
              <a:t> C-terminal región.</a:t>
            </a:r>
          </a:p>
          <a:p>
            <a:r>
              <a:rPr lang="es-ES" sz="1200" dirty="0" err="1" smtClean="0"/>
              <a:t>With</a:t>
            </a:r>
            <a:r>
              <a:rPr lang="es-ES" sz="1200" dirty="0" smtClean="0"/>
              <a:t> the </a:t>
            </a:r>
            <a:r>
              <a:rPr lang="es-ES" sz="1200" dirty="0" err="1" smtClean="0"/>
              <a:t>Thermo</a:t>
            </a:r>
            <a:r>
              <a:rPr lang="es-ES" sz="1200" dirty="0" smtClean="0"/>
              <a:t> Fisher </a:t>
            </a:r>
            <a:r>
              <a:rPr lang="es-ES" sz="1200" dirty="0" err="1" smtClean="0"/>
              <a:t>antibody</a:t>
            </a:r>
            <a:r>
              <a:rPr lang="es-ES" sz="1200" dirty="0" smtClean="0"/>
              <a:t> </a:t>
            </a:r>
            <a:r>
              <a:rPr lang="es-ES" sz="1200" dirty="0" err="1" smtClean="0"/>
              <a:t>is</a:t>
            </a:r>
            <a:r>
              <a:rPr lang="es-ES" sz="1200" dirty="0" smtClean="0"/>
              <a:t> </a:t>
            </a:r>
            <a:r>
              <a:rPr lang="es-ES" sz="1200" dirty="0" err="1" smtClean="0"/>
              <a:t>observed</a:t>
            </a:r>
            <a:r>
              <a:rPr lang="es-ES" sz="1200" dirty="0" smtClean="0"/>
              <a:t> </a:t>
            </a:r>
            <a:r>
              <a:rPr lang="es-ES" sz="1200" dirty="0" err="1" smtClean="0"/>
              <a:t>also</a:t>
            </a:r>
            <a:r>
              <a:rPr lang="es-ES" sz="1200" dirty="0" smtClean="0"/>
              <a:t> </a:t>
            </a:r>
            <a:r>
              <a:rPr lang="es-ES" sz="1200" dirty="0" err="1" smtClean="0"/>
              <a:t>several</a:t>
            </a:r>
            <a:r>
              <a:rPr lang="es-ES" sz="1200" dirty="0" smtClean="0"/>
              <a:t> </a:t>
            </a:r>
            <a:r>
              <a:rPr lang="es-ES" sz="1200" dirty="0" err="1" smtClean="0"/>
              <a:t>fragments</a:t>
            </a:r>
            <a:r>
              <a:rPr lang="es-ES" sz="1200" dirty="0" smtClean="0"/>
              <a:t>. </a:t>
            </a:r>
          </a:p>
          <a:p>
            <a:r>
              <a:rPr lang="es-ES" sz="1200" dirty="0" err="1" smtClean="0"/>
              <a:t>It</a:t>
            </a:r>
            <a:r>
              <a:rPr lang="es-ES" sz="1200" dirty="0" smtClean="0"/>
              <a:t> has </a:t>
            </a:r>
            <a:r>
              <a:rPr lang="es-ES" sz="1200" dirty="0" err="1" smtClean="0"/>
              <a:t>been</a:t>
            </a:r>
            <a:r>
              <a:rPr lang="es-ES" sz="1200" dirty="0" smtClean="0"/>
              <a:t> </a:t>
            </a:r>
            <a:r>
              <a:rPr lang="es-ES" sz="1200" dirty="0" err="1" smtClean="0"/>
              <a:t>demonstrated</a:t>
            </a:r>
            <a:r>
              <a:rPr lang="es-ES" sz="1200" dirty="0" smtClean="0"/>
              <a:t> the </a:t>
            </a:r>
            <a:r>
              <a:rPr lang="es-ES" sz="1200" dirty="0" err="1" smtClean="0"/>
              <a:t>biological</a:t>
            </a:r>
            <a:r>
              <a:rPr lang="es-ES" sz="1200" dirty="0" smtClean="0"/>
              <a:t> </a:t>
            </a:r>
            <a:r>
              <a:rPr lang="es-ES" sz="1200" dirty="0" err="1" smtClean="0"/>
              <a:t>activity</a:t>
            </a:r>
            <a:r>
              <a:rPr lang="es-ES" sz="1200" dirty="0" smtClean="0"/>
              <a:t> of the C-terminal </a:t>
            </a:r>
            <a:r>
              <a:rPr lang="es-ES" sz="1200" dirty="0" err="1" smtClean="0"/>
              <a:t>fragment</a:t>
            </a:r>
            <a:endParaRPr lang="es-ES" sz="1200" dirty="0" smtClean="0"/>
          </a:p>
          <a:p>
            <a:r>
              <a:rPr lang="es-ES" sz="1200" dirty="0" smtClean="0"/>
              <a:t>[</a:t>
            </a:r>
            <a:r>
              <a:rPr lang="es-ES" sz="1000" dirty="0" err="1" smtClean="0"/>
              <a:t>Hoxhaj</a:t>
            </a:r>
            <a:r>
              <a:rPr lang="es-ES" sz="1000" dirty="0" smtClean="0"/>
              <a:t> </a:t>
            </a:r>
            <a:r>
              <a:rPr lang="es-ES" sz="1000" dirty="0"/>
              <a:t>G, </a:t>
            </a:r>
            <a:r>
              <a:rPr lang="es-ES" sz="1000" dirty="0" err="1"/>
              <a:t>Dissanayake</a:t>
            </a:r>
            <a:r>
              <a:rPr lang="es-ES" sz="1000" dirty="0"/>
              <a:t> K, </a:t>
            </a:r>
            <a:r>
              <a:rPr lang="es-ES" sz="1000" dirty="0" err="1"/>
              <a:t>MacKintosh</a:t>
            </a:r>
            <a:r>
              <a:rPr lang="es-ES" sz="1000" dirty="0"/>
              <a:t> C (2013) </a:t>
            </a:r>
            <a:r>
              <a:rPr lang="es-ES" sz="1000" dirty="0" err="1"/>
              <a:t>Effect</a:t>
            </a:r>
            <a:r>
              <a:rPr lang="es-ES" sz="1000" dirty="0"/>
              <a:t> of IRS4 </a:t>
            </a:r>
            <a:r>
              <a:rPr lang="es-ES" sz="1000" dirty="0" err="1"/>
              <a:t>Levels</a:t>
            </a:r>
            <a:r>
              <a:rPr lang="es-ES" sz="1000" dirty="0"/>
              <a:t> on PI 3-Kinase </a:t>
            </a:r>
            <a:r>
              <a:rPr lang="es-ES" sz="1000" dirty="0" err="1"/>
              <a:t>Signalling</a:t>
            </a:r>
            <a:r>
              <a:rPr lang="es-ES" sz="1000" dirty="0"/>
              <a:t>. </a:t>
            </a:r>
            <a:r>
              <a:rPr lang="es-ES" sz="1000" dirty="0" err="1"/>
              <a:t>PLoS</a:t>
            </a:r>
            <a:r>
              <a:rPr lang="es-ES" sz="1000" dirty="0"/>
              <a:t> ONE 8(9): e73327. https://</a:t>
            </a:r>
            <a:r>
              <a:rPr lang="es-ES" sz="1000" dirty="0" smtClean="0"/>
              <a:t>doi.org/10.1371/journal.pone.0073327]</a:t>
            </a:r>
            <a:endParaRPr lang="es-ES" sz="1000" dirty="0"/>
          </a:p>
        </p:txBody>
      </p:sp>
      <p:cxnSp>
        <p:nvCxnSpPr>
          <p:cNvPr id="6" name="Conector recto de flecha 5"/>
          <p:cNvCxnSpPr/>
          <p:nvPr/>
        </p:nvCxnSpPr>
        <p:spPr>
          <a:xfrm flipH="1" flipV="1">
            <a:off x="3928533" y="4809066"/>
            <a:ext cx="237066" cy="16934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Conector recto de flecha 7"/>
          <p:cNvCxnSpPr/>
          <p:nvPr/>
        </p:nvCxnSpPr>
        <p:spPr>
          <a:xfrm>
            <a:off x="3606800" y="4038600"/>
            <a:ext cx="2480733" cy="67733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Conector recto 10"/>
          <p:cNvCxnSpPr/>
          <p:nvPr/>
        </p:nvCxnSpPr>
        <p:spPr>
          <a:xfrm>
            <a:off x="3606800" y="4030133"/>
            <a:ext cx="0" cy="23706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CuadroTexto 11"/>
          <p:cNvSpPr txBox="1"/>
          <p:nvPr/>
        </p:nvSpPr>
        <p:spPr>
          <a:xfrm>
            <a:off x="6011875" y="3917890"/>
            <a:ext cx="122180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000" dirty="0" err="1" smtClean="0"/>
              <a:t>Blocking</a:t>
            </a:r>
            <a:r>
              <a:rPr lang="es-ES" sz="1000" dirty="0" smtClean="0"/>
              <a:t> </a:t>
            </a:r>
            <a:r>
              <a:rPr lang="es-ES" sz="1000" dirty="0" err="1" smtClean="0"/>
              <a:t>with</a:t>
            </a:r>
            <a:r>
              <a:rPr lang="es-ES" sz="1000" dirty="0" smtClean="0"/>
              <a:t> </a:t>
            </a:r>
          </a:p>
          <a:p>
            <a:r>
              <a:rPr lang="es-ES" sz="1000" dirty="0" err="1" smtClean="0"/>
              <a:t>immunizing</a:t>
            </a:r>
            <a:r>
              <a:rPr lang="es-ES" sz="1000" dirty="0" smtClean="0"/>
              <a:t> </a:t>
            </a:r>
            <a:r>
              <a:rPr lang="es-ES" sz="1000" dirty="0" err="1" smtClean="0"/>
              <a:t>peptide</a:t>
            </a:r>
            <a:endParaRPr lang="es-ES" sz="1000" dirty="0"/>
          </a:p>
        </p:txBody>
      </p:sp>
    </p:spTree>
    <p:extLst>
      <p:ext uri="{BB962C8B-B14F-4D97-AF65-F5344CB8AC3E}">
        <p14:creationId xmlns:p14="http://schemas.microsoft.com/office/powerpoint/2010/main" val="112412453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/>
          <p:cNvSpPr>
            <a:spLocks noGrp="1"/>
          </p:cNvSpPr>
          <p:nvPr>
            <p:ph type="title"/>
          </p:nvPr>
        </p:nvSpPr>
        <p:spPr>
          <a:xfrm>
            <a:off x="480753" y="-132846"/>
            <a:ext cx="10515600" cy="1325563"/>
          </a:xfrm>
        </p:spPr>
        <p:txBody>
          <a:bodyPr>
            <a:normAutofit/>
          </a:bodyPr>
          <a:lstStyle/>
          <a:p>
            <a:r>
              <a:rPr lang="es-ES" sz="2400" dirty="0" err="1" smtClean="0"/>
              <a:t>Characterization</a:t>
            </a:r>
            <a:r>
              <a:rPr lang="es-ES" sz="2400" dirty="0" smtClean="0"/>
              <a:t> of IRS4 molecular </a:t>
            </a:r>
            <a:r>
              <a:rPr lang="es-ES" sz="2400" dirty="0" err="1" smtClean="0"/>
              <a:t>weight</a:t>
            </a:r>
            <a:r>
              <a:rPr lang="es-ES" sz="2400" dirty="0" smtClean="0"/>
              <a:t> in </a:t>
            </a:r>
            <a:r>
              <a:rPr lang="es-ES" sz="2400" dirty="0" err="1" smtClean="0"/>
              <a:t>liver</a:t>
            </a:r>
            <a:r>
              <a:rPr lang="es-ES" sz="2400" dirty="0" smtClean="0"/>
              <a:t> from mouse, </a:t>
            </a:r>
            <a:r>
              <a:rPr lang="es-ES" sz="2400" dirty="0" err="1" smtClean="0"/>
              <a:t>rat</a:t>
            </a:r>
            <a:r>
              <a:rPr lang="es-ES" sz="2400" dirty="0" smtClean="0"/>
              <a:t>, </a:t>
            </a:r>
            <a:r>
              <a:rPr lang="es-ES" sz="2400" dirty="0" err="1" smtClean="0"/>
              <a:t>humans</a:t>
            </a:r>
            <a:r>
              <a:rPr lang="es-ES" sz="2400" dirty="0" smtClean="0"/>
              <a:t> and HCC </a:t>
            </a:r>
            <a:r>
              <a:rPr lang="es-ES" sz="2400" dirty="0" err="1" smtClean="0"/>
              <a:t>cell</a:t>
            </a:r>
            <a:r>
              <a:rPr lang="es-ES" sz="2400" dirty="0" smtClean="0"/>
              <a:t> </a:t>
            </a:r>
            <a:r>
              <a:rPr lang="es-ES" sz="2400" dirty="0" err="1" smtClean="0"/>
              <a:t>lines</a:t>
            </a:r>
            <a:r>
              <a:rPr lang="es-ES" sz="2400" dirty="0" smtClean="0"/>
              <a:t> </a:t>
            </a:r>
            <a:r>
              <a:rPr lang="es-ES" sz="2400" dirty="0" err="1" smtClean="0"/>
              <a:t>using</a:t>
            </a:r>
            <a:r>
              <a:rPr lang="es-ES" sz="2400" dirty="0" smtClean="0"/>
              <a:t> anti-IRS4 (rabbit </a:t>
            </a:r>
            <a:r>
              <a:rPr lang="es-ES" sz="2400" dirty="0" err="1" smtClean="0"/>
              <a:t>polyclonal</a:t>
            </a:r>
            <a:r>
              <a:rPr lang="es-ES" sz="2400" dirty="0" smtClean="0"/>
              <a:t> </a:t>
            </a:r>
            <a:r>
              <a:rPr lang="es-ES" sz="2400" dirty="0" err="1" smtClean="0"/>
              <a:t>IgG</a:t>
            </a:r>
            <a:r>
              <a:rPr lang="es-ES" sz="2400" dirty="0" smtClean="0"/>
              <a:t>) from </a:t>
            </a:r>
            <a:r>
              <a:rPr lang="es-ES" sz="2400" dirty="0" err="1" smtClean="0"/>
              <a:t>upstate</a:t>
            </a:r>
            <a:r>
              <a:rPr lang="es-ES" sz="2400" dirty="0" smtClean="0"/>
              <a:t> (</a:t>
            </a:r>
            <a:r>
              <a:rPr lang="es-ES" sz="2400" dirty="0" err="1" smtClean="0"/>
              <a:t>Catalog</a:t>
            </a:r>
            <a:r>
              <a:rPr lang="es-ES" sz="2400" dirty="0" smtClean="0"/>
              <a:t> #06-771):</a:t>
            </a:r>
            <a:endParaRPr lang="es-ES" sz="2400" dirty="0"/>
          </a:p>
        </p:txBody>
      </p:sp>
      <p:grpSp>
        <p:nvGrpSpPr>
          <p:cNvPr id="27" name="Grupo 26"/>
          <p:cNvGrpSpPr/>
          <p:nvPr/>
        </p:nvGrpSpPr>
        <p:grpSpPr>
          <a:xfrm>
            <a:off x="271348" y="2241941"/>
            <a:ext cx="4303975" cy="3802241"/>
            <a:chOff x="515059" y="2809701"/>
            <a:chExt cx="4303975" cy="3802241"/>
          </a:xfrm>
        </p:grpSpPr>
        <p:pic>
          <p:nvPicPr>
            <p:cNvPr id="7" name="Imagen 6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1144" y="2809701"/>
              <a:ext cx="3494124" cy="2234878"/>
            </a:xfrm>
            <a:prstGeom prst="rect">
              <a:avLst/>
            </a:prstGeom>
          </p:spPr>
        </p:pic>
        <p:sp>
          <p:nvSpPr>
            <p:cNvPr id="11" name="CuadroTexto 10"/>
            <p:cNvSpPr txBox="1"/>
            <p:nvPr/>
          </p:nvSpPr>
          <p:spPr>
            <a:xfrm rot="19018449">
              <a:off x="2344186" y="4767579"/>
              <a:ext cx="535724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1200" dirty="0" smtClean="0"/>
                <a:t>HuH7</a:t>
              </a:r>
              <a:endParaRPr lang="es-ES" sz="1200" dirty="0"/>
            </a:p>
          </p:txBody>
        </p:sp>
        <p:sp>
          <p:nvSpPr>
            <p:cNvPr id="12" name="CuadroTexto 11"/>
            <p:cNvSpPr txBox="1"/>
            <p:nvPr/>
          </p:nvSpPr>
          <p:spPr>
            <a:xfrm rot="18749804">
              <a:off x="1893935" y="4767580"/>
              <a:ext cx="614271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1200" dirty="0" smtClean="0"/>
                <a:t>HepG2</a:t>
              </a:r>
              <a:endParaRPr lang="es-ES" sz="1200" dirty="0"/>
            </a:p>
          </p:txBody>
        </p:sp>
        <p:sp>
          <p:nvSpPr>
            <p:cNvPr id="13" name="CuadroTexto 12"/>
            <p:cNvSpPr txBox="1"/>
            <p:nvPr/>
          </p:nvSpPr>
          <p:spPr>
            <a:xfrm rot="19018449">
              <a:off x="2711880" y="4803579"/>
              <a:ext cx="572593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1200" dirty="0" smtClean="0"/>
                <a:t>Chang</a:t>
              </a:r>
              <a:endParaRPr lang="es-ES" sz="1200" dirty="0"/>
            </a:p>
          </p:txBody>
        </p:sp>
        <p:pic>
          <p:nvPicPr>
            <p:cNvPr id="16" name="Imagen 15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33861" y="5295206"/>
              <a:ext cx="4085173" cy="1316736"/>
            </a:xfrm>
            <a:prstGeom prst="rect">
              <a:avLst/>
            </a:prstGeom>
          </p:spPr>
        </p:pic>
        <p:sp>
          <p:nvSpPr>
            <p:cNvPr id="17" name="CuadroTexto 16"/>
            <p:cNvSpPr txBox="1"/>
            <p:nvPr/>
          </p:nvSpPr>
          <p:spPr>
            <a:xfrm>
              <a:off x="3298143" y="5262098"/>
              <a:ext cx="86594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dirty="0" smtClean="0"/>
                <a:t>ERK1/2</a:t>
              </a:r>
              <a:endParaRPr lang="es-ES" dirty="0"/>
            </a:p>
          </p:txBody>
        </p:sp>
        <p:grpSp>
          <p:nvGrpSpPr>
            <p:cNvPr id="19" name="Grupo 18"/>
            <p:cNvGrpSpPr/>
            <p:nvPr/>
          </p:nvGrpSpPr>
          <p:grpSpPr>
            <a:xfrm>
              <a:off x="515059" y="2832987"/>
              <a:ext cx="3684512" cy="2388225"/>
              <a:chOff x="3050444" y="2242784"/>
              <a:chExt cx="3684512" cy="2388225"/>
            </a:xfrm>
          </p:grpSpPr>
          <p:sp>
            <p:nvSpPr>
              <p:cNvPr id="8" name="CuadroTexto 7"/>
              <p:cNvSpPr txBox="1"/>
              <p:nvPr/>
            </p:nvSpPr>
            <p:spPr>
              <a:xfrm>
                <a:off x="3050444" y="4107789"/>
                <a:ext cx="1402948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s-ES" sz="1400" dirty="0" smtClean="0"/>
                  <a:t>Normal </a:t>
                </a:r>
                <a:r>
                  <a:rPr lang="es-ES" sz="1400" dirty="0" err="1" smtClean="0"/>
                  <a:t>Liver</a:t>
                </a:r>
                <a:endParaRPr lang="es-ES" sz="1400" dirty="0" smtClean="0"/>
              </a:p>
              <a:p>
                <a:pPr algn="ctr"/>
                <a:r>
                  <a:rPr lang="es-ES" sz="1400" dirty="0"/>
                  <a:t>o</a:t>
                </a:r>
                <a:r>
                  <a:rPr lang="es-ES" sz="1400" dirty="0" smtClean="0"/>
                  <a:t>f human </a:t>
                </a:r>
                <a:r>
                  <a:rPr lang="es-ES" sz="1400" dirty="0" err="1" smtClean="0"/>
                  <a:t>beings</a:t>
                </a:r>
                <a:endParaRPr lang="es-ES" sz="1400" dirty="0"/>
              </a:p>
            </p:txBody>
          </p:sp>
          <p:cxnSp>
            <p:nvCxnSpPr>
              <p:cNvPr id="10" name="Conector recto 9"/>
              <p:cNvCxnSpPr/>
              <p:nvPr/>
            </p:nvCxnSpPr>
            <p:spPr>
              <a:xfrm>
                <a:off x="3579786" y="4149621"/>
                <a:ext cx="465513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8" name="CuadroTexto 17"/>
              <p:cNvSpPr txBox="1"/>
              <p:nvPr/>
            </p:nvSpPr>
            <p:spPr>
              <a:xfrm>
                <a:off x="6147744" y="2242784"/>
                <a:ext cx="58721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s-ES" dirty="0" smtClean="0"/>
                  <a:t>IRS4</a:t>
                </a:r>
                <a:endParaRPr lang="es-ES" dirty="0"/>
              </a:p>
            </p:txBody>
          </p:sp>
        </p:grpSp>
        <p:sp>
          <p:nvSpPr>
            <p:cNvPr id="20" name="CuadroTexto 19"/>
            <p:cNvSpPr txBox="1"/>
            <p:nvPr/>
          </p:nvSpPr>
          <p:spPr>
            <a:xfrm>
              <a:off x="1044401" y="5953574"/>
              <a:ext cx="775405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s-ES" sz="1400" dirty="0" err="1" smtClean="0"/>
                <a:t>Liver</a:t>
              </a:r>
              <a:endParaRPr lang="es-ES" sz="1400" dirty="0" smtClean="0"/>
            </a:p>
            <a:p>
              <a:pPr algn="ctr"/>
              <a:r>
                <a:rPr lang="es-ES" sz="1400" dirty="0" err="1" smtClean="0"/>
                <a:t>Patients</a:t>
              </a:r>
              <a:endParaRPr lang="es-ES" sz="1400" dirty="0"/>
            </a:p>
          </p:txBody>
        </p:sp>
        <p:cxnSp>
          <p:nvCxnSpPr>
            <p:cNvPr id="21" name="Conector recto 20"/>
            <p:cNvCxnSpPr/>
            <p:nvPr/>
          </p:nvCxnSpPr>
          <p:spPr>
            <a:xfrm>
              <a:off x="1205114" y="5956252"/>
              <a:ext cx="465513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CuadroTexto 21"/>
            <p:cNvSpPr txBox="1"/>
            <p:nvPr/>
          </p:nvSpPr>
          <p:spPr>
            <a:xfrm rot="19018449">
              <a:off x="2405143" y="6083765"/>
              <a:ext cx="535724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1200" dirty="0" smtClean="0"/>
                <a:t>HuH7</a:t>
              </a:r>
              <a:endParaRPr lang="es-ES" sz="1200" dirty="0"/>
            </a:p>
          </p:txBody>
        </p:sp>
        <p:sp>
          <p:nvSpPr>
            <p:cNvPr id="23" name="CuadroTexto 22"/>
            <p:cNvSpPr txBox="1"/>
            <p:nvPr/>
          </p:nvSpPr>
          <p:spPr>
            <a:xfrm rot="18749804">
              <a:off x="1954892" y="6083766"/>
              <a:ext cx="614271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1200" dirty="0" smtClean="0"/>
                <a:t>HepG2</a:t>
              </a:r>
              <a:endParaRPr lang="es-ES" sz="1200" dirty="0"/>
            </a:p>
          </p:txBody>
        </p:sp>
        <p:sp>
          <p:nvSpPr>
            <p:cNvPr id="24" name="CuadroTexto 23"/>
            <p:cNvSpPr txBox="1"/>
            <p:nvPr/>
          </p:nvSpPr>
          <p:spPr>
            <a:xfrm rot="19018449">
              <a:off x="2772837" y="6119765"/>
              <a:ext cx="572593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1200" dirty="0" smtClean="0"/>
                <a:t>Chang</a:t>
              </a:r>
              <a:endParaRPr lang="es-ES" sz="1200" dirty="0"/>
            </a:p>
          </p:txBody>
        </p:sp>
      </p:grpSp>
      <p:sp>
        <p:nvSpPr>
          <p:cNvPr id="26" name="CuadroTexto 25"/>
          <p:cNvSpPr txBox="1"/>
          <p:nvPr/>
        </p:nvSpPr>
        <p:spPr>
          <a:xfrm>
            <a:off x="645438" y="1012206"/>
            <a:ext cx="45138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/>
            <a:r>
              <a:rPr lang="es-ES" sz="1200" dirty="0" smtClean="0"/>
              <a:t>KLH </a:t>
            </a:r>
            <a:r>
              <a:rPr lang="es-ES" sz="1200" dirty="0" err="1" smtClean="0"/>
              <a:t>conjugated</a:t>
            </a:r>
            <a:r>
              <a:rPr lang="es-ES" sz="1200" dirty="0" smtClean="0"/>
              <a:t> </a:t>
            </a:r>
            <a:r>
              <a:rPr lang="es-ES" sz="1200" dirty="0" err="1" smtClean="0"/>
              <a:t>synhetic</a:t>
            </a:r>
            <a:r>
              <a:rPr lang="es-ES" sz="1200" dirty="0" smtClean="0"/>
              <a:t> </a:t>
            </a:r>
            <a:r>
              <a:rPr lang="es-ES" sz="1200" dirty="0" err="1" smtClean="0"/>
              <a:t>peptide</a:t>
            </a:r>
            <a:r>
              <a:rPr lang="es-ES" sz="1200" dirty="0" smtClean="0"/>
              <a:t> (CRMDFARRDNQFDSPKRGR) </a:t>
            </a:r>
          </a:p>
          <a:p>
            <a:pPr algn="just"/>
            <a:r>
              <a:rPr lang="es-ES" sz="1200" dirty="0" err="1" smtClean="0"/>
              <a:t>corresponding</a:t>
            </a:r>
            <a:r>
              <a:rPr lang="es-ES" sz="1200" dirty="0" smtClean="0"/>
              <a:t> to </a:t>
            </a:r>
            <a:r>
              <a:rPr lang="es-ES" sz="1200" dirty="0" err="1" smtClean="0"/>
              <a:t>aminoacids</a:t>
            </a:r>
            <a:r>
              <a:rPr lang="es-ES" sz="1200" dirty="0" smtClean="0"/>
              <a:t> 1240-1257 of human IRS-4 (C-terminal).</a:t>
            </a:r>
          </a:p>
          <a:p>
            <a:pPr algn="just"/>
            <a:r>
              <a:rPr lang="es-ES" sz="1200" dirty="0" err="1" smtClean="0"/>
              <a:t>Species</a:t>
            </a:r>
            <a:r>
              <a:rPr lang="es-ES" sz="1200" dirty="0" smtClean="0"/>
              <a:t> </a:t>
            </a:r>
            <a:r>
              <a:rPr lang="es-ES" sz="1200" dirty="0" err="1" smtClean="0"/>
              <a:t>cross-reactivity</a:t>
            </a:r>
            <a:r>
              <a:rPr lang="es-ES" sz="1200" dirty="0" smtClean="0"/>
              <a:t>: Human and </a:t>
            </a:r>
            <a:r>
              <a:rPr lang="es-ES" sz="1200" dirty="0" err="1" smtClean="0"/>
              <a:t>rat</a:t>
            </a:r>
            <a:r>
              <a:rPr lang="es-ES" sz="1200" dirty="0" smtClean="0"/>
              <a:t>, </a:t>
            </a:r>
            <a:r>
              <a:rPr lang="es-ES" sz="1200" dirty="0" err="1" smtClean="0"/>
              <a:t>other</a:t>
            </a:r>
            <a:r>
              <a:rPr lang="es-ES" sz="1200" dirty="0" smtClean="0"/>
              <a:t> </a:t>
            </a:r>
            <a:r>
              <a:rPr lang="es-ES" sz="1200" dirty="0" err="1" smtClean="0"/>
              <a:t>species</a:t>
            </a:r>
            <a:endParaRPr lang="es-ES" sz="1200" dirty="0" smtClean="0"/>
          </a:p>
          <a:p>
            <a:pPr algn="just"/>
            <a:r>
              <a:rPr lang="es-ES" sz="1200" dirty="0" err="1" smtClean="0"/>
              <a:t>cross-reactivity</a:t>
            </a:r>
            <a:r>
              <a:rPr lang="es-ES" sz="1200" dirty="0" smtClean="0"/>
              <a:t> no </a:t>
            </a:r>
            <a:r>
              <a:rPr lang="es-ES" sz="1200" dirty="0" err="1" smtClean="0"/>
              <a:t>known</a:t>
            </a:r>
            <a:r>
              <a:rPr lang="es-ES" sz="1200" dirty="0" smtClean="0"/>
              <a:t>.</a:t>
            </a:r>
            <a:endParaRPr lang="es-ES" sz="1200" dirty="0"/>
          </a:p>
        </p:txBody>
      </p:sp>
      <p:sp>
        <p:nvSpPr>
          <p:cNvPr id="28" name="CuadroTexto 27"/>
          <p:cNvSpPr txBox="1"/>
          <p:nvPr/>
        </p:nvSpPr>
        <p:spPr>
          <a:xfrm>
            <a:off x="1415865" y="1854654"/>
            <a:ext cx="160293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600" dirty="0" smtClean="0"/>
              <a:t>Human </a:t>
            </a:r>
            <a:r>
              <a:rPr lang="es-ES" sz="1600" dirty="0" err="1" smtClean="0"/>
              <a:t>liver</a:t>
            </a:r>
            <a:r>
              <a:rPr lang="es-ES" sz="1600" dirty="0" smtClean="0"/>
              <a:t> </a:t>
            </a:r>
            <a:r>
              <a:rPr lang="es-ES" sz="1600" dirty="0" err="1" smtClean="0"/>
              <a:t>cells</a:t>
            </a:r>
            <a:endParaRPr lang="es-ES" sz="1600" dirty="0"/>
          </a:p>
        </p:txBody>
      </p:sp>
      <p:grpSp>
        <p:nvGrpSpPr>
          <p:cNvPr id="35" name="Grupo 34"/>
          <p:cNvGrpSpPr/>
          <p:nvPr/>
        </p:nvGrpSpPr>
        <p:grpSpPr>
          <a:xfrm>
            <a:off x="6221868" y="941256"/>
            <a:ext cx="2956679" cy="2526747"/>
            <a:chOff x="7256112" y="1580136"/>
            <a:chExt cx="2956679" cy="2526747"/>
          </a:xfrm>
        </p:grpSpPr>
        <p:pic>
          <p:nvPicPr>
            <p:cNvPr id="29" name="Imagen 28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256112" y="1964121"/>
              <a:ext cx="2956679" cy="2142762"/>
            </a:xfrm>
            <a:prstGeom prst="rect">
              <a:avLst/>
            </a:prstGeom>
          </p:spPr>
        </p:pic>
        <p:sp>
          <p:nvSpPr>
            <p:cNvPr id="30" name="CuadroTexto 29"/>
            <p:cNvSpPr txBox="1"/>
            <p:nvPr/>
          </p:nvSpPr>
          <p:spPr>
            <a:xfrm>
              <a:off x="7999696" y="1580136"/>
              <a:ext cx="783997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1400" dirty="0" err="1" smtClean="0"/>
                <a:t>Rat</a:t>
              </a:r>
              <a:r>
                <a:rPr lang="es-ES" sz="1400" dirty="0" smtClean="0"/>
                <a:t> </a:t>
              </a:r>
              <a:r>
                <a:rPr lang="es-ES" sz="1400" dirty="0" err="1" smtClean="0"/>
                <a:t>liver</a:t>
              </a:r>
              <a:endParaRPr lang="es-ES" sz="1400" dirty="0"/>
            </a:p>
          </p:txBody>
        </p:sp>
        <p:cxnSp>
          <p:nvCxnSpPr>
            <p:cNvPr id="32" name="Conector recto 31"/>
            <p:cNvCxnSpPr/>
            <p:nvPr/>
          </p:nvCxnSpPr>
          <p:spPr>
            <a:xfrm flipV="1">
              <a:off x="7390015" y="1945968"/>
              <a:ext cx="1945070" cy="7524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3" name="CuadroTexto 32"/>
            <p:cNvSpPr txBox="1"/>
            <p:nvPr/>
          </p:nvSpPr>
          <p:spPr>
            <a:xfrm>
              <a:off x="9526385" y="1701563"/>
              <a:ext cx="686406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1400" dirty="0" smtClean="0"/>
                <a:t>HepG2</a:t>
              </a:r>
              <a:endParaRPr lang="es-ES" sz="1400" dirty="0"/>
            </a:p>
          </p:txBody>
        </p:sp>
      </p:grpSp>
      <p:cxnSp>
        <p:nvCxnSpPr>
          <p:cNvPr id="38" name="Conector recto 37"/>
          <p:cNvCxnSpPr/>
          <p:nvPr/>
        </p:nvCxnSpPr>
        <p:spPr>
          <a:xfrm>
            <a:off x="7024255" y="4703976"/>
            <a:ext cx="698269" cy="1739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CuadroTexto 40"/>
          <p:cNvSpPr txBox="1"/>
          <p:nvPr/>
        </p:nvSpPr>
        <p:spPr>
          <a:xfrm>
            <a:off x="9477132" y="1878676"/>
            <a:ext cx="150098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200" dirty="0" smtClean="0"/>
              <a:t>G7 = </a:t>
            </a:r>
            <a:r>
              <a:rPr lang="es-ES" sz="1200" dirty="0" err="1" smtClean="0"/>
              <a:t>pregnant</a:t>
            </a:r>
            <a:r>
              <a:rPr lang="es-ES" sz="1200" dirty="0" smtClean="0"/>
              <a:t> 7 </a:t>
            </a:r>
            <a:r>
              <a:rPr lang="es-ES" sz="1200" dirty="0" err="1" smtClean="0"/>
              <a:t>days</a:t>
            </a:r>
            <a:endParaRPr lang="es-ES" sz="1200" dirty="0"/>
          </a:p>
        </p:txBody>
      </p:sp>
      <p:sp>
        <p:nvSpPr>
          <p:cNvPr id="42" name="CuadroTexto 41"/>
          <p:cNvSpPr txBox="1"/>
          <p:nvPr/>
        </p:nvSpPr>
        <p:spPr>
          <a:xfrm>
            <a:off x="9477132" y="2224927"/>
            <a:ext cx="165808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200" dirty="0" smtClean="0"/>
              <a:t>G20 = </a:t>
            </a:r>
            <a:r>
              <a:rPr lang="es-ES" sz="1200" dirty="0" err="1" smtClean="0"/>
              <a:t>pregnant</a:t>
            </a:r>
            <a:r>
              <a:rPr lang="es-ES" sz="1200" dirty="0" smtClean="0"/>
              <a:t> 20 </a:t>
            </a:r>
            <a:r>
              <a:rPr lang="es-ES" sz="1200" dirty="0" err="1" smtClean="0"/>
              <a:t>days</a:t>
            </a:r>
            <a:endParaRPr lang="es-ES" sz="1200" dirty="0"/>
          </a:p>
        </p:txBody>
      </p:sp>
      <p:grpSp>
        <p:nvGrpSpPr>
          <p:cNvPr id="3" name="Grupo 2"/>
          <p:cNvGrpSpPr/>
          <p:nvPr/>
        </p:nvGrpSpPr>
        <p:grpSpPr>
          <a:xfrm>
            <a:off x="6137201" y="3446627"/>
            <a:ext cx="5861304" cy="2623112"/>
            <a:chOff x="6221868" y="3988830"/>
            <a:chExt cx="5861304" cy="2623112"/>
          </a:xfrm>
        </p:grpSpPr>
        <p:pic>
          <p:nvPicPr>
            <p:cNvPr id="34" name="Imagen 33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221868" y="4143062"/>
              <a:ext cx="5861304" cy="2468880"/>
            </a:xfrm>
            <a:prstGeom prst="rect">
              <a:avLst/>
            </a:prstGeom>
          </p:spPr>
        </p:pic>
        <p:sp>
          <p:nvSpPr>
            <p:cNvPr id="36" name="CuadroTexto 35"/>
            <p:cNvSpPr txBox="1"/>
            <p:nvPr/>
          </p:nvSpPr>
          <p:spPr>
            <a:xfrm rot="19995691">
              <a:off x="6418847" y="4380810"/>
              <a:ext cx="614271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1200" dirty="0" smtClean="0"/>
                <a:t>HepG2</a:t>
              </a:r>
              <a:endParaRPr lang="es-ES" sz="1200" dirty="0"/>
            </a:p>
          </p:txBody>
        </p:sp>
        <p:sp>
          <p:nvSpPr>
            <p:cNvPr id="39" name="CuadroTexto 38"/>
            <p:cNvSpPr txBox="1"/>
            <p:nvPr/>
          </p:nvSpPr>
          <p:spPr>
            <a:xfrm>
              <a:off x="6930530" y="4444368"/>
              <a:ext cx="91897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1200" dirty="0" smtClean="0"/>
                <a:t>Mouse </a:t>
              </a:r>
              <a:r>
                <a:rPr lang="es-ES" sz="1200" dirty="0" err="1" smtClean="0"/>
                <a:t>liver</a:t>
              </a:r>
              <a:endParaRPr lang="es-ES" sz="1200" dirty="0"/>
            </a:p>
          </p:txBody>
        </p:sp>
        <p:sp>
          <p:nvSpPr>
            <p:cNvPr id="43" name="CuadroTexto 42"/>
            <p:cNvSpPr txBox="1"/>
            <p:nvPr/>
          </p:nvSpPr>
          <p:spPr>
            <a:xfrm>
              <a:off x="6965452" y="3988830"/>
              <a:ext cx="1043747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1400" dirty="0" smtClean="0"/>
                <a:t>Mouse </a:t>
              </a:r>
              <a:r>
                <a:rPr lang="es-ES" sz="1400" dirty="0" err="1" smtClean="0"/>
                <a:t>liver</a:t>
              </a:r>
              <a:endParaRPr lang="es-ES" sz="1400" dirty="0"/>
            </a:p>
          </p:txBody>
        </p:sp>
      </p:grpSp>
      <p:sp>
        <p:nvSpPr>
          <p:cNvPr id="5" name="CuadroTexto 4"/>
          <p:cNvSpPr txBox="1"/>
          <p:nvPr/>
        </p:nvSpPr>
        <p:spPr>
          <a:xfrm>
            <a:off x="4575323" y="6069739"/>
            <a:ext cx="723243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100" b="1" u="sng" dirty="0" err="1" smtClean="0"/>
              <a:t>Conclusion</a:t>
            </a:r>
            <a:r>
              <a:rPr lang="es-ES" sz="1100" b="1" u="sng" dirty="0" smtClean="0"/>
              <a:t>:</a:t>
            </a:r>
            <a:r>
              <a:rPr lang="es-ES" sz="1100" dirty="0" smtClean="0"/>
              <a:t> </a:t>
            </a:r>
            <a:r>
              <a:rPr lang="es-ES" sz="1100" dirty="0" err="1" smtClean="0"/>
              <a:t>we</a:t>
            </a:r>
            <a:r>
              <a:rPr lang="es-ES" sz="1100" dirty="0" smtClean="0"/>
              <a:t> </a:t>
            </a:r>
            <a:r>
              <a:rPr lang="es-ES" sz="1100" dirty="0" err="1" smtClean="0"/>
              <a:t>observed</a:t>
            </a:r>
            <a:r>
              <a:rPr lang="es-ES" sz="1100" dirty="0" smtClean="0"/>
              <a:t> </a:t>
            </a:r>
            <a:r>
              <a:rPr lang="es-ES" sz="1100" dirty="0" err="1" smtClean="0"/>
              <a:t>some</a:t>
            </a:r>
            <a:r>
              <a:rPr lang="es-ES" sz="1100" dirty="0" smtClean="0"/>
              <a:t> </a:t>
            </a:r>
            <a:r>
              <a:rPr lang="es-ES" sz="1100" dirty="0" err="1" smtClean="0"/>
              <a:t>heterogeneity</a:t>
            </a:r>
            <a:r>
              <a:rPr lang="es-ES" sz="1100" dirty="0" smtClean="0"/>
              <a:t> in MW of IRS-4 in the </a:t>
            </a:r>
            <a:r>
              <a:rPr lang="es-ES" sz="1100" dirty="0" err="1" smtClean="0"/>
              <a:t>liver</a:t>
            </a:r>
            <a:r>
              <a:rPr lang="es-ES" sz="1100" dirty="0" smtClean="0"/>
              <a:t> of mouse and </a:t>
            </a:r>
            <a:r>
              <a:rPr lang="es-ES" sz="1100" dirty="0" err="1" smtClean="0"/>
              <a:t>Humans</a:t>
            </a:r>
            <a:r>
              <a:rPr lang="es-ES" sz="1100" dirty="0" smtClean="0"/>
              <a:t>  </a:t>
            </a:r>
            <a:r>
              <a:rPr lang="es-ES" sz="1100" dirty="0" err="1" smtClean="0"/>
              <a:t>beings</a:t>
            </a:r>
            <a:r>
              <a:rPr lang="es-ES" sz="1100" dirty="0" smtClean="0"/>
              <a:t> </a:t>
            </a:r>
            <a:r>
              <a:rPr lang="es-ES" sz="1100" dirty="0" err="1" smtClean="0"/>
              <a:t>which</a:t>
            </a:r>
            <a:r>
              <a:rPr lang="es-ES" sz="1100" dirty="0" smtClean="0"/>
              <a:t> has </a:t>
            </a:r>
            <a:r>
              <a:rPr lang="es-ES" sz="1100" dirty="0" err="1" smtClean="0"/>
              <a:t>been</a:t>
            </a:r>
            <a:r>
              <a:rPr lang="es-ES" sz="1100" dirty="0" smtClean="0"/>
              <a:t> </a:t>
            </a:r>
            <a:r>
              <a:rPr lang="es-ES" sz="1100" dirty="0" err="1" smtClean="0"/>
              <a:t>interpreted</a:t>
            </a:r>
            <a:r>
              <a:rPr lang="es-ES" sz="1100" dirty="0" smtClean="0"/>
              <a:t> as </a:t>
            </a:r>
            <a:r>
              <a:rPr lang="es-ES" sz="1100" dirty="0" err="1" smtClean="0"/>
              <a:t>follows</a:t>
            </a:r>
            <a:r>
              <a:rPr lang="es-ES" sz="1100" dirty="0" smtClean="0"/>
              <a:t> 130-160 </a:t>
            </a:r>
            <a:r>
              <a:rPr lang="es-ES" sz="1100" dirty="0" err="1" smtClean="0"/>
              <a:t>kDa</a:t>
            </a:r>
            <a:r>
              <a:rPr lang="es-ES" sz="1100" dirty="0" smtClean="0"/>
              <a:t> </a:t>
            </a:r>
            <a:r>
              <a:rPr lang="es-ES" sz="1100" dirty="0" err="1" smtClean="0"/>
              <a:t>correspond</a:t>
            </a:r>
            <a:r>
              <a:rPr lang="es-ES" sz="1100" dirty="0" smtClean="0"/>
              <a:t> to </a:t>
            </a:r>
            <a:r>
              <a:rPr lang="es-ES" sz="1100" dirty="0" err="1" smtClean="0"/>
              <a:t>protein</a:t>
            </a:r>
            <a:r>
              <a:rPr lang="es-ES" sz="1100" dirty="0" smtClean="0"/>
              <a:t> in </a:t>
            </a:r>
            <a:r>
              <a:rPr lang="es-ES" sz="1100" dirty="0" err="1" smtClean="0"/>
              <a:t>different</a:t>
            </a:r>
            <a:r>
              <a:rPr lang="es-ES" sz="1100" dirty="0" smtClean="0"/>
              <a:t> </a:t>
            </a:r>
            <a:r>
              <a:rPr lang="es-ES" sz="1100" dirty="0" err="1" smtClean="0"/>
              <a:t>states</a:t>
            </a:r>
            <a:r>
              <a:rPr lang="es-ES" sz="1100" dirty="0" smtClean="0"/>
              <a:t> of </a:t>
            </a:r>
            <a:r>
              <a:rPr lang="es-ES" sz="1100" dirty="0" err="1" smtClean="0"/>
              <a:t>phosphorylation</a:t>
            </a:r>
            <a:r>
              <a:rPr lang="es-ES" sz="1100" dirty="0" smtClean="0"/>
              <a:t> and 100kDa to a C-terminal </a:t>
            </a:r>
            <a:r>
              <a:rPr lang="es-ES" sz="1100" dirty="0" err="1" smtClean="0"/>
              <a:t>fragment</a:t>
            </a:r>
            <a:r>
              <a:rPr lang="es-ES" sz="1100" dirty="0" smtClean="0"/>
              <a:t> </a:t>
            </a:r>
            <a:r>
              <a:rPr lang="es-ES" sz="1100" dirty="0" err="1" smtClean="0"/>
              <a:t>which</a:t>
            </a:r>
            <a:r>
              <a:rPr lang="es-ES" sz="1100" dirty="0" smtClean="0"/>
              <a:t> </a:t>
            </a:r>
            <a:r>
              <a:rPr lang="es-ES" sz="1100" dirty="0" err="1" smtClean="0"/>
              <a:t>could</a:t>
            </a:r>
            <a:r>
              <a:rPr lang="es-ES" sz="1100" dirty="0" smtClean="0"/>
              <a:t> be active. In </a:t>
            </a:r>
            <a:r>
              <a:rPr lang="es-ES" sz="1100" dirty="0" err="1" smtClean="0"/>
              <a:t>subsequent</a:t>
            </a:r>
            <a:r>
              <a:rPr lang="es-ES" sz="1100" dirty="0" smtClean="0"/>
              <a:t> </a:t>
            </a:r>
            <a:r>
              <a:rPr lang="es-ES" sz="1100" dirty="0" err="1" smtClean="0"/>
              <a:t>experiments</a:t>
            </a:r>
            <a:r>
              <a:rPr lang="es-ES" sz="1100" dirty="0" smtClean="0"/>
              <a:t> </a:t>
            </a:r>
            <a:r>
              <a:rPr lang="es-ES" sz="1100" dirty="0" err="1" smtClean="0"/>
              <a:t>we</a:t>
            </a:r>
            <a:r>
              <a:rPr lang="es-ES" sz="1100" dirty="0" smtClean="0"/>
              <a:t> </a:t>
            </a:r>
            <a:r>
              <a:rPr lang="es-ES" sz="1100" dirty="0" err="1" smtClean="0"/>
              <a:t>showed</a:t>
            </a:r>
            <a:r>
              <a:rPr lang="es-ES" sz="1100" dirty="0" smtClean="0"/>
              <a:t> </a:t>
            </a:r>
            <a:r>
              <a:rPr lang="es-ES" sz="1100" dirty="0" err="1" smtClean="0"/>
              <a:t>all</a:t>
            </a:r>
            <a:r>
              <a:rPr lang="es-ES" sz="1100" dirty="0" smtClean="0"/>
              <a:t> the </a:t>
            </a:r>
            <a:r>
              <a:rPr lang="es-ES" sz="1100" dirty="0" err="1" smtClean="0"/>
              <a:t>fragment</a:t>
            </a:r>
            <a:r>
              <a:rPr lang="es-ES" sz="1100" dirty="0" smtClean="0"/>
              <a:t> </a:t>
            </a:r>
            <a:r>
              <a:rPr lang="es-ES" sz="1100" dirty="0" err="1" smtClean="0"/>
              <a:t>observed</a:t>
            </a:r>
            <a:r>
              <a:rPr lang="es-ES" sz="1100" dirty="0" smtClean="0"/>
              <a:t>. In </a:t>
            </a:r>
            <a:r>
              <a:rPr lang="es-ES" sz="1100" dirty="0" err="1" smtClean="0"/>
              <a:t>liver</a:t>
            </a:r>
            <a:r>
              <a:rPr lang="es-ES" sz="1100" dirty="0" smtClean="0"/>
              <a:t> </a:t>
            </a:r>
            <a:r>
              <a:rPr lang="es-ES" sz="1100" dirty="0" err="1" smtClean="0"/>
              <a:t>rats</a:t>
            </a:r>
            <a:r>
              <a:rPr lang="es-ES" sz="1100" dirty="0" smtClean="0"/>
              <a:t> </a:t>
            </a:r>
            <a:r>
              <a:rPr lang="es-ES" sz="1100" dirty="0" err="1" smtClean="0"/>
              <a:t>we</a:t>
            </a:r>
            <a:r>
              <a:rPr lang="es-ES" sz="1100" dirty="0" smtClean="0"/>
              <a:t> </a:t>
            </a:r>
            <a:r>
              <a:rPr lang="es-ES" sz="1100" dirty="0" err="1" smtClean="0"/>
              <a:t>observed</a:t>
            </a:r>
            <a:r>
              <a:rPr lang="es-ES" sz="1100" dirty="0" smtClean="0"/>
              <a:t> </a:t>
            </a:r>
            <a:r>
              <a:rPr lang="es-ES" sz="1100" dirty="0" err="1" smtClean="0"/>
              <a:t>less</a:t>
            </a:r>
            <a:r>
              <a:rPr lang="es-ES" sz="1100" dirty="0" smtClean="0"/>
              <a:t> </a:t>
            </a:r>
            <a:r>
              <a:rPr lang="es-ES" sz="1100" dirty="0" err="1" smtClean="0"/>
              <a:t>heterogeneity</a:t>
            </a:r>
            <a:r>
              <a:rPr lang="es-ES" sz="1100" dirty="0" smtClean="0"/>
              <a:t> </a:t>
            </a:r>
            <a:r>
              <a:rPr lang="es-ES" sz="1100" dirty="0" err="1" smtClean="0"/>
              <a:t>for</a:t>
            </a:r>
            <a:r>
              <a:rPr lang="es-ES" sz="1100" dirty="0" smtClean="0"/>
              <a:t> IRS-4.</a:t>
            </a:r>
            <a:endParaRPr lang="es-ES" sz="1100" dirty="0"/>
          </a:p>
        </p:txBody>
      </p:sp>
      <p:cxnSp>
        <p:nvCxnSpPr>
          <p:cNvPr id="9" name="Conector recto de flecha 8"/>
          <p:cNvCxnSpPr/>
          <p:nvPr/>
        </p:nvCxnSpPr>
        <p:spPr>
          <a:xfrm>
            <a:off x="480753" y="3715230"/>
            <a:ext cx="164685" cy="7524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Conector recto de flecha 14"/>
          <p:cNvCxnSpPr/>
          <p:nvPr/>
        </p:nvCxnSpPr>
        <p:spPr>
          <a:xfrm flipV="1">
            <a:off x="480753" y="4040664"/>
            <a:ext cx="176468" cy="13635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170470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" name="Picture 3" descr="C:\Users\Luis Gonzalez\Desktop\qPCR IRS4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1930" t="6520" r="7954" b="-158"/>
          <a:stretch/>
        </p:blipFill>
        <p:spPr bwMode="auto">
          <a:xfrm>
            <a:off x="3381351" y="4310237"/>
            <a:ext cx="2558514" cy="22427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60283" y="67568"/>
            <a:ext cx="5286548" cy="607464"/>
          </a:xfrm>
        </p:spPr>
        <p:txBody>
          <a:bodyPr>
            <a:normAutofit/>
          </a:bodyPr>
          <a:lstStyle/>
          <a:p>
            <a:r>
              <a:rPr lang="es-ES" sz="2400" dirty="0" err="1" smtClean="0"/>
              <a:t>Overexpression</a:t>
            </a:r>
            <a:r>
              <a:rPr lang="es-ES" sz="2400" dirty="0" smtClean="0"/>
              <a:t> of IRS4 in </a:t>
            </a:r>
            <a:r>
              <a:rPr lang="es-ES" sz="2400" dirty="0" err="1" smtClean="0"/>
              <a:t>Hep</a:t>
            </a:r>
            <a:r>
              <a:rPr lang="es-ES" sz="2400" dirty="0" smtClean="0"/>
              <a:t> G2 </a:t>
            </a:r>
            <a:r>
              <a:rPr lang="es-ES" sz="2400" dirty="0" err="1" smtClean="0"/>
              <a:t>cell</a:t>
            </a:r>
            <a:r>
              <a:rPr lang="es-ES" sz="2400" dirty="0" smtClean="0"/>
              <a:t> line</a:t>
            </a:r>
            <a:endParaRPr lang="es-ES" sz="2400" dirty="0"/>
          </a:p>
        </p:txBody>
      </p:sp>
      <p:grpSp>
        <p:nvGrpSpPr>
          <p:cNvPr id="15" name="Grupo 14"/>
          <p:cNvGrpSpPr/>
          <p:nvPr/>
        </p:nvGrpSpPr>
        <p:grpSpPr>
          <a:xfrm>
            <a:off x="412172" y="675032"/>
            <a:ext cx="4241801" cy="3170533"/>
            <a:chOff x="9926" y="3370517"/>
            <a:chExt cx="4241801" cy="3170533"/>
          </a:xfrm>
        </p:grpSpPr>
        <p:pic>
          <p:nvPicPr>
            <p:cNvPr id="3" name="Imagen 2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04949" y="3370517"/>
              <a:ext cx="3446778" cy="1790631"/>
            </a:xfrm>
            <a:prstGeom prst="rect">
              <a:avLst/>
            </a:prstGeom>
          </p:spPr>
        </p:pic>
        <p:sp>
          <p:nvSpPr>
            <p:cNvPr id="4" name="CuadroTexto 3"/>
            <p:cNvSpPr txBox="1"/>
            <p:nvPr/>
          </p:nvSpPr>
          <p:spPr>
            <a:xfrm>
              <a:off x="9926" y="5299648"/>
              <a:ext cx="114121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s-ES" sz="1200" dirty="0" smtClean="0"/>
                <a:t>PCNA</a:t>
              </a:r>
            </a:p>
            <a:p>
              <a:pPr algn="ctr"/>
              <a:r>
                <a:rPr lang="es-ES" sz="1200" dirty="0" smtClean="0"/>
                <a:t>(</a:t>
              </a:r>
              <a:r>
                <a:rPr lang="es-ES" sz="1200" dirty="0" err="1" smtClean="0"/>
                <a:t>Empty</a:t>
              </a:r>
              <a:r>
                <a:rPr lang="es-ES" sz="1200" dirty="0" smtClean="0"/>
                <a:t> vector)</a:t>
              </a:r>
              <a:endParaRPr lang="es-ES" sz="1200" dirty="0"/>
            </a:p>
          </p:txBody>
        </p:sp>
        <p:sp>
          <p:nvSpPr>
            <p:cNvPr id="5" name="CuadroTexto 4"/>
            <p:cNvSpPr txBox="1"/>
            <p:nvPr/>
          </p:nvSpPr>
          <p:spPr>
            <a:xfrm>
              <a:off x="284035" y="5761313"/>
              <a:ext cx="59298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s-ES" sz="1200" dirty="0" smtClean="0"/>
                <a:t>PCNA</a:t>
              </a:r>
            </a:p>
            <a:p>
              <a:pPr algn="ctr"/>
              <a:r>
                <a:rPr lang="es-ES" sz="1200" dirty="0" smtClean="0"/>
                <a:t>(IRS-4)</a:t>
              </a:r>
              <a:endParaRPr lang="es-ES" sz="1200" dirty="0"/>
            </a:p>
          </p:txBody>
        </p:sp>
        <p:sp>
          <p:nvSpPr>
            <p:cNvPr id="6" name="CuadroTexto 5"/>
            <p:cNvSpPr txBox="1"/>
            <p:nvPr/>
          </p:nvSpPr>
          <p:spPr>
            <a:xfrm>
              <a:off x="174804" y="6222978"/>
              <a:ext cx="811441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s-ES" sz="1200" dirty="0" err="1" smtClean="0"/>
                <a:t>Neomycin</a:t>
              </a:r>
              <a:endParaRPr lang="es-ES" sz="1200" dirty="0"/>
            </a:p>
          </p:txBody>
        </p:sp>
        <p:sp>
          <p:nvSpPr>
            <p:cNvPr id="7" name="CuadroTexto 6"/>
            <p:cNvSpPr txBox="1"/>
            <p:nvPr/>
          </p:nvSpPr>
          <p:spPr>
            <a:xfrm>
              <a:off x="1151128" y="5391981"/>
              <a:ext cx="182614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dirty="0" smtClean="0"/>
                <a:t>+        +       -        -</a:t>
              </a:r>
              <a:endParaRPr lang="es-ES" dirty="0"/>
            </a:p>
          </p:txBody>
        </p:sp>
        <p:sp>
          <p:nvSpPr>
            <p:cNvPr id="8" name="CuadroTexto 7"/>
            <p:cNvSpPr txBox="1"/>
            <p:nvPr/>
          </p:nvSpPr>
          <p:spPr>
            <a:xfrm>
              <a:off x="1167754" y="5807479"/>
              <a:ext cx="177324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dirty="0" smtClean="0"/>
                <a:t>-        -       +        +</a:t>
              </a:r>
              <a:endParaRPr lang="es-ES" dirty="0"/>
            </a:p>
          </p:txBody>
        </p:sp>
        <p:sp>
          <p:nvSpPr>
            <p:cNvPr id="9" name="CuadroTexto 8"/>
            <p:cNvSpPr txBox="1"/>
            <p:nvPr/>
          </p:nvSpPr>
          <p:spPr>
            <a:xfrm>
              <a:off x="1167754" y="6171718"/>
              <a:ext cx="177324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dirty="0" smtClean="0"/>
                <a:t>-        +       -        +</a:t>
              </a:r>
              <a:endParaRPr lang="es-ES" dirty="0"/>
            </a:p>
          </p:txBody>
        </p:sp>
      </p:grpSp>
      <p:grpSp>
        <p:nvGrpSpPr>
          <p:cNvPr id="13" name="Grupo 12"/>
          <p:cNvGrpSpPr/>
          <p:nvPr/>
        </p:nvGrpSpPr>
        <p:grpSpPr>
          <a:xfrm>
            <a:off x="6493743" y="127810"/>
            <a:ext cx="4221344" cy="4193087"/>
            <a:chOff x="6211129" y="530529"/>
            <a:chExt cx="4221344" cy="4193087"/>
          </a:xfrm>
        </p:grpSpPr>
        <p:pic>
          <p:nvPicPr>
            <p:cNvPr id="10" name="Imagen 9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211129" y="1203472"/>
              <a:ext cx="3593592" cy="2377440"/>
            </a:xfrm>
            <a:prstGeom prst="rect">
              <a:avLst/>
            </a:prstGeom>
          </p:spPr>
        </p:pic>
        <p:sp>
          <p:nvSpPr>
            <p:cNvPr id="11" name="CuadroTexto 10"/>
            <p:cNvSpPr txBox="1"/>
            <p:nvPr/>
          </p:nvSpPr>
          <p:spPr>
            <a:xfrm>
              <a:off x="7097708" y="530529"/>
              <a:ext cx="121687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1200" dirty="0" err="1" smtClean="0"/>
                <a:t>Colonies</a:t>
              </a:r>
              <a:r>
                <a:rPr lang="es-ES" sz="1200" dirty="0" smtClean="0"/>
                <a:t> </a:t>
              </a:r>
              <a:r>
                <a:rPr lang="es-ES" sz="1200" dirty="0" err="1" smtClean="0"/>
                <a:t>studied</a:t>
              </a:r>
              <a:endParaRPr lang="es-ES" sz="1200" dirty="0"/>
            </a:p>
          </p:txBody>
        </p:sp>
        <p:sp>
          <p:nvSpPr>
            <p:cNvPr id="12" name="CuadroTexto 11"/>
            <p:cNvSpPr txBox="1"/>
            <p:nvPr/>
          </p:nvSpPr>
          <p:spPr>
            <a:xfrm rot="19795179">
              <a:off x="6491184" y="678029"/>
              <a:ext cx="583814" cy="5539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s-ES" sz="1000" dirty="0" smtClean="0"/>
                <a:t>PCNA</a:t>
              </a:r>
            </a:p>
            <a:p>
              <a:pPr algn="ctr"/>
              <a:r>
                <a:rPr lang="es-ES" sz="1000" dirty="0" smtClean="0"/>
                <a:t>(</a:t>
              </a:r>
              <a:r>
                <a:rPr lang="es-ES" sz="1000" dirty="0" err="1" smtClean="0"/>
                <a:t>Empty</a:t>
              </a:r>
              <a:endParaRPr lang="es-ES" sz="1000" dirty="0" smtClean="0"/>
            </a:p>
            <a:p>
              <a:pPr algn="ctr"/>
              <a:r>
                <a:rPr lang="es-ES" sz="1000" dirty="0" smtClean="0"/>
                <a:t> vector)</a:t>
              </a:r>
              <a:endParaRPr lang="es-ES" sz="1000" dirty="0"/>
            </a:p>
          </p:txBody>
        </p:sp>
        <p:sp>
          <p:nvSpPr>
            <p:cNvPr id="14" name="CuadroTexto 13"/>
            <p:cNvSpPr txBox="1"/>
            <p:nvPr/>
          </p:nvSpPr>
          <p:spPr>
            <a:xfrm>
              <a:off x="7617515" y="745514"/>
              <a:ext cx="526106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s-ES" sz="1000" dirty="0" smtClean="0"/>
                <a:t>PCNA</a:t>
              </a:r>
            </a:p>
            <a:p>
              <a:pPr algn="ctr"/>
              <a:r>
                <a:rPr lang="es-ES" sz="1000" dirty="0" smtClean="0"/>
                <a:t>(IRS-4)</a:t>
              </a:r>
              <a:endParaRPr lang="es-ES" sz="1000" dirty="0"/>
            </a:p>
          </p:txBody>
        </p:sp>
        <p:cxnSp>
          <p:nvCxnSpPr>
            <p:cNvPr id="16" name="Conector recto 15"/>
            <p:cNvCxnSpPr/>
            <p:nvPr/>
          </p:nvCxnSpPr>
          <p:spPr>
            <a:xfrm>
              <a:off x="7097708" y="1088967"/>
              <a:ext cx="1605717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CuadroTexto 16"/>
            <p:cNvSpPr txBox="1"/>
            <p:nvPr/>
          </p:nvSpPr>
          <p:spPr>
            <a:xfrm rot="19795179">
              <a:off x="8592620" y="656850"/>
              <a:ext cx="583814" cy="5539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s-ES" sz="1000" dirty="0" smtClean="0"/>
                <a:t>PCNA</a:t>
              </a:r>
            </a:p>
            <a:p>
              <a:pPr algn="ctr"/>
              <a:r>
                <a:rPr lang="es-ES" sz="1000" dirty="0" smtClean="0"/>
                <a:t>(</a:t>
              </a:r>
              <a:r>
                <a:rPr lang="es-ES" sz="1000" dirty="0" err="1" smtClean="0"/>
                <a:t>Empty</a:t>
              </a:r>
              <a:endParaRPr lang="es-ES" sz="1000" dirty="0" smtClean="0"/>
            </a:p>
            <a:p>
              <a:pPr algn="ctr"/>
              <a:r>
                <a:rPr lang="es-ES" sz="1000" dirty="0" smtClean="0"/>
                <a:t> vector)</a:t>
              </a:r>
              <a:endParaRPr lang="es-ES" sz="1000" dirty="0"/>
            </a:p>
          </p:txBody>
        </p:sp>
        <p:sp>
          <p:nvSpPr>
            <p:cNvPr id="18" name="CuadroTexto 17"/>
            <p:cNvSpPr txBox="1"/>
            <p:nvPr/>
          </p:nvSpPr>
          <p:spPr>
            <a:xfrm>
              <a:off x="9065629" y="746110"/>
              <a:ext cx="526106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s-ES" sz="1000" dirty="0" smtClean="0"/>
                <a:t>PCNA</a:t>
              </a:r>
            </a:p>
            <a:p>
              <a:pPr algn="ctr"/>
              <a:r>
                <a:rPr lang="es-ES" sz="1000" dirty="0" smtClean="0"/>
                <a:t>(IRS-4)</a:t>
              </a:r>
              <a:endParaRPr lang="es-ES" sz="1000" dirty="0"/>
            </a:p>
          </p:txBody>
        </p:sp>
        <p:pic>
          <p:nvPicPr>
            <p:cNvPr id="19" name="Imagen 18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2887"/>
            <a:stretch/>
          </p:blipFill>
          <p:spPr>
            <a:xfrm>
              <a:off x="6391661" y="3572903"/>
              <a:ext cx="4040812" cy="576072"/>
            </a:xfrm>
            <a:prstGeom prst="rect">
              <a:avLst/>
            </a:prstGeom>
          </p:spPr>
        </p:pic>
        <p:cxnSp>
          <p:nvCxnSpPr>
            <p:cNvPr id="21" name="Conector recto de flecha 20"/>
            <p:cNvCxnSpPr/>
            <p:nvPr/>
          </p:nvCxnSpPr>
          <p:spPr>
            <a:xfrm flipH="1">
              <a:off x="6858000" y="2144684"/>
              <a:ext cx="24938" cy="1280160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Conector recto de flecha 22"/>
            <p:cNvCxnSpPr/>
            <p:nvPr/>
          </p:nvCxnSpPr>
          <p:spPr>
            <a:xfrm>
              <a:off x="7174521" y="2161309"/>
              <a:ext cx="0" cy="1255222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Conector recto de flecha 23"/>
            <p:cNvCxnSpPr/>
            <p:nvPr/>
          </p:nvCxnSpPr>
          <p:spPr>
            <a:xfrm>
              <a:off x="7443300" y="2144684"/>
              <a:ext cx="0" cy="1255222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Conector recto de flecha 24"/>
            <p:cNvCxnSpPr/>
            <p:nvPr/>
          </p:nvCxnSpPr>
          <p:spPr>
            <a:xfrm>
              <a:off x="7720391" y="2144684"/>
              <a:ext cx="0" cy="1255222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Conector recto de flecha 25"/>
            <p:cNvCxnSpPr/>
            <p:nvPr/>
          </p:nvCxnSpPr>
          <p:spPr>
            <a:xfrm>
              <a:off x="7994711" y="2144684"/>
              <a:ext cx="0" cy="1255222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Conector recto de flecha 26"/>
            <p:cNvCxnSpPr/>
            <p:nvPr/>
          </p:nvCxnSpPr>
          <p:spPr>
            <a:xfrm>
              <a:off x="8285657" y="2138928"/>
              <a:ext cx="0" cy="1255222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Conector recto de flecha 27"/>
            <p:cNvCxnSpPr/>
            <p:nvPr/>
          </p:nvCxnSpPr>
          <p:spPr>
            <a:xfrm>
              <a:off x="8584914" y="2138928"/>
              <a:ext cx="0" cy="1255222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Conector recto de flecha 28"/>
            <p:cNvCxnSpPr/>
            <p:nvPr/>
          </p:nvCxnSpPr>
          <p:spPr>
            <a:xfrm>
              <a:off x="8909111" y="2081231"/>
              <a:ext cx="0" cy="1255222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Conector recto de flecha 29"/>
            <p:cNvCxnSpPr/>
            <p:nvPr/>
          </p:nvCxnSpPr>
          <p:spPr>
            <a:xfrm>
              <a:off x="9200056" y="2081231"/>
              <a:ext cx="0" cy="1255222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2" name="CuadroTexto 31"/>
            <p:cNvSpPr txBox="1"/>
            <p:nvPr/>
          </p:nvSpPr>
          <p:spPr>
            <a:xfrm rot="19795179">
              <a:off x="6491184" y="3851404"/>
              <a:ext cx="583814" cy="5539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s-ES" sz="1000" dirty="0" smtClean="0"/>
                <a:t>PCNA</a:t>
              </a:r>
            </a:p>
            <a:p>
              <a:pPr algn="ctr"/>
              <a:r>
                <a:rPr lang="es-ES" sz="1000" dirty="0" smtClean="0"/>
                <a:t>(</a:t>
              </a:r>
              <a:r>
                <a:rPr lang="es-ES" sz="1000" dirty="0" err="1" smtClean="0"/>
                <a:t>Empty</a:t>
              </a:r>
              <a:endParaRPr lang="es-ES" sz="1000" dirty="0" smtClean="0"/>
            </a:p>
            <a:p>
              <a:pPr algn="ctr"/>
              <a:r>
                <a:rPr lang="es-ES" sz="1000" dirty="0" smtClean="0"/>
                <a:t> vector)</a:t>
              </a:r>
              <a:endParaRPr lang="es-ES" sz="1000" dirty="0"/>
            </a:p>
          </p:txBody>
        </p:sp>
        <p:sp>
          <p:nvSpPr>
            <p:cNvPr id="33" name="CuadroTexto 32"/>
            <p:cNvSpPr txBox="1"/>
            <p:nvPr/>
          </p:nvSpPr>
          <p:spPr>
            <a:xfrm>
              <a:off x="7010491" y="3873525"/>
              <a:ext cx="38023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1200" dirty="0" smtClean="0"/>
                <a:t>C3 </a:t>
              </a:r>
              <a:endParaRPr lang="es-ES" sz="1200" dirty="0"/>
            </a:p>
          </p:txBody>
        </p:sp>
        <p:sp>
          <p:nvSpPr>
            <p:cNvPr id="34" name="Cerrar llave 33"/>
            <p:cNvSpPr/>
            <p:nvPr/>
          </p:nvSpPr>
          <p:spPr>
            <a:xfrm rot="16200000" flipH="1">
              <a:off x="6882183" y="4049755"/>
              <a:ext cx="221749" cy="612504"/>
            </a:xfrm>
            <a:prstGeom prst="rightBrac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35" name="CuadroTexto 34"/>
            <p:cNvSpPr txBox="1"/>
            <p:nvPr/>
          </p:nvSpPr>
          <p:spPr>
            <a:xfrm>
              <a:off x="6525539" y="4323506"/>
              <a:ext cx="95410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s-ES" sz="1000" dirty="0" err="1" smtClean="0"/>
                <a:t>Selected</a:t>
              </a:r>
              <a:r>
                <a:rPr lang="es-ES" sz="1000" dirty="0" smtClean="0"/>
                <a:t> in </a:t>
              </a:r>
            </a:p>
            <a:p>
              <a:pPr algn="ctr"/>
              <a:r>
                <a:rPr lang="es-ES" sz="1000" dirty="0" err="1" smtClean="0"/>
                <a:t>further</a:t>
              </a:r>
              <a:r>
                <a:rPr lang="es-ES" sz="1000" dirty="0" smtClean="0"/>
                <a:t> </a:t>
              </a:r>
              <a:r>
                <a:rPr lang="es-ES" sz="1000" dirty="0" err="1" smtClean="0"/>
                <a:t>studies</a:t>
              </a:r>
              <a:endParaRPr lang="es-ES" sz="1000" dirty="0"/>
            </a:p>
          </p:txBody>
        </p:sp>
      </p:grpSp>
      <p:pic>
        <p:nvPicPr>
          <p:cNvPr id="36" name="Picture 4" descr="C:\Users\Luis Gonzalez\Desktop\pcDNA3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aturation sat="0"/>
                    </a14:imgEffect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309" y="4228597"/>
            <a:ext cx="3255048" cy="24412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22" name="21 Conector recto de flecha"/>
          <p:cNvCxnSpPr/>
          <p:nvPr/>
        </p:nvCxnSpPr>
        <p:spPr>
          <a:xfrm flipH="1">
            <a:off x="9812867" y="3476233"/>
            <a:ext cx="372533" cy="0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30 CuadroTexto"/>
          <p:cNvSpPr txBox="1"/>
          <p:nvPr/>
        </p:nvSpPr>
        <p:spPr>
          <a:xfrm>
            <a:off x="3593426" y="6101110"/>
            <a:ext cx="168988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400" b="1" dirty="0" smtClean="0"/>
              <a:t>C1 in the </a:t>
            </a:r>
            <a:r>
              <a:rPr lang="es-ES" sz="1400" b="1" dirty="0" err="1" smtClean="0"/>
              <a:t>article</a:t>
            </a:r>
            <a:r>
              <a:rPr lang="es-ES" sz="1400" b="1" dirty="0" smtClean="0"/>
              <a:t> = C3</a:t>
            </a:r>
            <a:endParaRPr lang="es-ES" sz="1400" b="1" dirty="0"/>
          </a:p>
        </p:txBody>
      </p:sp>
      <p:pic>
        <p:nvPicPr>
          <p:cNvPr id="39" name="Picture 2" descr="C:\Users\Luis Gonzalez\Desktop\qPCR IRS1.jpg"/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965" t="13780"/>
          <a:stretch/>
        </p:blipFill>
        <p:spPr bwMode="auto">
          <a:xfrm>
            <a:off x="6193122" y="4310237"/>
            <a:ext cx="3206964" cy="22780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0" name="39 CuadroTexto"/>
          <p:cNvSpPr txBox="1"/>
          <p:nvPr/>
        </p:nvSpPr>
        <p:spPr>
          <a:xfrm>
            <a:off x="7085825" y="6101110"/>
            <a:ext cx="168988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400" b="1" dirty="0" smtClean="0"/>
              <a:t>C1 in the </a:t>
            </a:r>
            <a:r>
              <a:rPr lang="es-ES" sz="1400" b="1" dirty="0" err="1" smtClean="0"/>
              <a:t>article</a:t>
            </a:r>
            <a:r>
              <a:rPr lang="es-ES" sz="1400" b="1" dirty="0" smtClean="0"/>
              <a:t> = C3</a:t>
            </a:r>
            <a:endParaRPr lang="es-ES" sz="1400" b="1" dirty="0"/>
          </a:p>
        </p:txBody>
      </p:sp>
    </p:spTree>
    <p:extLst>
      <p:ext uri="{BB962C8B-B14F-4D97-AF65-F5344CB8AC3E}">
        <p14:creationId xmlns:p14="http://schemas.microsoft.com/office/powerpoint/2010/main" val="276906824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338667" y="46905"/>
            <a:ext cx="6520209" cy="544729"/>
          </a:xfrm>
        </p:spPr>
        <p:txBody>
          <a:bodyPr>
            <a:normAutofit fontScale="90000"/>
          </a:bodyPr>
          <a:lstStyle/>
          <a:p>
            <a:r>
              <a:rPr lang="es-ES" sz="2400" dirty="0" err="1" smtClean="0"/>
              <a:t>Changes</a:t>
            </a:r>
            <a:r>
              <a:rPr lang="es-ES" sz="2400" dirty="0" smtClean="0"/>
              <a:t> in </a:t>
            </a:r>
            <a:r>
              <a:rPr lang="es-ES" sz="2400" dirty="0" err="1" smtClean="0"/>
              <a:t>signalling</a:t>
            </a:r>
            <a:r>
              <a:rPr lang="es-ES" sz="2400" dirty="0"/>
              <a:t> </a:t>
            </a:r>
            <a:r>
              <a:rPr lang="es-ES" sz="2400" dirty="0" err="1" smtClean="0"/>
              <a:t>pathways</a:t>
            </a:r>
            <a:r>
              <a:rPr lang="es-ES" sz="2400" dirty="0" smtClean="0"/>
              <a:t> in PCNA and C1 </a:t>
            </a:r>
            <a:r>
              <a:rPr lang="es-ES" sz="2400" dirty="0" err="1" smtClean="0"/>
              <a:t>cell</a:t>
            </a:r>
            <a:r>
              <a:rPr lang="es-ES" sz="2400" dirty="0" smtClean="0"/>
              <a:t> </a:t>
            </a:r>
            <a:r>
              <a:rPr lang="es-ES" sz="2400" dirty="0" err="1" smtClean="0"/>
              <a:t>lines</a:t>
            </a:r>
            <a:endParaRPr lang="es-ES" sz="2400" dirty="0"/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4314" y="1211688"/>
            <a:ext cx="4709358" cy="1041686"/>
          </a:xfrm>
          <a:prstGeom prst="rect">
            <a:avLst/>
          </a:prstGeom>
        </p:spPr>
      </p:pic>
      <p:cxnSp>
        <p:nvCxnSpPr>
          <p:cNvPr id="5" name="Conector recto 4"/>
          <p:cNvCxnSpPr/>
          <p:nvPr/>
        </p:nvCxnSpPr>
        <p:spPr>
          <a:xfrm>
            <a:off x="3226074" y="920157"/>
            <a:ext cx="922713" cy="8313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CuadroTexto 5"/>
          <p:cNvSpPr txBox="1"/>
          <p:nvPr/>
        </p:nvSpPr>
        <p:spPr>
          <a:xfrm>
            <a:off x="3000895" y="678070"/>
            <a:ext cx="134684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100" dirty="0" smtClean="0"/>
              <a:t>+ PD (MEK </a:t>
            </a:r>
            <a:r>
              <a:rPr lang="es-ES" sz="1100" dirty="0" err="1" smtClean="0"/>
              <a:t>inhibitor</a:t>
            </a:r>
            <a:r>
              <a:rPr lang="es-ES" sz="1100" dirty="0" smtClean="0"/>
              <a:t>)</a:t>
            </a:r>
            <a:endParaRPr lang="es-ES" sz="1100" dirty="0"/>
          </a:p>
        </p:txBody>
      </p:sp>
      <p:sp>
        <p:nvSpPr>
          <p:cNvPr id="7" name="CuadroTexto 6"/>
          <p:cNvSpPr txBox="1"/>
          <p:nvPr/>
        </p:nvSpPr>
        <p:spPr>
          <a:xfrm>
            <a:off x="574314" y="617700"/>
            <a:ext cx="6639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 err="1" smtClean="0"/>
              <a:t>pERK</a:t>
            </a:r>
            <a:endParaRPr lang="es-ES" dirty="0"/>
          </a:p>
        </p:txBody>
      </p:sp>
      <p:pic>
        <p:nvPicPr>
          <p:cNvPr id="8" name="Imagen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4314" y="2489146"/>
            <a:ext cx="5303520" cy="621792"/>
          </a:xfrm>
          <a:prstGeom prst="rect">
            <a:avLst/>
          </a:prstGeom>
        </p:spPr>
      </p:pic>
      <p:sp>
        <p:nvSpPr>
          <p:cNvPr id="9" name="CuadroTexto 8"/>
          <p:cNvSpPr txBox="1"/>
          <p:nvPr/>
        </p:nvSpPr>
        <p:spPr>
          <a:xfrm>
            <a:off x="404078" y="934689"/>
            <a:ext cx="366638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200" dirty="0" smtClean="0"/>
              <a:t>PCDNA      C1      PCDNA   C1   PCDNA   C1   PCDNA      C1</a:t>
            </a:r>
            <a:endParaRPr lang="es-ES" sz="1200" dirty="0"/>
          </a:p>
        </p:txBody>
      </p:sp>
      <p:cxnSp>
        <p:nvCxnSpPr>
          <p:cNvPr id="11" name="Conector recto de flecha 10"/>
          <p:cNvCxnSpPr/>
          <p:nvPr/>
        </p:nvCxnSpPr>
        <p:spPr>
          <a:xfrm>
            <a:off x="838200" y="2003368"/>
            <a:ext cx="0" cy="648393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Conector recto de flecha 11"/>
          <p:cNvCxnSpPr/>
          <p:nvPr/>
        </p:nvCxnSpPr>
        <p:spPr>
          <a:xfrm>
            <a:off x="1314797" y="2003367"/>
            <a:ext cx="0" cy="648393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Conector recto de flecha 12"/>
          <p:cNvCxnSpPr/>
          <p:nvPr/>
        </p:nvCxnSpPr>
        <p:spPr>
          <a:xfrm>
            <a:off x="1747058" y="2003366"/>
            <a:ext cx="0" cy="648393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Conector recto de flecha 13"/>
          <p:cNvCxnSpPr/>
          <p:nvPr/>
        </p:nvCxnSpPr>
        <p:spPr>
          <a:xfrm>
            <a:off x="2137757" y="2003365"/>
            <a:ext cx="0" cy="648393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Conector recto de flecha 14"/>
          <p:cNvCxnSpPr/>
          <p:nvPr/>
        </p:nvCxnSpPr>
        <p:spPr>
          <a:xfrm>
            <a:off x="2561706" y="2003365"/>
            <a:ext cx="0" cy="648393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Conector recto de flecha 15"/>
          <p:cNvCxnSpPr/>
          <p:nvPr/>
        </p:nvCxnSpPr>
        <p:spPr>
          <a:xfrm>
            <a:off x="2930378" y="2003365"/>
            <a:ext cx="0" cy="648393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Conector recto de flecha 16"/>
          <p:cNvCxnSpPr/>
          <p:nvPr/>
        </p:nvCxnSpPr>
        <p:spPr>
          <a:xfrm>
            <a:off x="3359727" y="2003365"/>
            <a:ext cx="0" cy="648393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Conector recto de flecha 17"/>
          <p:cNvCxnSpPr/>
          <p:nvPr/>
        </p:nvCxnSpPr>
        <p:spPr>
          <a:xfrm>
            <a:off x="3816927" y="2003364"/>
            <a:ext cx="0" cy="648393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7" name="Grupo 46"/>
          <p:cNvGrpSpPr/>
          <p:nvPr/>
        </p:nvGrpSpPr>
        <p:grpSpPr>
          <a:xfrm>
            <a:off x="6858876" y="579339"/>
            <a:ext cx="1560175" cy="2724468"/>
            <a:chOff x="6684303" y="1103046"/>
            <a:chExt cx="1560175" cy="2724468"/>
          </a:xfrm>
        </p:grpSpPr>
        <p:pic>
          <p:nvPicPr>
            <p:cNvPr id="19" name="Imagen 18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684303" y="1393982"/>
              <a:ext cx="986173" cy="2433532"/>
            </a:xfrm>
            <a:prstGeom prst="rect">
              <a:avLst/>
            </a:prstGeom>
          </p:spPr>
        </p:pic>
        <p:sp>
          <p:nvSpPr>
            <p:cNvPr id="20" name="Rectángulo 19"/>
            <p:cNvSpPr/>
            <p:nvPr/>
          </p:nvSpPr>
          <p:spPr>
            <a:xfrm>
              <a:off x="6699139" y="1103046"/>
              <a:ext cx="1037463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s-ES" sz="1200" dirty="0" smtClean="0"/>
                <a:t>PCDNA      </a:t>
              </a:r>
              <a:r>
                <a:rPr lang="es-ES" sz="1200" dirty="0"/>
                <a:t>C1 </a:t>
              </a:r>
            </a:p>
          </p:txBody>
        </p:sp>
        <p:sp>
          <p:nvSpPr>
            <p:cNvPr id="21" name="CuadroTexto 20"/>
            <p:cNvSpPr txBox="1"/>
            <p:nvPr/>
          </p:nvSpPr>
          <p:spPr>
            <a:xfrm>
              <a:off x="7766001" y="1538700"/>
              <a:ext cx="45352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1200" dirty="0" smtClean="0"/>
                <a:t>IRS4</a:t>
              </a:r>
              <a:endParaRPr lang="es-ES" sz="1200" dirty="0"/>
            </a:p>
          </p:txBody>
        </p:sp>
        <p:sp>
          <p:nvSpPr>
            <p:cNvPr id="22" name="CuadroTexto 21"/>
            <p:cNvSpPr txBox="1"/>
            <p:nvPr/>
          </p:nvSpPr>
          <p:spPr>
            <a:xfrm>
              <a:off x="7724784" y="2580386"/>
              <a:ext cx="519694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1200" dirty="0" smtClean="0"/>
                <a:t>CDK2</a:t>
              </a:r>
              <a:endParaRPr lang="es-ES" sz="1200" dirty="0"/>
            </a:p>
          </p:txBody>
        </p:sp>
        <p:sp>
          <p:nvSpPr>
            <p:cNvPr id="23" name="CuadroTexto 22"/>
            <p:cNvSpPr txBox="1"/>
            <p:nvPr/>
          </p:nvSpPr>
          <p:spPr>
            <a:xfrm>
              <a:off x="7774854" y="3293848"/>
              <a:ext cx="439544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1200" dirty="0" smtClean="0"/>
                <a:t>pH3</a:t>
              </a:r>
              <a:endParaRPr lang="es-ES" sz="1200" dirty="0"/>
            </a:p>
          </p:txBody>
        </p:sp>
      </p:grpSp>
      <p:grpSp>
        <p:nvGrpSpPr>
          <p:cNvPr id="48" name="Grupo 47"/>
          <p:cNvGrpSpPr/>
          <p:nvPr/>
        </p:nvGrpSpPr>
        <p:grpSpPr>
          <a:xfrm>
            <a:off x="9075860" y="447139"/>
            <a:ext cx="2812973" cy="2856668"/>
            <a:chOff x="9071107" y="984360"/>
            <a:chExt cx="2812973" cy="2856668"/>
          </a:xfrm>
        </p:grpSpPr>
        <p:pic>
          <p:nvPicPr>
            <p:cNvPr id="24" name="Imagen 23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9071107" y="1319744"/>
              <a:ext cx="2091576" cy="2521284"/>
            </a:xfrm>
            <a:prstGeom prst="rect">
              <a:avLst/>
            </a:prstGeom>
          </p:spPr>
        </p:pic>
        <p:sp>
          <p:nvSpPr>
            <p:cNvPr id="25" name="Rectángulo 24"/>
            <p:cNvSpPr/>
            <p:nvPr/>
          </p:nvSpPr>
          <p:spPr>
            <a:xfrm>
              <a:off x="9451402" y="984360"/>
              <a:ext cx="1713931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s-ES" sz="1200" dirty="0" smtClean="0"/>
                <a:t>PCDNA   C1  PCDNA   C1 </a:t>
              </a:r>
              <a:endParaRPr lang="es-ES" sz="1200" dirty="0"/>
            </a:p>
          </p:txBody>
        </p:sp>
        <p:sp>
          <p:nvSpPr>
            <p:cNvPr id="26" name="CuadroTexto 25"/>
            <p:cNvSpPr txBox="1"/>
            <p:nvPr/>
          </p:nvSpPr>
          <p:spPr>
            <a:xfrm>
              <a:off x="11162683" y="1677199"/>
              <a:ext cx="668773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1200" dirty="0" smtClean="0"/>
                <a:t>pIGF1 R</a:t>
              </a:r>
              <a:endParaRPr lang="es-ES" sz="1200" dirty="0"/>
            </a:p>
          </p:txBody>
        </p:sp>
        <p:sp>
          <p:nvSpPr>
            <p:cNvPr id="27" name="CuadroTexto 26"/>
            <p:cNvSpPr txBox="1"/>
            <p:nvPr/>
          </p:nvSpPr>
          <p:spPr>
            <a:xfrm>
              <a:off x="11223643" y="2455774"/>
              <a:ext cx="660437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1200" dirty="0" err="1" smtClean="0"/>
                <a:t>Cyclin</a:t>
              </a:r>
              <a:r>
                <a:rPr lang="es-ES" sz="1200" dirty="0" smtClean="0"/>
                <a:t> E</a:t>
              </a:r>
              <a:endParaRPr lang="es-ES" sz="1200" dirty="0"/>
            </a:p>
          </p:txBody>
        </p:sp>
        <p:sp>
          <p:nvSpPr>
            <p:cNvPr id="28" name="CuadroTexto 27"/>
            <p:cNvSpPr txBox="1"/>
            <p:nvPr/>
          </p:nvSpPr>
          <p:spPr>
            <a:xfrm>
              <a:off x="11197875" y="3095849"/>
              <a:ext cx="566181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1200" dirty="0" smtClean="0"/>
                <a:t>CDK-4</a:t>
              </a:r>
              <a:endParaRPr lang="es-ES" sz="1200" dirty="0"/>
            </a:p>
          </p:txBody>
        </p:sp>
      </p:grpSp>
      <p:pic>
        <p:nvPicPr>
          <p:cNvPr id="29" name="Imagen 2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38200" y="3462114"/>
            <a:ext cx="3321705" cy="1758550"/>
          </a:xfrm>
          <a:prstGeom prst="rect">
            <a:avLst/>
          </a:prstGeom>
        </p:spPr>
      </p:pic>
      <p:sp>
        <p:nvSpPr>
          <p:cNvPr id="30" name="CuadroTexto 29"/>
          <p:cNvSpPr txBox="1"/>
          <p:nvPr/>
        </p:nvSpPr>
        <p:spPr>
          <a:xfrm>
            <a:off x="0" y="3972057"/>
            <a:ext cx="88678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 smtClean="0"/>
              <a:t>C1 = C3</a:t>
            </a:r>
            <a:endParaRPr lang="es-ES" dirty="0"/>
          </a:p>
        </p:txBody>
      </p:sp>
      <p:sp>
        <p:nvSpPr>
          <p:cNvPr id="31" name="Rectángulo 30"/>
          <p:cNvSpPr/>
          <p:nvPr/>
        </p:nvSpPr>
        <p:spPr>
          <a:xfrm>
            <a:off x="973491" y="3218990"/>
            <a:ext cx="1026243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" sz="1000" dirty="0" smtClean="0"/>
              <a:t>PCDNA   C1   C4 </a:t>
            </a:r>
            <a:endParaRPr lang="es-ES" sz="1000" dirty="0"/>
          </a:p>
        </p:txBody>
      </p:sp>
      <p:sp>
        <p:nvSpPr>
          <p:cNvPr id="32" name="Rectángulo 31"/>
          <p:cNvSpPr/>
          <p:nvPr/>
        </p:nvSpPr>
        <p:spPr>
          <a:xfrm>
            <a:off x="1940976" y="3231379"/>
            <a:ext cx="805029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" sz="1000" dirty="0" smtClean="0"/>
              <a:t>PCDNA   C1 </a:t>
            </a:r>
            <a:endParaRPr lang="es-ES" sz="1000" dirty="0"/>
          </a:p>
        </p:txBody>
      </p:sp>
      <p:sp>
        <p:nvSpPr>
          <p:cNvPr id="33" name="Rectángulo 32"/>
          <p:cNvSpPr/>
          <p:nvPr/>
        </p:nvSpPr>
        <p:spPr>
          <a:xfrm>
            <a:off x="2689679" y="3231379"/>
            <a:ext cx="805029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" sz="1000" dirty="0" smtClean="0"/>
              <a:t>PCDNA   C1 </a:t>
            </a:r>
            <a:endParaRPr lang="es-ES" sz="1000" dirty="0"/>
          </a:p>
        </p:txBody>
      </p:sp>
      <p:sp>
        <p:nvSpPr>
          <p:cNvPr id="34" name="CuadroTexto 33"/>
          <p:cNvSpPr txBox="1"/>
          <p:nvPr/>
        </p:nvSpPr>
        <p:spPr>
          <a:xfrm>
            <a:off x="224699" y="5251442"/>
            <a:ext cx="308930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200" dirty="0" smtClean="0"/>
              <a:t>IGF-1                  -        -        -       +       +       -       -</a:t>
            </a:r>
            <a:endParaRPr lang="es-ES" sz="1200" dirty="0"/>
          </a:p>
        </p:txBody>
      </p:sp>
      <p:sp>
        <p:nvSpPr>
          <p:cNvPr id="35" name="CuadroTexto 34"/>
          <p:cNvSpPr txBox="1"/>
          <p:nvPr/>
        </p:nvSpPr>
        <p:spPr>
          <a:xfrm>
            <a:off x="234397" y="5559219"/>
            <a:ext cx="310213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200" dirty="0" err="1" smtClean="0"/>
              <a:t>Insulin</a:t>
            </a:r>
            <a:r>
              <a:rPr lang="es-ES" sz="1200" dirty="0" smtClean="0"/>
              <a:t>               -        -        -        -       -        +      +</a:t>
            </a:r>
            <a:endParaRPr lang="es-ES" sz="1200" dirty="0"/>
          </a:p>
        </p:txBody>
      </p:sp>
      <p:sp>
        <p:nvSpPr>
          <p:cNvPr id="36" name="CuadroTexto 35"/>
          <p:cNvSpPr txBox="1"/>
          <p:nvPr/>
        </p:nvSpPr>
        <p:spPr>
          <a:xfrm rot="19918590">
            <a:off x="3323686" y="3289595"/>
            <a:ext cx="74251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ES" sz="1000" dirty="0" smtClean="0"/>
              <a:t>Control (+)</a:t>
            </a:r>
            <a:endParaRPr lang="es-ES" sz="1000" dirty="0"/>
          </a:p>
        </p:txBody>
      </p:sp>
      <p:sp>
        <p:nvSpPr>
          <p:cNvPr id="37" name="CuadroTexto 36">
            <a:extLst>
              <a:ext uri="{FF2B5EF4-FFF2-40B4-BE49-F238E27FC236}">
                <a16:creationId xmlns:a16="http://schemas.microsoft.com/office/drawing/2014/main" id="{27751566-6C4D-41F5-A9C7-2EF4C84C5F19}"/>
              </a:ext>
            </a:extLst>
          </p:cNvPr>
          <p:cNvSpPr txBox="1"/>
          <p:nvPr/>
        </p:nvSpPr>
        <p:spPr>
          <a:xfrm>
            <a:off x="4179332" y="4479784"/>
            <a:ext cx="110434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ES" sz="1200" dirty="0">
                <a:latin typeface="Arial" panose="020B0604020202020204" pitchFamily="34" charset="0"/>
                <a:cs typeface="Arial" panose="020B0604020202020204" pitchFamily="34" charset="0"/>
              </a:rPr>
              <a:t>pRb</a:t>
            </a:r>
          </a:p>
          <a:p>
            <a:pPr algn="ctr"/>
            <a:r>
              <a:rPr lang="es-ES" sz="1200" dirty="0">
                <a:latin typeface="Arial" panose="020B0604020202020204" pitchFamily="34" charset="0"/>
                <a:cs typeface="Arial" panose="020B0604020202020204" pitchFamily="34" charset="0"/>
              </a:rPr>
              <a:t>(ser 807/811)</a:t>
            </a:r>
          </a:p>
        </p:txBody>
      </p:sp>
      <p:grpSp>
        <p:nvGrpSpPr>
          <p:cNvPr id="38" name="Grupo 37"/>
          <p:cNvGrpSpPr/>
          <p:nvPr/>
        </p:nvGrpSpPr>
        <p:grpSpPr>
          <a:xfrm>
            <a:off x="874790" y="6168127"/>
            <a:ext cx="4027932" cy="524256"/>
            <a:chOff x="6708856" y="5860196"/>
            <a:chExt cx="4027932" cy="524256"/>
          </a:xfrm>
        </p:grpSpPr>
        <p:pic>
          <p:nvPicPr>
            <p:cNvPr id="39" name="Imagen 38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708856" y="5860196"/>
              <a:ext cx="4027932" cy="524256"/>
            </a:xfrm>
            <a:prstGeom prst="rect">
              <a:avLst/>
            </a:prstGeom>
          </p:spPr>
        </p:pic>
        <p:cxnSp>
          <p:nvCxnSpPr>
            <p:cNvPr id="41" name="Conector recto de flecha 40"/>
            <p:cNvCxnSpPr/>
            <p:nvPr/>
          </p:nvCxnSpPr>
          <p:spPr>
            <a:xfrm flipH="1">
              <a:off x="8961120" y="6184669"/>
              <a:ext cx="336626" cy="8313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2" name="CuadroTexto 41"/>
          <p:cNvSpPr txBox="1"/>
          <p:nvPr/>
        </p:nvSpPr>
        <p:spPr>
          <a:xfrm>
            <a:off x="1036028" y="5877014"/>
            <a:ext cx="218100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000" dirty="0" smtClean="0"/>
              <a:t>PCDNA   C1   PCDNA   C1 PCDNA   C1   </a:t>
            </a:r>
            <a:endParaRPr lang="es-ES" sz="1000" dirty="0"/>
          </a:p>
        </p:txBody>
      </p:sp>
      <p:grpSp>
        <p:nvGrpSpPr>
          <p:cNvPr id="43" name="Grupo 42"/>
          <p:cNvGrpSpPr/>
          <p:nvPr/>
        </p:nvGrpSpPr>
        <p:grpSpPr>
          <a:xfrm>
            <a:off x="7196549" y="3662881"/>
            <a:ext cx="2701942" cy="2968218"/>
            <a:chOff x="6277903" y="3173959"/>
            <a:chExt cx="3081995" cy="3697549"/>
          </a:xfrm>
        </p:grpSpPr>
        <p:pic>
          <p:nvPicPr>
            <p:cNvPr id="44" name="Imagen 43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6277903" y="3173959"/>
              <a:ext cx="3081995" cy="3473792"/>
            </a:xfrm>
            <a:prstGeom prst="rect">
              <a:avLst/>
            </a:prstGeom>
          </p:spPr>
        </p:pic>
        <p:sp>
          <p:nvSpPr>
            <p:cNvPr id="45" name="CuadroTexto 44"/>
            <p:cNvSpPr txBox="1"/>
            <p:nvPr/>
          </p:nvSpPr>
          <p:spPr>
            <a:xfrm>
              <a:off x="7487006" y="6526447"/>
              <a:ext cx="1427384" cy="34506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1200" dirty="0" err="1" smtClean="0"/>
                <a:t>Act</a:t>
              </a:r>
              <a:r>
                <a:rPr lang="es-ES" sz="1200" dirty="0" smtClean="0"/>
                <a:t> D (1 </a:t>
              </a:r>
              <a:r>
                <a:rPr lang="es-ES" sz="1200" dirty="0" err="1" smtClean="0"/>
                <a:t>microM</a:t>
              </a:r>
              <a:r>
                <a:rPr lang="es-ES" sz="1200" dirty="0" smtClean="0"/>
                <a:t>)</a:t>
              </a:r>
              <a:endParaRPr lang="es-ES" sz="1200" dirty="0"/>
            </a:p>
          </p:txBody>
        </p:sp>
      </p:grpSp>
      <p:sp>
        <p:nvSpPr>
          <p:cNvPr id="49" name="CuadroTexto 48"/>
          <p:cNvSpPr txBox="1"/>
          <p:nvPr/>
        </p:nvSpPr>
        <p:spPr>
          <a:xfrm>
            <a:off x="9396695" y="6438644"/>
            <a:ext cx="177074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200" dirty="0" err="1" smtClean="0"/>
              <a:t>Actinomycin</a:t>
            </a:r>
            <a:r>
              <a:rPr lang="es-ES" sz="1200" dirty="0" smtClean="0"/>
              <a:t> D (1 </a:t>
            </a:r>
            <a:r>
              <a:rPr lang="es-ES" sz="1200" dirty="0" err="1" smtClean="0"/>
              <a:t>microM</a:t>
            </a:r>
            <a:endParaRPr lang="es-ES" sz="1200" dirty="0" smtClean="0"/>
          </a:p>
          <a:p>
            <a:r>
              <a:rPr lang="es-ES" sz="1200" dirty="0" err="1" smtClean="0"/>
              <a:t>Negative</a:t>
            </a:r>
            <a:r>
              <a:rPr lang="es-ES" sz="1200" dirty="0" smtClean="0"/>
              <a:t> control)</a:t>
            </a:r>
            <a:endParaRPr lang="es-ES" sz="1200" dirty="0"/>
          </a:p>
        </p:txBody>
      </p:sp>
      <p:sp>
        <p:nvSpPr>
          <p:cNvPr id="50" name="CuadroTexto 49"/>
          <p:cNvSpPr txBox="1"/>
          <p:nvPr/>
        </p:nvSpPr>
        <p:spPr>
          <a:xfrm>
            <a:off x="7298468" y="3470235"/>
            <a:ext cx="218100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000" dirty="0" smtClean="0"/>
              <a:t>PCDNA    C1          PCDNA   C1    </a:t>
            </a:r>
            <a:endParaRPr lang="es-ES" sz="1000" dirty="0"/>
          </a:p>
        </p:txBody>
      </p:sp>
      <p:cxnSp>
        <p:nvCxnSpPr>
          <p:cNvPr id="52" name="Conector recto 51"/>
          <p:cNvCxnSpPr/>
          <p:nvPr/>
        </p:nvCxnSpPr>
        <p:spPr>
          <a:xfrm>
            <a:off x="8419051" y="6330353"/>
            <a:ext cx="656809" cy="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CuadroTexto 52"/>
          <p:cNvSpPr txBox="1"/>
          <p:nvPr/>
        </p:nvSpPr>
        <p:spPr>
          <a:xfrm>
            <a:off x="10060719" y="4408578"/>
            <a:ext cx="67486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200" dirty="0" err="1" smtClean="0"/>
              <a:t>Cyclin</a:t>
            </a:r>
            <a:r>
              <a:rPr lang="es-ES" sz="1200" dirty="0" smtClean="0"/>
              <a:t> A</a:t>
            </a:r>
            <a:endParaRPr lang="es-ES" sz="1200" dirty="0"/>
          </a:p>
        </p:txBody>
      </p:sp>
      <p:sp>
        <p:nvSpPr>
          <p:cNvPr id="54" name="CuadroTexto 53"/>
          <p:cNvSpPr txBox="1"/>
          <p:nvPr/>
        </p:nvSpPr>
        <p:spPr>
          <a:xfrm>
            <a:off x="10031321" y="4933151"/>
            <a:ext cx="59984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200" dirty="0" smtClean="0"/>
              <a:t>pCDK1</a:t>
            </a:r>
            <a:endParaRPr lang="es-ES" sz="1200" dirty="0"/>
          </a:p>
        </p:txBody>
      </p:sp>
      <p:sp>
        <p:nvSpPr>
          <p:cNvPr id="55" name="CuadroTexto 54"/>
          <p:cNvSpPr txBox="1"/>
          <p:nvPr/>
        </p:nvSpPr>
        <p:spPr>
          <a:xfrm>
            <a:off x="10121648" y="5738514"/>
            <a:ext cx="43954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200" dirty="0" smtClean="0"/>
              <a:t>pH3</a:t>
            </a:r>
            <a:endParaRPr lang="es-ES" sz="1200" dirty="0"/>
          </a:p>
        </p:txBody>
      </p:sp>
    </p:spTree>
    <p:extLst>
      <p:ext uri="{BB962C8B-B14F-4D97-AF65-F5344CB8AC3E}">
        <p14:creationId xmlns:p14="http://schemas.microsoft.com/office/powerpoint/2010/main" val="62870387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903077" y="40220"/>
            <a:ext cx="4856018" cy="399646"/>
          </a:xfrm>
        </p:spPr>
        <p:txBody>
          <a:bodyPr>
            <a:normAutofit/>
          </a:bodyPr>
          <a:lstStyle/>
          <a:p>
            <a:r>
              <a:rPr lang="es-ES" sz="1800" dirty="0" err="1" smtClean="0"/>
              <a:t>SiRNA</a:t>
            </a:r>
            <a:r>
              <a:rPr lang="es-ES" sz="1800" dirty="0" smtClean="0"/>
              <a:t> of IRS4 at </a:t>
            </a:r>
            <a:r>
              <a:rPr lang="es-ES" sz="1800" dirty="0" err="1" smtClean="0"/>
              <a:t>different</a:t>
            </a:r>
            <a:r>
              <a:rPr lang="es-ES" sz="1800" dirty="0" smtClean="0"/>
              <a:t>  times of </a:t>
            </a:r>
            <a:r>
              <a:rPr lang="es-ES" sz="1800" dirty="0" err="1" smtClean="0"/>
              <a:t>transfection</a:t>
            </a:r>
            <a:endParaRPr lang="es-ES" sz="1800" dirty="0"/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5312" y="882394"/>
            <a:ext cx="3947965" cy="1969644"/>
          </a:xfrm>
          <a:prstGeom prst="rect">
            <a:avLst/>
          </a:prstGeom>
        </p:spPr>
      </p:pic>
      <p:cxnSp>
        <p:nvCxnSpPr>
          <p:cNvPr id="5" name="Conector recto 4"/>
          <p:cNvCxnSpPr/>
          <p:nvPr/>
        </p:nvCxnSpPr>
        <p:spPr>
          <a:xfrm flipV="1">
            <a:off x="1295079" y="802437"/>
            <a:ext cx="3374967" cy="1662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CuadroTexto 5"/>
          <p:cNvSpPr txBox="1"/>
          <p:nvPr/>
        </p:nvSpPr>
        <p:spPr>
          <a:xfrm>
            <a:off x="1407754" y="458484"/>
            <a:ext cx="318087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200" dirty="0" smtClean="0"/>
              <a:t>Time-</a:t>
            </a:r>
            <a:r>
              <a:rPr lang="es-ES" sz="1200" dirty="0" err="1" smtClean="0"/>
              <a:t>course</a:t>
            </a:r>
            <a:r>
              <a:rPr lang="es-ES" sz="1200" dirty="0" smtClean="0"/>
              <a:t> of </a:t>
            </a:r>
            <a:r>
              <a:rPr lang="es-ES" sz="1200" dirty="0" err="1" smtClean="0"/>
              <a:t>transfection</a:t>
            </a:r>
            <a:r>
              <a:rPr lang="es-ES" sz="1200" dirty="0" smtClean="0"/>
              <a:t> </a:t>
            </a:r>
            <a:r>
              <a:rPr lang="es-ES" sz="1200" dirty="0" err="1" smtClean="0"/>
              <a:t>with</a:t>
            </a:r>
            <a:r>
              <a:rPr lang="es-ES" sz="1200" dirty="0" smtClean="0"/>
              <a:t> </a:t>
            </a:r>
            <a:r>
              <a:rPr lang="es-ES" sz="1200" dirty="0" err="1" smtClean="0"/>
              <a:t>oligofectamine</a:t>
            </a:r>
            <a:endParaRPr lang="es-ES" sz="1200" dirty="0"/>
          </a:p>
        </p:txBody>
      </p:sp>
      <p:sp>
        <p:nvSpPr>
          <p:cNvPr id="7" name="CuadroTexto 6"/>
          <p:cNvSpPr txBox="1"/>
          <p:nvPr/>
        </p:nvSpPr>
        <p:spPr>
          <a:xfrm>
            <a:off x="716731" y="2922500"/>
            <a:ext cx="22814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 smtClean="0"/>
              <a:t>S = </a:t>
            </a:r>
            <a:r>
              <a:rPr lang="es-ES" dirty="0" err="1" smtClean="0"/>
              <a:t>scramble</a:t>
            </a:r>
            <a:r>
              <a:rPr lang="es-ES" dirty="0" smtClean="0"/>
              <a:t>; R = </a:t>
            </a:r>
            <a:r>
              <a:rPr lang="es-ES" dirty="0" err="1" smtClean="0"/>
              <a:t>RNAi</a:t>
            </a:r>
            <a:endParaRPr lang="es-ES" dirty="0"/>
          </a:p>
        </p:txBody>
      </p:sp>
      <p:sp>
        <p:nvSpPr>
          <p:cNvPr id="12" name="Cerrar llave 11"/>
          <p:cNvSpPr/>
          <p:nvPr/>
        </p:nvSpPr>
        <p:spPr>
          <a:xfrm rot="5400000">
            <a:off x="3818142" y="2235427"/>
            <a:ext cx="189875" cy="1695797"/>
          </a:xfrm>
          <a:prstGeom prst="rightBrace">
            <a:avLst>
              <a:gd name="adj1" fmla="val 0"/>
              <a:gd name="adj2" fmla="val 50000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3" name="CuadroTexto 12"/>
          <p:cNvSpPr txBox="1"/>
          <p:nvPr/>
        </p:nvSpPr>
        <p:spPr>
          <a:xfrm>
            <a:off x="2997750" y="3151940"/>
            <a:ext cx="197522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000" dirty="0" smtClean="0"/>
              <a:t>Times </a:t>
            </a:r>
            <a:r>
              <a:rPr lang="es-ES" sz="1000" dirty="0" err="1" smtClean="0"/>
              <a:t>used</a:t>
            </a:r>
            <a:r>
              <a:rPr lang="es-ES" sz="1000" dirty="0" smtClean="0"/>
              <a:t> in </a:t>
            </a:r>
            <a:r>
              <a:rPr lang="es-ES" sz="1000" dirty="0" err="1" smtClean="0"/>
              <a:t>further</a:t>
            </a:r>
            <a:r>
              <a:rPr lang="es-ES" sz="1000" dirty="0" smtClean="0"/>
              <a:t> </a:t>
            </a:r>
            <a:r>
              <a:rPr lang="es-ES" sz="1000" dirty="0" err="1" smtClean="0"/>
              <a:t>experiments</a:t>
            </a:r>
            <a:endParaRPr lang="es-ES" sz="1000" dirty="0"/>
          </a:p>
        </p:txBody>
      </p:sp>
      <p:grpSp>
        <p:nvGrpSpPr>
          <p:cNvPr id="26" name="Grupo 25"/>
          <p:cNvGrpSpPr/>
          <p:nvPr/>
        </p:nvGrpSpPr>
        <p:grpSpPr>
          <a:xfrm>
            <a:off x="5878199" y="548398"/>
            <a:ext cx="4265398" cy="2629866"/>
            <a:chOff x="5759095" y="855556"/>
            <a:chExt cx="4265398" cy="2629866"/>
          </a:xfrm>
        </p:grpSpPr>
        <p:grpSp>
          <p:nvGrpSpPr>
            <p:cNvPr id="14" name="Grupo 13"/>
            <p:cNvGrpSpPr/>
            <p:nvPr/>
          </p:nvGrpSpPr>
          <p:grpSpPr>
            <a:xfrm>
              <a:off x="5973179" y="1456631"/>
              <a:ext cx="2946379" cy="1584389"/>
              <a:chOff x="5715484" y="832083"/>
              <a:chExt cx="2946379" cy="1584389"/>
            </a:xfrm>
          </p:grpSpPr>
          <p:sp>
            <p:nvSpPr>
              <p:cNvPr id="15" name="CuadroTexto 14"/>
              <p:cNvSpPr txBox="1"/>
              <p:nvPr/>
            </p:nvSpPr>
            <p:spPr>
              <a:xfrm>
                <a:off x="7369652" y="1629429"/>
                <a:ext cx="458780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s-ES" sz="1400" dirty="0" smtClean="0"/>
                  <a:t>119</a:t>
                </a:r>
                <a:endParaRPr lang="es-ES" sz="1400" dirty="0"/>
              </a:p>
            </p:txBody>
          </p:sp>
          <p:pic>
            <p:nvPicPr>
              <p:cNvPr id="16" name="Imagen 15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715484" y="832083"/>
                <a:ext cx="1732720" cy="1584389"/>
              </a:xfrm>
              <a:prstGeom prst="rect">
                <a:avLst/>
              </a:prstGeom>
            </p:spPr>
          </p:pic>
          <p:pic>
            <p:nvPicPr>
              <p:cNvPr id="17" name="Imagen 16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7739149" y="881621"/>
                <a:ext cx="922714" cy="1473572"/>
              </a:xfrm>
              <a:prstGeom prst="rect">
                <a:avLst/>
              </a:prstGeom>
            </p:spPr>
          </p:pic>
          <p:sp>
            <p:nvSpPr>
              <p:cNvPr id="18" name="CuadroTexto 17"/>
              <p:cNvSpPr txBox="1"/>
              <p:nvPr/>
            </p:nvSpPr>
            <p:spPr>
              <a:xfrm>
                <a:off x="7367265" y="1174867"/>
                <a:ext cx="458780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s-ES" sz="1400" dirty="0" smtClean="0"/>
                  <a:t>206</a:t>
                </a:r>
                <a:endParaRPr lang="es-ES" sz="1400" dirty="0"/>
              </a:p>
            </p:txBody>
          </p:sp>
          <p:sp>
            <p:nvSpPr>
              <p:cNvPr id="19" name="CuadroTexto 18"/>
              <p:cNvSpPr txBox="1"/>
              <p:nvPr/>
            </p:nvSpPr>
            <p:spPr>
              <a:xfrm>
                <a:off x="7450395" y="1819259"/>
                <a:ext cx="367408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s-ES" sz="1400" dirty="0" smtClean="0"/>
                  <a:t>98</a:t>
                </a:r>
                <a:endParaRPr lang="es-ES" sz="1400" dirty="0"/>
              </a:p>
            </p:txBody>
          </p:sp>
        </p:grpSp>
        <p:sp>
          <p:nvSpPr>
            <p:cNvPr id="20" name="CuadroTexto 19"/>
            <p:cNvSpPr txBox="1"/>
            <p:nvPr/>
          </p:nvSpPr>
          <p:spPr>
            <a:xfrm>
              <a:off x="6309663" y="3116090"/>
              <a:ext cx="228145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dirty="0" smtClean="0"/>
                <a:t>S = </a:t>
              </a:r>
              <a:r>
                <a:rPr lang="es-ES" dirty="0" err="1" smtClean="0"/>
                <a:t>scramble</a:t>
              </a:r>
              <a:r>
                <a:rPr lang="es-ES" dirty="0" smtClean="0"/>
                <a:t>; R = </a:t>
              </a:r>
              <a:r>
                <a:rPr lang="es-ES" dirty="0" err="1" smtClean="0"/>
                <a:t>RNAi</a:t>
              </a:r>
              <a:endParaRPr lang="es-ES" dirty="0"/>
            </a:p>
          </p:txBody>
        </p:sp>
        <p:sp>
          <p:nvSpPr>
            <p:cNvPr id="22" name="CuadroTexto 21"/>
            <p:cNvSpPr txBox="1"/>
            <p:nvPr/>
          </p:nvSpPr>
          <p:spPr>
            <a:xfrm>
              <a:off x="5759095" y="855556"/>
              <a:ext cx="426539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1200" dirty="0" err="1" smtClean="0"/>
                <a:t>Transfection</a:t>
              </a:r>
              <a:r>
                <a:rPr lang="es-ES" sz="1200" dirty="0" smtClean="0"/>
                <a:t> </a:t>
              </a:r>
              <a:r>
                <a:rPr lang="es-ES" sz="1200" dirty="0" err="1" smtClean="0"/>
                <a:t>with</a:t>
              </a:r>
              <a:r>
                <a:rPr lang="es-ES" sz="1200" dirty="0" smtClean="0"/>
                <a:t> </a:t>
              </a:r>
              <a:r>
                <a:rPr lang="es-ES" sz="1200" dirty="0" err="1" smtClean="0"/>
                <a:t>oligofectamine</a:t>
              </a:r>
              <a:r>
                <a:rPr lang="es-ES" sz="1200" dirty="0" smtClean="0"/>
                <a:t> </a:t>
              </a:r>
              <a:r>
                <a:rPr lang="es-ES" sz="1200" dirty="0" err="1" smtClean="0"/>
                <a:t>performed</a:t>
              </a:r>
              <a:r>
                <a:rPr lang="es-ES" sz="1200" dirty="0" smtClean="0"/>
                <a:t> </a:t>
              </a:r>
            </a:p>
            <a:p>
              <a:r>
                <a:rPr lang="es-ES" sz="1200" dirty="0" smtClean="0"/>
                <a:t>In the </a:t>
              </a:r>
              <a:r>
                <a:rPr lang="es-ES" sz="1200" dirty="0" err="1" smtClean="0"/>
                <a:t>above</a:t>
              </a:r>
              <a:r>
                <a:rPr lang="es-ES" sz="1200" dirty="0" smtClean="0"/>
                <a:t> </a:t>
              </a:r>
              <a:r>
                <a:rPr lang="es-ES" sz="1200" dirty="0" err="1" smtClean="0"/>
                <a:t>mentioned</a:t>
              </a:r>
              <a:r>
                <a:rPr lang="es-ES" sz="1200" dirty="0" smtClean="0"/>
                <a:t> </a:t>
              </a:r>
              <a:r>
                <a:rPr lang="es-ES" sz="1200" dirty="0" err="1" smtClean="0"/>
                <a:t>conditions</a:t>
              </a:r>
              <a:r>
                <a:rPr lang="es-ES" sz="1200" dirty="0" smtClean="0"/>
                <a:t> in </a:t>
              </a:r>
              <a:r>
                <a:rPr lang="es-ES" sz="1200" dirty="0" err="1" smtClean="0"/>
                <a:t>presence</a:t>
              </a:r>
              <a:r>
                <a:rPr lang="es-ES" sz="1200" dirty="0" smtClean="0"/>
                <a:t> of IGF-1 or </a:t>
              </a:r>
              <a:r>
                <a:rPr lang="es-ES" sz="1200" dirty="0" err="1" smtClean="0"/>
                <a:t>insulin</a:t>
              </a:r>
              <a:endParaRPr lang="es-ES" sz="1200" dirty="0"/>
            </a:p>
          </p:txBody>
        </p:sp>
      </p:grpSp>
      <p:sp>
        <p:nvSpPr>
          <p:cNvPr id="23" name="Título 1"/>
          <p:cNvSpPr txBox="1">
            <a:spLocks/>
          </p:cNvSpPr>
          <p:nvPr/>
        </p:nvSpPr>
        <p:spPr>
          <a:xfrm>
            <a:off x="5878199" y="3532777"/>
            <a:ext cx="4394597" cy="39964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" sz="1800" dirty="0" err="1" smtClean="0"/>
              <a:t>Effect</a:t>
            </a:r>
            <a:r>
              <a:rPr lang="es-ES" sz="1800" dirty="0" smtClean="0"/>
              <a:t> of </a:t>
            </a:r>
            <a:r>
              <a:rPr lang="es-ES" sz="1800" dirty="0" err="1" smtClean="0"/>
              <a:t>SiRNA</a:t>
            </a:r>
            <a:r>
              <a:rPr lang="es-ES" sz="1800" dirty="0" smtClean="0"/>
              <a:t> of IRS4 in alfa 2 </a:t>
            </a:r>
            <a:r>
              <a:rPr lang="es-ES" sz="1800" dirty="0" err="1" smtClean="0"/>
              <a:t>integrin</a:t>
            </a:r>
            <a:r>
              <a:rPr lang="es-ES" sz="1800" dirty="0" smtClean="0"/>
              <a:t> </a:t>
            </a:r>
            <a:r>
              <a:rPr lang="es-ES" sz="1800" dirty="0" err="1" smtClean="0"/>
              <a:t>levels</a:t>
            </a:r>
            <a:endParaRPr lang="es-ES" sz="1800" dirty="0"/>
          </a:p>
        </p:txBody>
      </p:sp>
      <p:pic>
        <p:nvPicPr>
          <p:cNvPr id="24" name="Imagen 2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5079" y="3867060"/>
            <a:ext cx="3118104" cy="2935224"/>
          </a:xfrm>
          <a:prstGeom prst="rect">
            <a:avLst/>
          </a:prstGeom>
        </p:spPr>
      </p:pic>
      <p:sp>
        <p:nvSpPr>
          <p:cNvPr id="25" name="Título 1"/>
          <p:cNvSpPr txBox="1">
            <a:spLocks/>
          </p:cNvSpPr>
          <p:nvPr/>
        </p:nvSpPr>
        <p:spPr>
          <a:xfrm>
            <a:off x="554554" y="3504490"/>
            <a:ext cx="4856018" cy="39964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" sz="1800" dirty="0" err="1" smtClean="0"/>
              <a:t>Dose</a:t>
            </a:r>
            <a:r>
              <a:rPr lang="es-ES" sz="1800" dirty="0" smtClean="0"/>
              <a:t> </a:t>
            </a:r>
            <a:r>
              <a:rPr lang="es-ES" sz="1800" dirty="0" err="1" smtClean="0"/>
              <a:t>dependent</a:t>
            </a:r>
            <a:r>
              <a:rPr lang="es-ES" sz="1800" dirty="0" smtClean="0"/>
              <a:t> </a:t>
            </a:r>
            <a:r>
              <a:rPr lang="es-ES" sz="1800" dirty="0" err="1" smtClean="0"/>
              <a:t>effect</a:t>
            </a:r>
            <a:r>
              <a:rPr lang="es-ES" sz="1800" dirty="0" smtClean="0"/>
              <a:t> of </a:t>
            </a:r>
            <a:r>
              <a:rPr lang="es-ES" sz="1800" dirty="0" err="1" smtClean="0"/>
              <a:t>proteins</a:t>
            </a:r>
            <a:r>
              <a:rPr lang="es-ES" sz="1800" dirty="0" smtClean="0"/>
              <a:t>. </a:t>
            </a:r>
            <a:r>
              <a:rPr lang="es-ES" sz="1800" dirty="0" err="1" smtClean="0"/>
              <a:t>Effect</a:t>
            </a:r>
            <a:r>
              <a:rPr lang="es-ES" sz="1800" dirty="0" smtClean="0"/>
              <a:t> on </a:t>
            </a:r>
            <a:r>
              <a:rPr lang="es-ES" sz="1800" dirty="0" err="1" smtClean="0"/>
              <a:t>pERK</a:t>
            </a:r>
            <a:r>
              <a:rPr lang="es-ES" sz="1800" dirty="0" smtClean="0"/>
              <a:t> </a:t>
            </a:r>
            <a:endParaRPr lang="es-ES" sz="1800" dirty="0"/>
          </a:p>
        </p:txBody>
      </p:sp>
      <p:pic>
        <p:nvPicPr>
          <p:cNvPr id="27" name="Imagen 26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92"/>
          <a:stretch/>
        </p:blipFill>
        <p:spPr>
          <a:xfrm>
            <a:off x="6501310" y="4330877"/>
            <a:ext cx="2969067" cy="1272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741666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ES" sz="2400" dirty="0" err="1" smtClean="0"/>
              <a:t>Immunoprecipitation</a:t>
            </a:r>
            <a:r>
              <a:rPr lang="es-ES" sz="2400" dirty="0" smtClean="0"/>
              <a:t> of FAK and western </a:t>
            </a:r>
            <a:r>
              <a:rPr lang="es-ES" sz="2400" dirty="0" err="1" smtClean="0"/>
              <a:t>blotting</a:t>
            </a:r>
            <a:r>
              <a:rPr lang="es-ES" sz="2400" dirty="0" smtClean="0"/>
              <a:t> of FAK, P85-PI3K and IRS-4 of S and R </a:t>
            </a:r>
            <a:r>
              <a:rPr lang="es-ES" sz="2400" dirty="0" err="1" smtClean="0"/>
              <a:t>cells</a:t>
            </a:r>
            <a:r>
              <a:rPr lang="es-ES" sz="2400" dirty="0" smtClean="0"/>
              <a:t>.</a:t>
            </a:r>
            <a:endParaRPr lang="es-ES" sz="2400" dirty="0"/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5576" y="2175527"/>
            <a:ext cx="1771351" cy="2820423"/>
          </a:xfrm>
          <a:prstGeom prst="rect">
            <a:avLst/>
          </a:prstGeom>
        </p:spPr>
      </p:pic>
      <p:pic>
        <p:nvPicPr>
          <p:cNvPr id="4" name="Imagen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2713" y="2175527"/>
            <a:ext cx="1821870" cy="2806148"/>
          </a:xfrm>
          <a:prstGeom prst="rect">
            <a:avLst/>
          </a:prstGeom>
        </p:spPr>
      </p:pic>
      <p:pic>
        <p:nvPicPr>
          <p:cNvPr id="5" name="Imagen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7966" y="2175527"/>
            <a:ext cx="1937888" cy="2806148"/>
          </a:xfrm>
          <a:prstGeom prst="rect">
            <a:avLst/>
          </a:prstGeom>
        </p:spPr>
      </p:pic>
      <p:sp>
        <p:nvSpPr>
          <p:cNvPr id="6" name="CuadroTexto 5"/>
          <p:cNvSpPr txBox="1"/>
          <p:nvPr/>
        </p:nvSpPr>
        <p:spPr>
          <a:xfrm>
            <a:off x="5087389" y="1690688"/>
            <a:ext cx="928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 smtClean="0"/>
              <a:t>IP = FAK</a:t>
            </a:r>
            <a:endParaRPr lang="es-ES" dirty="0"/>
          </a:p>
        </p:txBody>
      </p:sp>
      <p:sp>
        <p:nvSpPr>
          <p:cNvPr id="7" name="CuadroTexto 6"/>
          <p:cNvSpPr txBox="1"/>
          <p:nvPr/>
        </p:nvSpPr>
        <p:spPr>
          <a:xfrm>
            <a:off x="1867085" y="1742828"/>
            <a:ext cx="928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 smtClean="0"/>
              <a:t>IP = FAK</a:t>
            </a:r>
            <a:endParaRPr lang="es-ES" dirty="0"/>
          </a:p>
        </p:txBody>
      </p:sp>
      <p:sp>
        <p:nvSpPr>
          <p:cNvPr id="8" name="CuadroTexto 7"/>
          <p:cNvSpPr txBox="1"/>
          <p:nvPr/>
        </p:nvSpPr>
        <p:spPr>
          <a:xfrm>
            <a:off x="9004146" y="1690688"/>
            <a:ext cx="928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 smtClean="0"/>
              <a:t>IP = FAK</a:t>
            </a:r>
            <a:endParaRPr lang="es-ES" dirty="0"/>
          </a:p>
        </p:txBody>
      </p:sp>
      <p:sp>
        <p:nvSpPr>
          <p:cNvPr id="9" name="CuadroTexto 8"/>
          <p:cNvSpPr txBox="1"/>
          <p:nvPr/>
        </p:nvSpPr>
        <p:spPr>
          <a:xfrm>
            <a:off x="268899" y="2975956"/>
            <a:ext cx="10822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 smtClean="0"/>
              <a:t>WB = FAK</a:t>
            </a:r>
            <a:endParaRPr lang="es-ES" dirty="0"/>
          </a:p>
        </p:txBody>
      </p:sp>
      <p:sp>
        <p:nvSpPr>
          <p:cNvPr id="10" name="CuadroTexto 9"/>
          <p:cNvSpPr txBox="1"/>
          <p:nvPr/>
        </p:nvSpPr>
        <p:spPr>
          <a:xfrm>
            <a:off x="3603265" y="3019305"/>
            <a:ext cx="10919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 smtClean="0"/>
              <a:t>WB = p85</a:t>
            </a:r>
            <a:endParaRPr lang="es-ES" dirty="0"/>
          </a:p>
        </p:txBody>
      </p:sp>
      <p:sp>
        <p:nvSpPr>
          <p:cNvPr id="11" name="CuadroTexto 10"/>
          <p:cNvSpPr txBox="1"/>
          <p:nvPr/>
        </p:nvSpPr>
        <p:spPr>
          <a:xfrm>
            <a:off x="7249321" y="3226504"/>
            <a:ext cx="11386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 smtClean="0"/>
              <a:t>WB = IRS4</a:t>
            </a:r>
            <a:endParaRPr lang="es-ES" dirty="0"/>
          </a:p>
        </p:txBody>
      </p:sp>
      <p:cxnSp>
        <p:nvCxnSpPr>
          <p:cNvPr id="13" name="Conector recto de flecha 12"/>
          <p:cNvCxnSpPr/>
          <p:nvPr/>
        </p:nvCxnSpPr>
        <p:spPr>
          <a:xfrm flipH="1">
            <a:off x="3038772" y="4075825"/>
            <a:ext cx="473825" cy="8313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Conector recto de flecha 14"/>
          <p:cNvCxnSpPr/>
          <p:nvPr/>
        </p:nvCxnSpPr>
        <p:spPr>
          <a:xfrm flipH="1">
            <a:off x="6355152" y="4397228"/>
            <a:ext cx="473825" cy="8313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CuadroTexto 15"/>
          <p:cNvSpPr txBox="1"/>
          <p:nvPr/>
        </p:nvSpPr>
        <p:spPr>
          <a:xfrm>
            <a:off x="3286629" y="3874008"/>
            <a:ext cx="84984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400" dirty="0" smtClean="0"/>
              <a:t>Anti-FAK</a:t>
            </a:r>
          </a:p>
          <a:p>
            <a:r>
              <a:rPr lang="es-ES" sz="1400" dirty="0" err="1" smtClean="0"/>
              <a:t>Antibody</a:t>
            </a:r>
            <a:endParaRPr lang="es-ES" sz="1400" dirty="0"/>
          </a:p>
        </p:txBody>
      </p:sp>
      <p:sp>
        <p:nvSpPr>
          <p:cNvPr id="17" name="CuadroTexto 16"/>
          <p:cNvSpPr txBox="1"/>
          <p:nvPr/>
        </p:nvSpPr>
        <p:spPr>
          <a:xfrm>
            <a:off x="6672098" y="4153227"/>
            <a:ext cx="84984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400" dirty="0" smtClean="0"/>
              <a:t>Anti-FAK</a:t>
            </a:r>
          </a:p>
          <a:p>
            <a:r>
              <a:rPr lang="es-ES" sz="1400" dirty="0" err="1" smtClean="0"/>
              <a:t>Antibody</a:t>
            </a:r>
            <a:endParaRPr lang="es-ES" sz="1400" dirty="0"/>
          </a:p>
        </p:txBody>
      </p:sp>
      <p:sp>
        <p:nvSpPr>
          <p:cNvPr id="18" name="CuadroTexto 17"/>
          <p:cNvSpPr txBox="1"/>
          <p:nvPr/>
        </p:nvSpPr>
        <p:spPr>
          <a:xfrm>
            <a:off x="10614651" y="4398007"/>
            <a:ext cx="84984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400" dirty="0" smtClean="0"/>
              <a:t>Anti-FAK</a:t>
            </a:r>
          </a:p>
          <a:p>
            <a:r>
              <a:rPr lang="es-ES" sz="1400" dirty="0" err="1" smtClean="0"/>
              <a:t>Antibody</a:t>
            </a:r>
            <a:endParaRPr lang="es-ES" sz="1400" dirty="0"/>
          </a:p>
        </p:txBody>
      </p:sp>
      <p:cxnSp>
        <p:nvCxnSpPr>
          <p:cNvPr id="19" name="Conector recto de flecha 18"/>
          <p:cNvCxnSpPr/>
          <p:nvPr/>
        </p:nvCxnSpPr>
        <p:spPr>
          <a:xfrm flipH="1">
            <a:off x="10325854" y="4676447"/>
            <a:ext cx="473825" cy="8313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CuadroTexto 19"/>
          <p:cNvSpPr txBox="1"/>
          <p:nvPr/>
        </p:nvSpPr>
        <p:spPr>
          <a:xfrm>
            <a:off x="4547519" y="5725845"/>
            <a:ext cx="22814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 smtClean="0"/>
              <a:t>S = </a:t>
            </a:r>
            <a:r>
              <a:rPr lang="es-ES" dirty="0" err="1" smtClean="0"/>
              <a:t>scramble</a:t>
            </a:r>
            <a:r>
              <a:rPr lang="es-ES" dirty="0" smtClean="0"/>
              <a:t>; R = </a:t>
            </a:r>
            <a:r>
              <a:rPr lang="es-ES" dirty="0" err="1" smtClean="0"/>
              <a:t>RNAi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81820077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FAK </a:t>
            </a:r>
            <a:r>
              <a:rPr lang="es-ES" dirty="0" err="1" smtClean="0"/>
              <a:t>phosphorylation</a:t>
            </a:r>
            <a:endParaRPr lang="es-ES" dirty="0"/>
          </a:p>
        </p:txBody>
      </p:sp>
      <p:grpSp>
        <p:nvGrpSpPr>
          <p:cNvPr id="3" name="2 Grupo"/>
          <p:cNvGrpSpPr/>
          <p:nvPr/>
        </p:nvGrpSpPr>
        <p:grpSpPr>
          <a:xfrm>
            <a:off x="2795192" y="2642245"/>
            <a:ext cx="6274090" cy="1764731"/>
            <a:chOff x="782772" y="3550736"/>
            <a:chExt cx="6274090" cy="1764731"/>
          </a:xfrm>
        </p:grpSpPr>
        <p:pic>
          <p:nvPicPr>
            <p:cNvPr id="4" name="Picture 2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2265" b="38868"/>
            <a:stretch/>
          </p:blipFill>
          <p:spPr bwMode="auto">
            <a:xfrm>
              <a:off x="983809" y="3920068"/>
              <a:ext cx="6016625" cy="97181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5" name="4 CuadroTexto"/>
            <p:cNvSpPr txBox="1"/>
            <p:nvPr/>
          </p:nvSpPr>
          <p:spPr>
            <a:xfrm>
              <a:off x="1066800" y="3550736"/>
              <a:ext cx="592662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dirty="0" smtClean="0"/>
                <a:t>S     R         S    R         S   R      S    R        S     R        S    R        S     R</a:t>
              </a:r>
              <a:endParaRPr lang="es-ES" dirty="0"/>
            </a:p>
          </p:txBody>
        </p:sp>
        <p:sp>
          <p:nvSpPr>
            <p:cNvPr id="6" name="5 CuadroTexto"/>
            <p:cNvSpPr txBox="1"/>
            <p:nvPr/>
          </p:nvSpPr>
          <p:spPr>
            <a:xfrm>
              <a:off x="782772" y="4946135"/>
              <a:ext cx="627409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dirty="0" smtClean="0"/>
                <a:t>FAK total       pY397    pY407     pY576    pY577       pY861      pY925</a:t>
              </a:r>
              <a:endParaRPr lang="es-ES" dirty="0"/>
            </a:p>
          </p:txBody>
        </p:sp>
      </p:grpSp>
      <p:sp>
        <p:nvSpPr>
          <p:cNvPr id="7" name="6 CuadroTexto"/>
          <p:cNvSpPr txBox="1"/>
          <p:nvPr/>
        </p:nvSpPr>
        <p:spPr>
          <a:xfrm>
            <a:off x="2624192" y="3421408"/>
            <a:ext cx="34176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200" dirty="0" smtClean="0"/>
              <a:t>97</a:t>
            </a:r>
            <a:endParaRPr lang="es-ES" sz="1200" dirty="0"/>
          </a:p>
        </p:txBody>
      </p:sp>
      <p:sp>
        <p:nvSpPr>
          <p:cNvPr id="8" name="7 CuadroTexto"/>
          <p:cNvSpPr txBox="1"/>
          <p:nvPr/>
        </p:nvSpPr>
        <p:spPr>
          <a:xfrm>
            <a:off x="2556450" y="3252062"/>
            <a:ext cx="42030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200" dirty="0" smtClean="0"/>
              <a:t>118</a:t>
            </a:r>
            <a:endParaRPr lang="es-ES" sz="1200" dirty="0"/>
          </a:p>
        </p:txBody>
      </p:sp>
      <p:sp>
        <p:nvSpPr>
          <p:cNvPr id="9" name="8 CuadroTexto"/>
          <p:cNvSpPr txBox="1"/>
          <p:nvPr/>
        </p:nvSpPr>
        <p:spPr>
          <a:xfrm>
            <a:off x="2564911" y="2887975"/>
            <a:ext cx="42030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200" dirty="0" smtClean="0"/>
              <a:t>206</a:t>
            </a:r>
            <a:endParaRPr lang="es-ES" sz="1200" dirty="0"/>
          </a:p>
        </p:txBody>
      </p:sp>
    </p:spTree>
    <p:extLst>
      <p:ext uri="{BB962C8B-B14F-4D97-AF65-F5344CB8AC3E}">
        <p14:creationId xmlns:p14="http://schemas.microsoft.com/office/powerpoint/2010/main" val="3776583326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317</TotalTime>
  <Words>1163</Words>
  <Application>Microsoft Office PowerPoint</Application>
  <PresentationFormat>Panorámica</PresentationFormat>
  <Paragraphs>740</Paragraphs>
  <Slides>8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5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8</vt:i4>
      </vt:variant>
    </vt:vector>
  </HeadingPairs>
  <TitlesOfParts>
    <vt:vector size="14" baseType="lpstr">
      <vt:lpstr>Arial</vt:lpstr>
      <vt:lpstr>Calibri</vt:lpstr>
      <vt:lpstr>Calibri Light</vt:lpstr>
      <vt:lpstr>DengXian</vt:lpstr>
      <vt:lpstr>Times New Roman</vt:lpstr>
      <vt:lpstr>Tema de Office</vt:lpstr>
      <vt:lpstr>Presentación de PowerPoint</vt:lpstr>
      <vt:lpstr>Presentación de PowerPoint</vt:lpstr>
      <vt:lpstr>Characterization of IRS4 molecular weight in liver from mouse, rat, humans and HCC cell lines using anti-IRS4 (rabbit polyclonal IgG) from upstate (Catalog #06-771):</vt:lpstr>
      <vt:lpstr>Overexpression of IRS4 in Hep G2 cell line</vt:lpstr>
      <vt:lpstr>Changes in signalling pathways in PCNA and C1 cell lines</vt:lpstr>
      <vt:lpstr>SiRNA of IRS4 at different  times of transfection</vt:lpstr>
      <vt:lpstr>Immunoprecipitation of FAK and western blotting of FAK, P85-PI3K and IRS-4 of S and R cells.</vt:lpstr>
      <vt:lpstr>FAK phosphorylation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González Guijarro Luis A.</dc:creator>
  <cp:lastModifiedBy>Usuario de Windows</cp:lastModifiedBy>
  <cp:revision>32</cp:revision>
  <dcterms:created xsi:type="dcterms:W3CDTF">2021-05-11T17:29:04Z</dcterms:created>
  <dcterms:modified xsi:type="dcterms:W3CDTF">2021-05-17T18:03:54Z</dcterms:modified>
</cp:coreProperties>
</file>