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61" r:id="rId2"/>
    <p:sldId id="256" r:id="rId3"/>
    <p:sldId id="257" r:id="rId4"/>
    <p:sldId id="258" r:id="rId5"/>
    <p:sldId id="260" r:id="rId6"/>
    <p:sldId id="263" r:id="rId7"/>
    <p:sldId id="264" r:id="rId8"/>
    <p:sldId id="262"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348"/>
    <p:restoredTop sz="94674"/>
  </p:normalViewPr>
  <p:slideViewPr>
    <p:cSldViewPr snapToGrid="0" snapToObjects="1">
      <p:cViewPr varScale="1">
        <p:scale>
          <a:sx n="91" d="100"/>
          <a:sy n="91" d="100"/>
        </p:scale>
        <p:origin x="242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BD65F6-8487-2B4B-AF47-F42F75FF8CD4}" type="datetimeFigureOut">
              <a:rPr lang="it-IT" smtClean="0"/>
              <a:t>29/09/21</a:t>
            </a:fld>
            <a:endParaRPr lang="it-IT"/>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15ADAA-EF72-084A-AAAA-8DE3D3020B9E}" type="slidenum">
              <a:rPr lang="it-IT" smtClean="0"/>
              <a:t>‹#›</a:t>
            </a:fld>
            <a:endParaRPr lang="it-IT"/>
          </a:p>
        </p:txBody>
      </p:sp>
    </p:spTree>
    <p:extLst>
      <p:ext uri="{BB962C8B-B14F-4D97-AF65-F5344CB8AC3E}">
        <p14:creationId xmlns:p14="http://schemas.microsoft.com/office/powerpoint/2010/main" val="3387648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83454C12-FB4F-BF4F-9EA3-8EB7DAED9884}" type="datetime1">
              <a:rPr lang="it-IT" smtClean="0"/>
              <a:t>29/09/21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3879321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F69E2B0-393A-9D45-A773-91C4F17956E8}" type="datetime1">
              <a:rPr lang="it-IT" smtClean="0"/>
              <a:t>29/09/21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4169411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220D537-883D-734D-856C-201F7975C803}" type="datetime1">
              <a:rPr lang="it-IT" smtClean="0"/>
              <a:t>29/09/21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1939590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673B6E2-846B-5B43-B513-0A49019A50F3}" type="datetime1">
              <a:rPr lang="it-IT" smtClean="0"/>
              <a:t>29/09/21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3101554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01740A0-912A-B946-9035-429052379232}" type="datetime1">
              <a:rPr lang="it-IT" smtClean="0"/>
              <a:t>29/09/21</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1978565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771706AB-FF68-B147-B96C-BEA7B28AB833}" type="datetime1">
              <a:rPr lang="it-IT" smtClean="0"/>
              <a:t>29/09/21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1146333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F08AFB3-519D-F543-9437-30E38F509F00}" type="datetime1">
              <a:rPr lang="it-IT" smtClean="0"/>
              <a:t>29/09/21</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848757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051EC7FA-6A62-5F43-8922-D5C51B772610}" type="datetime1">
              <a:rPr lang="it-IT" smtClean="0"/>
              <a:t>29/09/21</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3396839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F4D683-3172-E243-B50F-726A47DF2A1E}" type="datetime1">
              <a:rPr lang="it-IT" smtClean="0"/>
              <a:t>29/09/21</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4179176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4344BFDB-3BCD-584F-8993-D1206C944830}" type="datetime1">
              <a:rPr lang="it-IT" smtClean="0"/>
              <a:t>29/09/21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3075389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52DC8205-B866-234B-8BFA-E5A7D53A0875}" type="datetime1">
              <a:rPr lang="it-IT" smtClean="0"/>
              <a:t>29/09/21</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41555ADC-026B-DD42-9754-B191503DEF58}" type="slidenum">
              <a:rPr lang="it-IT" smtClean="0"/>
              <a:t>‹#›</a:t>
            </a:fld>
            <a:endParaRPr lang="it-IT"/>
          </a:p>
        </p:txBody>
      </p:sp>
    </p:spTree>
    <p:extLst>
      <p:ext uri="{BB962C8B-B14F-4D97-AF65-F5344CB8AC3E}">
        <p14:creationId xmlns:p14="http://schemas.microsoft.com/office/powerpoint/2010/main" val="1844492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2CED66A-EF24-2841-9216-81B93DA3451C}" type="datetime1">
              <a:rPr lang="it-IT" smtClean="0"/>
              <a:t>29/09/21</a:t>
            </a:fld>
            <a:endParaRPr lang="it-IT"/>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1555ADC-026B-DD42-9754-B191503DEF58}" type="slidenum">
              <a:rPr lang="it-IT" smtClean="0"/>
              <a:t>‹#›</a:t>
            </a:fld>
            <a:endParaRPr lang="it-IT"/>
          </a:p>
        </p:txBody>
      </p:sp>
    </p:spTree>
    <p:extLst>
      <p:ext uri="{BB962C8B-B14F-4D97-AF65-F5344CB8AC3E}">
        <p14:creationId xmlns:p14="http://schemas.microsoft.com/office/powerpoint/2010/main" val="30448255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tiff"/><Relationship Id="rId13" Type="http://schemas.openxmlformats.org/officeDocument/2006/relationships/image" Target="../media/image15.png"/><Relationship Id="rId18" Type="http://schemas.microsoft.com/office/2007/relationships/hdphoto" Target="../media/hdphoto8.wdp"/><Relationship Id="rId3" Type="http://schemas.microsoft.com/office/2007/relationships/hdphoto" Target="../media/hdphoto1.wdp"/><Relationship Id="rId21" Type="http://schemas.openxmlformats.org/officeDocument/2006/relationships/image" Target="../media/image19.png"/><Relationship Id="rId7" Type="http://schemas.microsoft.com/office/2007/relationships/hdphoto" Target="../media/hdphoto3.wdp"/><Relationship Id="rId12" Type="http://schemas.microsoft.com/office/2007/relationships/hdphoto" Target="../media/hdphoto5.wdp"/><Relationship Id="rId17" Type="http://schemas.openxmlformats.org/officeDocument/2006/relationships/image" Target="../media/image17.png"/><Relationship Id="rId2" Type="http://schemas.openxmlformats.org/officeDocument/2006/relationships/image" Target="../media/image9.png"/><Relationship Id="rId16" Type="http://schemas.microsoft.com/office/2007/relationships/hdphoto" Target="../media/hdphoto7.wdp"/><Relationship Id="rId20" Type="http://schemas.microsoft.com/office/2007/relationships/hdphoto" Target="../media/hdphoto9.wdp"/><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4.png"/><Relationship Id="rId24" Type="http://schemas.microsoft.com/office/2007/relationships/hdphoto" Target="../media/hdphoto11.wdp"/><Relationship Id="rId5" Type="http://schemas.microsoft.com/office/2007/relationships/hdphoto" Target="../media/hdphoto2.wdp"/><Relationship Id="rId15" Type="http://schemas.openxmlformats.org/officeDocument/2006/relationships/image" Target="../media/image16.png"/><Relationship Id="rId23" Type="http://schemas.openxmlformats.org/officeDocument/2006/relationships/image" Target="../media/image20.png"/><Relationship Id="rId10" Type="http://schemas.microsoft.com/office/2007/relationships/hdphoto" Target="../media/hdphoto4.wdp"/><Relationship Id="rId19" Type="http://schemas.openxmlformats.org/officeDocument/2006/relationships/image" Target="../media/image18.png"/><Relationship Id="rId4" Type="http://schemas.openxmlformats.org/officeDocument/2006/relationships/image" Target="../media/image10.png"/><Relationship Id="rId9" Type="http://schemas.openxmlformats.org/officeDocument/2006/relationships/image" Target="../media/image13.png"/><Relationship Id="rId14" Type="http://schemas.microsoft.com/office/2007/relationships/hdphoto" Target="../media/hdphoto6.wdp"/><Relationship Id="rId22" Type="http://schemas.microsoft.com/office/2007/relationships/hdphoto" Target="../media/hdphoto10.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3EC5D46-5D2A-EC43-B041-D7503BDEA956}"/>
              </a:ext>
            </a:extLst>
          </p:cNvPr>
          <p:cNvSpPr txBox="1"/>
          <p:nvPr/>
        </p:nvSpPr>
        <p:spPr>
          <a:xfrm>
            <a:off x="239151" y="436096"/>
            <a:ext cx="6428935" cy="5493812"/>
          </a:xfrm>
          <a:prstGeom prst="rect">
            <a:avLst/>
          </a:prstGeom>
          <a:noFill/>
        </p:spPr>
        <p:txBody>
          <a:bodyPr wrap="square" rtlCol="0">
            <a:spAutoFit/>
          </a:bodyPr>
          <a:lstStyle/>
          <a:p>
            <a:pPr algn="ctr"/>
            <a:r>
              <a:rPr lang="en-US" b="1" dirty="0">
                <a:latin typeface="Palatino Linotype" panose="02040502050505030304" pitchFamily="18" charset="0"/>
              </a:rPr>
              <a:t>SUPPLEMENTARY MATERIAL</a:t>
            </a:r>
          </a:p>
          <a:p>
            <a:pPr algn="just"/>
            <a:endParaRPr lang="en-US" sz="1400" b="1" dirty="0">
              <a:latin typeface="Palatino Linotype" panose="02040502050505030304" pitchFamily="18" charset="0"/>
            </a:endParaRPr>
          </a:p>
          <a:p>
            <a:pPr algn="just"/>
            <a:endParaRPr lang="en-US" sz="1400" b="1" dirty="0">
              <a:latin typeface="Palatino Linotype" panose="02040502050505030304" pitchFamily="18" charset="0"/>
            </a:endParaRPr>
          </a:p>
          <a:p>
            <a:pPr algn="just"/>
            <a:endParaRPr lang="en-US" sz="1400" b="1" dirty="0">
              <a:latin typeface="Palatino Linotype" panose="02040502050505030304" pitchFamily="18" charset="0"/>
            </a:endParaRPr>
          </a:p>
          <a:p>
            <a:pPr algn="just"/>
            <a:endParaRPr lang="en-US" sz="1400" b="1" dirty="0">
              <a:latin typeface="Palatino Linotype" panose="02040502050505030304" pitchFamily="18" charset="0"/>
            </a:endParaRPr>
          </a:p>
          <a:p>
            <a:pPr algn="just"/>
            <a:endParaRPr lang="en-US" sz="1400" b="1" dirty="0">
              <a:latin typeface="Palatino Linotype" panose="02040502050505030304" pitchFamily="18" charset="0"/>
            </a:endParaRPr>
          </a:p>
          <a:p>
            <a:pPr algn="just"/>
            <a:endParaRPr lang="en-US" sz="1400" b="1" dirty="0">
              <a:latin typeface="Palatino Linotype" panose="02040502050505030304" pitchFamily="18" charset="0"/>
            </a:endParaRPr>
          </a:p>
          <a:p>
            <a:pPr algn="just"/>
            <a:r>
              <a:rPr lang="en-US" sz="1600" b="1" dirty="0">
                <a:latin typeface="Palatino Linotype" panose="02040502050505030304" pitchFamily="18" charset="0"/>
              </a:rPr>
              <a:t>MAPK15 Controls Hedgehog Signaling in Medulloblastoma Cells by Regulating Primary </a:t>
            </a:r>
            <a:r>
              <a:rPr lang="en-US" sz="1600" b="1" dirty="0" err="1">
                <a:latin typeface="Palatino Linotype" panose="02040502050505030304" pitchFamily="18" charset="0"/>
              </a:rPr>
              <a:t>Ciliogenesis</a:t>
            </a:r>
            <a:endParaRPr lang="it-IT" sz="1600" b="1" dirty="0">
              <a:latin typeface="Palatino Linotype" panose="02040502050505030304" pitchFamily="18" charset="0"/>
            </a:endParaRPr>
          </a:p>
          <a:p>
            <a:pPr algn="just"/>
            <a:endParaRPr lang="it-IT" sz="1400" b="1" dirty="0">
              <a:latin typeface="Palatino Linotype" panose="02040502050505030304" pitchFamily="18" charset="0"/>
            </a:endParaRPr>
          </a:p>
          <a:p>
            <a:pPr algn="just"/>
            <a:endParaRPr lang="it-IT" sz="1200" b="1" dirty="0">
              <a:latin typeface="Palatino Linotype" panose="02040502050505030304" pitchFamily="18" charset="0"/>
            </a:endParaRPr>
          </a:p>
          <a:p>
            <a:pPr algn="just"/>
            <a:r>
              <a:rPr lang="it-IT" sz="1200" b="1" dirty="0">
                <a:latin typeface="Palatino Linotype" panose="02040502050505030304" pitchFamily="18" charset="0"/>
              </a:rPr>
              <a:t>Silvia </a:t>
            </a:r>
            <a:r>
              <a:rPr lang="it-IT" sz="1200" b="1" dirty="0" err="1">
                <a:latin typeface="Palatino Linotype" panose="02040502050505030304" pitchFamily="18" charset="0"/>
              </a:rPr>
              <a:t>Pietrobono</a:t>
            </a:r>
            <a:r>
              <a:rPr lang="it-IT" sz="1200" b="1" dirty="0">
                <a:latin typeface="Palatino Linotype" panose="02040502050505030304" pitchFamily="18" charset="0"/>
              </a:rPr>
              <a:t> </a:t>
            </a:r>
            <a:r>
              <a:rPr lang="it-IT" sz="1200" b="1" baseline="30000" dirty="0">
                <a:latin typeface="Palatino Linotype" panose="02040502050505030304" pitchFamily="18" charset="0"/>
              </a:rPr>
              <a:t>1</a:t>
            </a:r>
            <a:r>
              <a:rPr lang="it-IT" sz="1200" b="1" dirty="0">
                <a:latin typeface="Palatino Linotype" panose="02040502050505030304" pitchFamily="18" charset="0"/>
              </a:rPr>
              <a:t>, Lorenzo Franci </a:t>
            </a:r>
            <a:r>
              <a:rPr lang="it-IT" sz="1200" b="1" baseline="30000" dirty="0">
                <a:latin typeface="Palatino Linotype" panose="02040502050505030304" pitchFamily="18" charset="0"/>
              </a:rPr>
              <a:t>2,3,4</a:t>
            </a:r>
            <a:r>
              <a:rPr lang="it-IT" sz="1200" b="1" dirty="0">
                <a:latin typeface="Palatino Linotype" panose="02040502050505030304" pitchFamily="18" charset="0"/>
              </a:rPr>
              <a:t>, Francesco Imperatore </a:t>
            </a:r>
            <a:r>
              <a:rPr lang="it-IT" sz="1200" b="1" baseline="30000" dirty="0">
                <a:latin typeface="Palatino Linotype" panose="02040502050505030304" pitchFamily="18" charset="0"/>
              </a:rPr>
              <a:t>2,3</a:t>
            </a:r>
            <a:r>
              <a:rPr lang="it-IT" sz="1200" b="1" dirty="0">
                <a:latin typeface="Palatino Linotype" panose="02040502050505030304" pitchFamily="18" charset="0"/>
              </a:rPr>
              <a:t>, Cristina Zanini </a:t>
            </a:r>
            <a:r>
              <a:rPr lang="it-IT" sz="1200" b="1" baseline="30000" dirty="0">
                <a:latin typeface="Palatino Linotype" panose="02040502050505030304" pitchFamily="18" charset="0"/>
              </a:rPr>
              <a:t>5</a:t>
            </a:r>
            <a:r>
              <a:rPr lang="it-IT" sz="1200" b="1" dirty="0">
                <a:latin typeface="Palatino Linotype" panose="02040502050505030304" pitchFamily="18" charset="0"/>
              </a:rPr>
              <a:t>, Barbara Stecca </a:t>
            </a:r>
            <a:r>
              <a:rPr lang="it-IT" sz="1200" b="1" baseline="30000" dirty="0">
                <a:latin typeface="Palatino Linotype" panose="02040502050505030304" pitchFamily="18" charset="0"/>
              </a:rPr>
              <a:t>1,*</a:t>
            </a:r>
            <a:r>
              <a:rPr lang="it-IT" sz="1200" b="1" dirty="0">
                <a:latin typeface="Palatino Linotype" panose="02040502050505030304" pitchFamily="18" charset="0"/>
              </a:rPr>
              <a:t> and Mario Chiariello </a:t>
            </a:r>
            <a:r>
              <a:rPr lang="it-IT" sz="1200" b="1" baseline="30000" dirty="0">
                <a:latin typeface="Palatino Linotype" panose="02040502050505030304" pitchFamily="18" charset="0"/>
              </a:rPr>
              <a:t>2,3,</a:t>
            </a:r>
            <a:r>
              <a:rPr lang="it-IT" sz="1200" b="1" dirty="0">
                <a:latin typeface="Palatino Linotype" panose="02040502050505030304" pitchFamily="18" charset="0"/>
              </a:rPr>
              <a:t>*</a:t>
            </a:r>
          </a:p>
          <a:p>
            <a:pPr algn="just"/>
            <a:endParaRPr lang="it-IT" sz="1200" b="1" dirty="0">
              <a:latin typeface="Palatino Linotype" panose="02040502050505030304" pitchFamily="18" charset="0"/>
            </a:endParaRPr>
          </a:p>
          <a:p>
            <a:pPr algn="just"/>
            <a:endParaRPr lang="it-IT" sz="1200" b="1" dirty="0">
              <a:latin typeface="Palatino Linotype" panose="02040502050505030304" pitchFamily="18" charset="0"/>
            </a:endParaRPr>
          </a:p>
          <a:p>
            <a:pPr algn="just"/>
            <a:r>
              <a:rPr lang="en-US" sz="1100" baseline="30000" dirty="0">
                <a:latin typeface="Palatino Linotype" panose="02040502050505030304" pitchFamily="18" charset="0"/>
              </a:rPr>
              <a:t>1</a:t>
            </a:r>
            <a:r>
              <a:rPr lang="en-US" sz="1100" dirty="0">
                <a:latin typeface="Palatino Linotype" panose="02040502050505030304" pitchFamily="18" charset="0"/>
              </a:rPr>
              <a:t>Core Research Laboratory – Firenze, Institute for Cancer Research and Prevention (ISPRO), </a:t>
            </a:r>
            <a:r>
              <a:rPr lang="en-US" sz="1100" dirty="0" err="1">
                <a:latin typeface="Palatino Linotype" panose="02040502050505030304" pitchFamily="18" charset="0"/>
              </a:rPr>
              <a:t>Viale</a:t>
            </a:r>
            <a:r>
              <a:rPr lang="en-US" sz="1100" dirty="0">
                <a:latin typeface="Palatino Linotype" panose="02040502050505030304" pitchFamily="18" charset="0"/>
              </a:rPr>
              <a:t> </a:t>
            </a:r>
            <a:r>
              <a:rPr lang="en-US" sz="1100" dirty="0" err="1">
                <a:latin typeface="Palatino Linotype" panose="02040502050505030304" pitchFamily="18" charset="0"/>
              </a:rPr>
              <a:t>Pieraccini</a:t>
            </a:r>
            <a:r>
              <a:rPr lang="en-US" sz="1100" dirty="0">
                <a:latin typeface="Palatino Linotype" panose="02040502050505030304" pitchFamily="18" charset="0"/>
              </a:rPr>
              <a:t> 6, 50139, Florence, Italy; </a:t>
            </a:r>
            <a:r>
              <a:rPr lang="en-US" sz="1100" dirty="0" err="1">
                <a:latin typeface="Palatino Linotype" panose="02040502050505030304" pitchFamily="18" charset="0"/>
              </a:rPr>
              <a:t>silvia.pietrobono@ittumori.it</a:t>
            </a:r>
            <a:r>
              <a:rPr lang="en-US" sz="1100" dirty="0">
                <a:latin typeface="Palatino Linotype" panose="02040502050505030304" pitchFamily="18" charset="0"/>
              </a:rPr>
              <a:t> (S.P.)</a:t>
            </a:r>
            <a:endParaRPr lang="it-IT" sz="1100" dirty="0">
              <a:latin typeface="Palatino Linotype" panose="02040502050505030304" pitchFamily="18" charset="0"/>
            </a:endParaRPr>
          </a:p>
          <a:p>
            <a:pPr algn="just"/>
            <a:r>
              <a:rPr lang="en-US" sz="1100" baseline="30000" dirty="0">
                <a:latin typeface="Palatino Linotype" panose="02040502050505030304" pitchFamily="18" charset="0"/>
              </a:rPr>
              <a:t>2</a:t>
            </a:r>
            <a:r>
              <a:rPr lang="en-US" sz="1100" dirty="0">
                <a:latin typeface="Palatino Linotype" panose="02040502050505030304" pitchFamily="18" charset="0"/>
              </a:rPr>
              <a:t>Core Research Laboratory – Siena, Institute for Cancer Research and Prevention (ISPRO), Via Fiorentina 1, 53100, Siena, Italy; franci36@student.unisi.it (L.F.); </a:t>
            </a:r>
            <a:r>
              <a:rPr lang="en-US" sz="1100" dirty="0" err="1">
                <a:latin typeface="Palatino Linotype" panose="02040502050505030304" pitchFamily="18" charset="0"/>
              </a:rPr>
              <a:t>imperatore@ifc.cnr.it</a:t>
            </a:r>
            <a:r>
              <a:rPr lang="en-US" sz="1100" dirty="0">
                <a:latin typeface="Palatino Linotype" panose="02040502050505030304" pitchFamily="18" charset="0"/>
              </a:rPr>
              <a:t> (F.I.)</a:t>
            </a:r>
            <a:endParaRPr lang="it-IT" sz="1100" dirty="0">
              <a:latin typeface="Palatino Linotype" panose="02040502050505030304" pitchFamily="18" charset="0"/>
            </a:endParaRPr>
          </a:p>
          <a:p>
            <a:pPr algn="just"/>
            <a:r>
              <a:rPr lang="en-US" sz="1100" baseline="30000" dirty="0">
                <a:latin typeface="Palatino Linotype" panose="02040502050505030304" pitchFamily="18" charset="0"/>
              </a:rPr>
              <a:t>3</a:t>
            </a:r>
            <a:r>
              <a:rPr lang="en-US" sz="1100" dirty="0">
                <a:latin typeface="Palatino Linotype" panose="02040502050505030304" pitchFamily="18" charset="0"/>
              </a:rPr>
              <a:t>Institute of Clinical Physiology (IFC) - National Research Council (CNR), Via Fiorentina 1, 53100, Siena, Italy</a:t>
            </a:r>
            <a:endParaRPr lang="it-IT" sz="1100" dirty="0">
              <a:latin typeface="Palatino Linotype" panose="02040502050505030304" pitchFamily="18" charset="0"/>
            </a:endParaRPr>
          </a:p>
          <a:p>
            <a:pPr algn="just"/>
            <a:r>
              <a:rPr lang="en-US" sz="1100" baseline="30000" dirty="0">
                <a:latin typeface="Palatino Linotype" panose="02040502050505030304" pitchFamily="18" charset="0"/>
              </a:rPr>
              <a:t>4</a:t>
            </a:r>
            <a:r>
              <a:rPr lang="en-US" sz="1100" dirty="0">
                <a:latin typeface="Palatino Linotype" panose="02040502050505030304" pitchFamily="18" charset="0"/>
              </a:rPr>
              <a:t>Department of Medical Biotechnologies, University of Siena, Siena, Italy</a:t>
            </a:r>
            <a:endParaRPr lang="it-IT" sz="1100" dirty="0">
              <a:latin typeface="Palatino Linotype" panose="02040502050505030304" pitchFamily="18" charset="0"/>
            </a:endParaRPr>
          </a:p>
          <a:p>
            <a:pPr algn="just"/>
            <a:r>
              <a:rPr lang="en-US" sz="1100" baseline="30000" dirty="0">
                <a:latin typeface="Palatino Linotype" panose="02040502050505030304" pitchFamily="18" charset="0"/>
              </a:rPr>
              <a:t>5</a:t>
            </a:r>
            <a:r>
              <a:rPr lang="en-US" sz="1100" dirty="0">
                <a:latin typeface="Palatino Linotype" panose="02040502050505030304" pitchFamily="18" charset="0"/>
              </a:rPr>
              <a:t>BioAir S.p.A Research Laboratory, Molecular Biotechnology Center, University of Turin, Torino 10126, Italy; </a:t>
            </a:r>
            <a:r>
              <a:rPr lang="en-US" sz="1100" dirty="0" err="1">
                <a:latin typeface="Palatino Linotype" panose="02040502050505030304" pitchFamily="18" charset="0"/>
              </a:rPr>
              <a:t>c.zanini@bioair.it</a:t>
            </a:r>
            <a:r>
              <a:rPr lang="en-US" sz="1100" dirty="0">
                <a:latin typeface="Palatino Linotype" panose="02040502050505030304" pitchFamily="18" charset="0"/>
              </a:rPr>
              <a:t> (C.Z.)</a:t>
            </a:r>
          </a:p>
          <a:p>
            <a:pPr algn="just"/>
            <a:endParaRPr lang="it-IT" sz="1100" dirty="0">
              <a:latin typeface="Palatino Linotype" panose="02040502050505030304" pitchFamily="18" charset="0"/>
            </a:endParaRPr>
          </a:p>
          <a:p>
            <a:pPr algn="just"/>
            <a:r>
              <a:rPr lang="en-US" sz="1100" dirty="0">
                <a:latin typeface="Palatino Linotype" panose="02040502050505030304" pitchFamily="18" charset="0"/>
              </a:rPr>
              <a:t>*Correspondence: </a:t>
            </a:r>
            <a:r>
              <a:rPr lang="en-US" sz="1100" dirty="0" err="1">
                <a:latin typeface="Palatino Linotype" panose="02040502050505030304" pitchFamily="18" charset="0"/>
              </a:rPr>
              <a:t>b.stecca@ispro.toscana.it</a:t>
            </a:r>
            <a:r>
              <a:rPr lang="en-US" sz="1100" dirty="0">
                <a:latin typeface="Palatino Linotype" panose="02040502050505030304" pitchFamily="18" charset="0"/>
              </a:rPr>
              <a:t> (B.S.); </a:t>
            </a:r>
            <a:r>
              <a:rPr lang="en-US" sz="1100" dirty="0" err="1">
                <a:latin typeface="Palatino Linotype" panose="02040502050505030304" pitchFamily="18" charset="0"/>
              </a:rPr>
              <a:t>mario.chiariello@cnr.it</a:t>
            </a:r>
            <a:r>
              <a:rPr lang="en-US" sz="1100" dirty="0">
                <a:latin typeface="Palatino Linotype" panose="02040502050505030304" pitchFamily="18" charset="0"/>
              </a:rPr>
              <a:t> (M.C.); Tel.: +39-055-7944567 (B.S.); +39-0577-231274 (M.C.). </a:t>
            </a:r>
            <a:endParaRPr lang="it-IT" sz="1100" dirty="0">
              <a:latin typeface="Palatino Linotype" panose="02040502050505030304" pitchFamily="18" charset="0"/>
            </a:endParaRPr>
          </a:p>
        </p:txBody>
      </p:sp>
      <p:sp>
        <p:nvSpPr>
          <p:cNvPr id="2" name="Slide Number Placeholder 1">
            <a:extLst>
              <a:ext uri="{FF2B5EF4-FFF2-40B4-BE49-F238E27FC236}">
                <a16:creationId xmlns:a16="http://schemas.microsoft.com/office/drawing/2014/main" id="{CF7CAF7D-DF39-B04C-9CFD-FDE2FBB9CC50}"/>
              </a:ext>
            </a:extLst>
          </p:cNvPr>
          <p:cNvSpPr>
            <a:spLocks noGrp="1"/>
          </p:cNvSpPr>
          <p:nvPr>
            <p:ph type="sldNum" sz="quarter" idx="12"/>
          </p:nvPr>
        </p:nvSpPr>
        <p:spPr/>
        <p:txBody>
          <a:bodyPr/>
          <a:lstStyle/>
          <a:p>
            <a:fld id="{41555ADC-026B-DD42-9754-B191503DEF58}" type="slidenum">
              <a:rPr lang="it-IT" smtClean="0"/>
              <a:t>1</a:t>
            </a:fld>
            <a:endParaRPr lang="it-IT"/>
          </a:p>
        </p:txBody>
      </p:sp>
    </p:spTree>
    <p:extLst>
      <p:ext uri="{BB962C8B-B14F-4D97-AF65-F5344CB8AC3E}">
        <p14:creationId xmlns:p14="http://schemas.microsoft.com/office/powerpoint/2010/main" val="3514248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A3A5D2C1-2B74-C145-8EB7-004FDDD3EEAC}"/>
              </a:ext>
            </a:extLst>
          </p:cNvPr>
          <p:cNvSpPr txBox="1"/>
          <p:nvPr/>
        </p:nvSpPr>
        <p:spPr>
          <a:xfrm>
            <a:off x="317101" y="1261996"/>
            <a:ext cx="312906"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a</a:t>
            </a:r>
          </a:p>
        </p:txBody>
      </p:sp>
      <p:sp>
        <p:nvSpPr>
          <p:cNvPr id="8" name="CasellaDiTesto 5">
            <a:extLst>
              <a:ext uri="{FF2B5EF4-FFF2-40B4-BE49-F238E27FC236}">
                <a16:creationId xmlns:a16="http://schemas.microsoft.com/office/drawing/2014/main" id="{3F9B667F-7A26-024E-BAA5-82FD1BB18AA1}"/>
              </a:ext>
            </a:extLst>
          </p:cNvPr>
          <p:cNvSpPr txBox="1"/>
          <p:nvPr/>
        </p:nvSpPr>
        <p:spPr>
          <a:xfrm>
            <a:off x="3271076" y="1261996"/>
            <a:ext cx="325730"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b</a:t>
            </a:r>
          </a:p>
        </p:txBody>
      </p:sp>
      <p:sp>
        <p:nvSpPr>
          <p:cNvPr id="10" name="TextBox 9">
            <a:extLst>
              <a:ext uri="{FF2B5EF4-FFF2-40B4-BE49-F238E27FC236}">
                <a16:creationId xmlns:a16="http://schemas.microsoft.com/office/drawing/2014/main" id="{56449753-296C-BF44-A4DB-804732FFE01A}"/>
              </a:ext>
            </a:extLst>
          </p:cNvPr>
          <p:cNvSpPr txBox="1"/>
          <p:nvPr/>
        </p:nvSpPr>
        <p:spPr>
          <a:xfrm>
            <a:off x="317101" y="4797032"/>
            <a:ext cx="6054259" cy="938719"/>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Figure S1. </a:t>
            </a:r>
            <a:r>
              <a:rPr lang="en-US" sz="1100" dirty="0">
                <a:latin typeface="Arial" panose="020B0604020202020204" pitchFamily="34" charset="0"/>
                <a:cs typeface="Arial" panose="020B0604020202020204" pitchFamily="34" charset="0"/>
              </a:rPr>
              <a:t>Quantitative PCR (qPCR) analysis to evaluate expression of the </a:t>
            </a:r>
            <a:r>
              <a:rPr lang="en-US" sz="1100" i="1" dirty="0">
                <a:latin typeface="Arial" panose="020B0604020202020204" pitchFamily="34" charset="0"/>
                <a:cs typeface="Arial" panose="020B0604020202020204" pitchFamily="34" charset="0"/>
              </a:rPr>
              <a:t>MAPK15</a:t>
            </a:r>
            <a:r>
              <a:rPr lang="en-US" sz="1100" dirty="0">
                <a:latin typeface="Arial" panose="020B0604020202020204" pitchFamily="34" charset="0"/>
                <a:cs typeface="Arial" panose="020B0604020202020204" pitchFamily="34" charset="0"/>
              </a:rPr>
              <a:t> gene in human RPE1 or murine IMCD3 cells. (a) RPE1 cells were transfected with scrambled siRNA (negative control) or MAPK15 siRNA and then analyzed after 48 hrs. (b) qPCR of IMCD3 cells, stably expressing scrambled (</a:t>
            </a:r>
            <a:r>
              <a:rPr lang="en-US" sz="1100" dirty="0" err="1">
                <a:latin typeface="Arial" panose="020B0604020202020204" pitchFamily="34" charset="0"/>
                <a:cs typeface="Arial" panose="020B0604020202020204" pitchFamily="34" charset="0"/>
              </a:rPr>
              <a:t>shSCR</a:t>
            </a:r>
            <a:r>
              <a:rPr lang="en-US" sz="1100" dirty="0">
                <a:latin typeface="Arial" panose="020B0604020202020204" pitchFamily="34" charset="0"/>
                <a:cs typeface="Arial" panose="020B0604020202020204" pitchFamily="34" charset="0"/>
              </a:rPr>
              <a:t>) or MAPK15 (shMAPK15) specific </a:t>
            </a:r>
            <a:r>
              <a:rPr lang="en-US" sz="1100" dirty="0" err="1">
                <a:latin typeface="Arial" panose="020B0604020202020204" pitchFamily="34" charset="0"/>
                <a:cs typeface="Arial" panose="020B0604020202020204" pitchFamily="34" charset="0"/>
              </a:rPr>
              <a:t>shRNAs</a:t>
            </a:r>
            <a:r>
              <a:rPr lang="en-US" sz="1100" dirty="0">
                <a:latin typeface="Arial" panose="020B0604020202020204" pitchFamily="34" charset="0"/>
                <a:cs typeface="Arial" panose="020B0604020202020204" pitchFamily="34" charset="0"/>
              </a:rPr>
              <a:t>. ***,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 &lt; 0.001.</a:t>
            </a:r>
          </a:p>
        </p:txBody>
      </p:sp>
      <p:pic>
        <p:nvPicPr>
          <p:cNvPr id="2" name="Picture 1">
            <a:extLst>
              <a:ext uri="{FF2B5EF4-FFF2-40B4-BE49-F238E27FC236}">
                <a16:creationId xmlns:a16="http://schemas.microsoft.com/office/drawing/2014/main" id="{320C7342-CADD-D143-BFAA-B44DF05A42A9}"/>
              </a:ext>
            </a:extLst>
          </p:cNvPr>
          <p:cNvPicPr>
            <a:picLocks noChangeAspect="1"/>
          </p:cNvPicPr>
          <p:nvPr/>
        </p:nvPicPr>
        <p:blipFill>
          <a:blip r:embed="rId2"/>
          <a:stretch>
            <a:fillRect/>
          </a:stretch>
        </p:blipFill>
        <p:spPr>
          <a:xfrm>
            <a:off x="630007" y="1415379"/>
            <a:ext cx="2324100" cy="2921000"/>
          </a:xfrm>
          <a:prstGeom prst="rect">
            <a:avLst/>
          </a:prstGeom>
        </p:spPr>
      </p:pic>
      <p:pic>
        <p:nvPicPr>
          <p:cNvPr id="4" name="Picture 3">
            <a:extLst>
              <a:ext uri="{FF2B5EF4-FFF2-40B4-BE49-F238E27FC236}">
                <a16:creationId xmlns:a16="http://schemas.microsoft.com/office/drawing/2014/main" id="{505E6637-C1A4-024F-B6EE-1AB4FDD5F088}"/>
              </a:ext>
            </a:extLst>
          </p:cNvPr>
          <p:cNvPicPr>
            <a:picLocks noChangeAspect="1"/>
          </p:cNvPicPr>
          <p:nvPr/>
        </p:nvPicPr>
        <p:blipFill>
          <a:blip r:embed="rId3"/>
          <a:stretch>
            <a:fillRect/>
          </a:stretch>
        </p:blipFill>
        <p:spPr>
          <a:xfrm>
            <a:off x="3590060" y="1418952"/>
            <a:ext cx="2781300" cy="3022600"/>
          </a:xfrm>
          <a:prstGeom prst="rect">
            <a:avLst/>
          </a:prstGeom>
        </p:spPr>
      </p:pic>
      <p:sp>
        <p:nvSpPr>
          <p:cNvPr id="3" name="TextBox 2">
            <a:extLst>
              <a:ext uri="{FF2B5EF4-FFF2-40B4-BE49-F238E27FC236}">
                <a16:creationId xmlns:a16="http://schemas.microsoft.com/office/drawing/2014/main" id="{B75CB4AD-992E-564E-89FB-F8A67BFD2E58}"/>
              </a:ext>
            </a:extLst>
          </p:cNvPr>
          <p:cNvSpPr txBox="1"/>
          <p:nvPr/>
        </p:nvSpPr>
        <p:spPr>
          <a:xfrm>
            <a:off x="1739298" y="211016"/>
            <a:ext cx="3340723" cy="278859"/>
          </a:xfrm>
          <a:prstGeom prst="rect">
            <a:avLst/>
          </a:prstGeom>
          <a:noFill/>
        </p:spPr>
        <p:txBody>
          <a:bodyPr wrap="none" rtlCol="0">
            <a:spAutoFit/>
          </a:bodyPr>
          <a:lstStyle/>
          <a:p>
            <a:pPr algn="ctr">
              <a:lnSpc>
                <a:spcPts val="1300"/>
              </a:lnSpc>
              <a:spcAft>
                <a:spcPts val="1800"/>
              </a:spcAft>
            </a:pPr>
            <a:r>
              <a:rPr lang="en-US"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SUPPLEMENTARY FIGURES</a:t>
            </a:r>
            <a:endParaRPr lang="it-IT"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B0D14F13-C2E7-A04E-A231-929DB7EBD455}"/>
              </a:ext>
            </a:extLst>
          </p:cNvPr>
          <p:cNvSpPr>
            <a:spLocks noGrp="1"/>
          </p:cNvSpPr>
          <p:nvPr>
            <p:ph type="sldNum" sz="quarter" idx="12"/>
          </p:nvPr>
        </p:nvSpPr>
        <p:spPr/>
        <p:txBody>
          <a:bodyPr/>
          <a:lstStyle/>
          <a:p>
            <a:fld id="{41555ADC-026B-DD42-9754-B191503DEF58}" type="slidenum">
              <a:rPr lang="it-IT" smtClean="0"/>
              <a:t>2</a:t>
            </a:fld>
            <a:endParaRPr lang="it-IT"/>
          </a:p>
        </p:txBody>
      </p:sp>
    </p:spTree>
    <p:extLst>
      <p:ext uri="{BB962C8B-B14F-4D97-AF65-F5344CB8AC3E}">
        <p14:creationId xmlns:p14="http://schemas.microsoft.com/office/powerpoint/2010/main" val="42167121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F296B1C-E131-384F-AF08-BCED938FBD04}"/>
              </a:ext>
            </a:extLst>
          </p:cNvPr>
          <p:cNvSpPr txBox="1"/>
          <p:nvPr/>
        </p:nvSpPr>
        <p:spPr>
          <a:xfrm>
            <a:off x="426720" y="3988151"/>
            <a:ext cx="5997395" cy="600164"/>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Figure S2. </a:t>
            </a:r>
            <a:r>
              <a:rPr lang="en-US" sz="1100" dirty="0">
                <a:latin typeface="Arial" panose="020B0604020202020204" pitchFamily="34" charset="0"/>
                <a:cs typeface="Arial" panose="020B0604020202020204" pitchFamily="34" charset="0"/>
              </a:rPr>
              <a:t>Quantitative PCR (qPCR) analysis to evaluate expression of the </a:t>
            </a:r>
            <a:r>
              <a:rPr lang="en-US" sz="1100" i="1" dirty="0">
                <a:latin typeface="Arial" panose="020B0604020202020204" pitchFamily="34" charset="0"/>
                <a:cs typeface="Arial" panose="020B0604020202020204" pitchFamily="34" charset="0"/>
              </a:rPr>
              <a:t>MAPK15</a:t>
            </a:r>
            <a:r>
              <a:rPr lang="en-US" sz="1100" dirty="0">
                <a:latin typeface="Arial" panose="020B0604020202020204" pitchFamily="34" charset="0"/>
                <a:cs typeface="Arial" panose="020B0604020202020204" pitchFamily="34" charset="0"/>
              </a:rPr>
              <a:t> gene in murine NIH3T3 cells, stably expressing scrambled (</a:t>
            </a:r>
            <a:r>
              <a:rPr lang="en-US" sz="1100" dirty="0" err="1">
                <a:latin typeface="Arial" panose="020B0604020202020204" pitchFamily="34" charset="0"/>
                <a:cs typeface="Arial" panose="020B0604020202020204" pitchFamily="34" charset="0"/>
              </a:rPr>
              <a:t>shSCR</a:t>
            </a:r>
            <a:r>
              <a:rPr lang="en-US" sz="1100" dirty="0">
                <a:latin typeface="Arial" panose="020B0604020202020204" pitchFamily="34" charset="0"/>
                <a:cs typeface="Arial" panose="020B0604020202020204" pitchFamily="34" charset="0"/>
              </a:rPr>
              <a:t>) or two different MAPK15 (shMAPK15) specific </a:t>
            </a:r>
            <a:r>
              <a:rPr lang="en-US" sz="1100" dirty="0" err="1">
                <a:latin typeface="Arial" panose="020B0604020202020204" pitchFamily="34" charset="0"/>
                <a:cs typeface="Arial" panose="020B0604020202020204" pitchFamily="34" charset="0"/>
              </a:rPr>
              <a:t>shRNAs</a:t>
            </a:r>
            <a:r>
              <a:rPr lang="en-US" sz="1100" dirty="0">
                <a:latin typeface="Arial" panose="020B0604020202020204" pitchFamily="34" charset="0"/>
                <a:cs typeface="Arial" panose="020B0604020202020204" pitchFamily="34" charset="0"/>
              </a:rPr>
              <a:t>. **,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 &lt; 0.01.</a:t>
            </a:r>
          </a:p>
        </p:txBody>
      </p:sp>
      <p:pic>
        <p:nvPicPr>
          <p:cNvPr id="2" name="Picture 1">
            <a:extLst>
              <a:ext uri="{FF2B5EF4-FFF2-40B4-BE49-F238E27FC236}">
                <a16:creationId xmlns:a16="http://schemas.microsoft.com/office/drawing/2014/main" id="{7A1CD246-9B8A-E641-9200-EEB7643C5715}"/>
              </a:ext>
            </a:extLst>
          </p:cNvPr>
          <p:cNvPicPr>
            <a:picLocks noChangeAspect="1"/>
          </p:cNvPicPr>
          <p:nvPr/>
        </p:nvPicPr>
        <p:blipFill>
          <a:blip r:embed="rId2"/>
          <a:stretch>
            <a:fillRect/>
          </a:stretch>
        </p:blipFill>
        <p:spPr>
          <a:xfrm>
            <a:off x="1977390" y="952846"/>
            <a:ext cx="2578100" cy="2857500"/>
          </a:xfrm>
          <a:prstGeom prst="rect">
            <a:avLst/>
          </a:prstGeom>
        </p:spPr>
      </p:pic>
      <p:sp>
        <p:nvSpPr>
          <p:cNvPr id="3" name="Slide Number Placeholder 2">
            <a:extLst>
              <a:ext uri="{FF2B5EF4-FFF2-40B4-BE49-F238E27FC236}">
                <a16:creationId xmlns:a16="http://schemas.microsoft.com/office/drawing/2014/main" id="{F4683141-D5FD-2148-AECC-FCBD2E1721FF}"/>
              </a:ext>
            </a:extLst>
          </p:cNvPr>
          <p:cNvSpPr>
            <a:spLocks noGrp="1"/>
          </p:cNvSpPr>
          <p:nvPr>
            <p:ph type="sldNum" sz="quarter" idx="12"/>
          </p:nvPr>
        </p:nvSpPr>
        <p:spPr/>
        <p:txBody>
          <a:bodyPr/>
          <a:lstStyle/>
          <a:p>
            <a:fld id="{41555ADC-026B-DD42-9754-B191503DEF58}" type="slidenum">
              <a:rPr lang="it-IT" smtClean="0"/>
              <a:t>3</a:t>
            </a:fld>
            <a:endParaRPr lang="it-IT"/>
          </a:p>
        </p:txBody>
      </p:sp>
    </p:spTree>
    <p:extLst>
      <p:ext uri="{BB962C8B-B14F-4D97-AF65-F5344CB8AC3E}">
        <p14:creationId xmlns:p14="http://schemas.microsoft.com/office/powerpoint/2010/main" val="3264352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E4BC62C-B8CF-8F42-A23B-B048B58DED58}"/>
              </a:ext>
            </a:extLst>
          </p:cNvPr>
          <p:cNvSpPr txBox="1"/>
          <p:nvPr/>
        </p:nvSpPr>
        <p:spPr>
          <a:xfrm>
            <a:off x="674619" y="5033838"/>
            <a:ext cx="5583676" cy="769441"/>
          </a:xfrm>
          <a:prstGeom prst="rect">
            <a:avLst/>
          </a:prstGeom>
          <a:noFill/>
        </p:spPr>
        <p:txBody>
          <a:bodyPr wrap="square" rtlCol="0">
            <a:spAutoFit/>
          </a:bodyPr>
          <a:lstStyle/>
          <a:p>
            <a:pPr algn="just"/>
            <a:r>
              <a:rPr lang="it-IT" sz="1100" b="1" dirty="0">
                <a:latin typeface="Arial" panose="020B0604020202020204" pitchFamily="34" charset="0"/>
                <a:cs typeface="Arial" panose="020B0604020202020204" pitchFamily="34" charset="0"/>
              </a:rPr>
              <a:t>Figure S3. </a:t>
            </a:r>
            <a:r>
              <a:rPr lang="en-US" sz="1100" dirty="0">
                <a:latin typeface="Arial" panose="020B0604020202020204" pitchFamily="34" charset="0"/>
                <a:cs typeface="Arial" panose="020B0604020202020204" pitchFamily="34" charset="0"/>
              </a:rPr>
              <a:t>Quantitative PCR (qPCR) analysis to evaluate expression of the </a:t>
            </a:r>
            <a:r>
              <a:rPr lang="en-US" sz="1100" i="1" dirty="0">
                <a:latin typeface="Arial" panose="020B0604020202020204" pitchFamily="34" charset="0"/>
                <a:cs typeface="Arial" panose="020B0604020202020204" pitchFamily="34" charset="0"/>
              </a:rPr>
              <a:t>MAPK15</a:t>
            </a:r>
            <a:r>
              <a:rPr lang="en-US" sz="1100" dirty="0">
                <a:latin typeface="Arial" panose="020B0604020202020204" pitchFamily="34" charset="0"/>
                <a:cs typeface="Arial" panose="020B0604020202020204" pitchFamily="34" charset="0"/>
              </a:rPr>
              <a:t> gene in human medulloblastoma cells, stably expressing scrambled (</a:t>
            </a:r>
            <a:r>
              <a:rPr lang="en-US" sz="1100" dirty="0" err="1">
                <a:latin typeface="Arial" panose="020B0604020202020204" pitchFamily="34" charset="0"/>
                <a:cs typeface="Arial" panose="020B0604020202020204" pitchFamily="34" charset="0"/>
              </a:rPr>
              <a:t>shSCR</a:t>
            </a:r>
            <a:r>
              <a:rPr lang="en-US" sz="1100" dirty="0">
                <a:latin typeface="Arial" panose="020B0604020202020204" pitchFamily="34" charset="0"/>
                <a:cs typeface="Arial" panose="020B0604020202020204" pitchFamily="34" charset="0"/>
              </a:rPr>
              <a:t>) or two different MAPK15 (shMAPK15) specific </a:t>
            </a:r>
            <a:r>
              <a:rPr lang="en-US" sz="1100" dirty="0" err="1">
                <a:latin typeface="Arial" panose="020B0604020202020204" pitchFamily="34" charset="0"/>
                <a:cs typeface="Arial" panose="020B0604020202020204" pitchFamily="34" charset="0"/>
              </a:rPr>
              <a:t>shRNAs</a:t>
            </a:r>
            <a:r>
              <a:rPr lang="en-US" sz="1100" dirty="0">
                <a:latin typeface="Arial" panose="020B0604020202020204" pitchFamily="34" charset="0"/>
                <a:cs typeface="Arial" panose="020B0604020202020204" pitchFamily="34" charset="0"/>
              </a:rPr>
              <a:t>. (a) DAOY cells; (b) ONS-76 cells. **,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 &lt; 0.01.</a:t>
            </a:r>
            <a:endParaRPr lang="it-IT" sz="1100" dirty="0">
              <a:latin typeface="Arial" panose="020B0604020202020204" pitchFamily="34" charset="0"/>
              <a:cs typeface="Arial" panose="020B0604020202020204" pitchFamily="34" charset="0"/>
            </a:endParaRPr>
          </a:p>
        </p:txBody>
      </p:sp>
      <p:sp>
        <p:nvSpPr>
          <p:cNvPr id="7" name="CasellaDiTesto 5">
            <a:extLst>
              <a:ext uri="{FF2B5EF4-FFF2-40B4-BE49-F238E27FC236}">
                <a16:creationId xmlns:a16="http://schemas.microsoft.com/office/drawing/2014/main" id="{0A996AFE-3C77-6046-B5F5-ADE0880A8B9F}"/>
              </a:ext>
            </a:extLst>
          </p:cNvPr>
          <p:cNvSpPr txBox="1"/>
          <p:nvPr/>
        </p:nvSpPr>
        <p:spPr>
          <a:xfrm>
            <a:off x="618661" y="1465686"/>
            <a:ext cx="312906"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a</a:t>
            </a:r>
          </a:p>
        </p:txBody>
      </p:sp>
      <p:sp>
        <p:nvSpPr>
          <p:cNvPr id="8" name="CasellaDiTesto 5">
            <a:extLst>
              <a:ext uri="{FF2B5EF4-FFF2-40B4-BE49-F238E27FC236}">
                <a16:creationId xmlns:a16="http://schemas.microsoft.com/office/drawing/2014/main" id="{AC5DBAAB-E17A-294C-99E1-E49080546A0C}"/>
              </a:ext>
            </a:extLst>
          </p:cNvPr>
          <p:cNvSpPr txBox="1"/>
          <p:nvPr/>
        </p:nvSpPr>
        <p:spPr>
          <a:xfrm>
            <a:off x="3572636" y="1465686"/>
            <a:ext cx="325730"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b</a:t>
            </a:r>
          </a:p>
        </p:txBody>
      </p:sp>
      <p:pic>
        <p:nvPicPr>
          <p:cNvPr id="2" name="Picture 1">
            <a:extLst>
              <a:ext uri="{FF2B5EF4-FFF2-40B4-BE49-F238E27FC236}">
                <a16:creationId xmlns:a16="http://schemas.microsoft.com/office/drawing/2014/main" id="{22C47941-2AF2-0347-939C-D8E99EA6592A}"/>
              </a:ext>
            </a:extLst>
          </p:cNvPr>
          <p:cNvPicPr>
            <a:picLocks noChangeAspect="1"/>
          </p:cNvPicPr>
          <p:nvPr/>
        </p:nvPicPr>
        <p:blipFill>
          <a:blip r:embed="rId2"/>
          <a:stretch>
            <a:fillRect/>
          </a:stretch>
        </p:blipFill>
        <p:spPr>
          <a:xfrm>
            <a:off x="775114" y="1571538"/>
            <a:ext cx="2476500" cy="2857500"/>
          </a:xfrm>
          <a:prstGeom prst="rect">
            <a:avLst/>
          </a:prstGeom>
        </p:spPr>
      </p:pic>
      <p:pic>
        <p:nvPicPr>
          <p:cNvPr id="3" name="Picture 2">
            <a:extLst>
              <a:ext uri="{FF2B5EF4-FFF2-40B4-BE49-F238E27FC236}">
                <a16:creationId xmlns:a16="http://schemas.microsoft.com/office/drawing/2014/main" id="{736A11C1-84FF-1F4D-AA89-805EC61A7DE9}"/>
              </a:ext>
            </a:extLst>
          </p:cNvPr>
          <p:cNvPicPr>
            <a:picLocks noChangeAspect="1"/>
          </p:cNvPicPr>
          <p:nvPr/>
        </p:nvPicPr>
        <p:blipFill>
          <a:blip r:embed="rId3"/>
          <a:stretch>
            <a:fillRect/>
          </a:stretch>
        </p:blipFill>
        <p:spPr>
          <a:xfrm>
            <a:off x="3692895" y="1516118"/>
            <a:ext cx="2565400" cy="2908300"/>
          </a:xfrm>
          <a:prstGeom prst="rect">
            <a:avLst/>
          </a:prstGeom>
        </p:spPr>
      </p:pic>
      <p:sp>
        <p:nvSpPr>
          <p:cNvPr id="5" name="Slide Number Placeholder 4">
            <a:extLst>
              <a:ext uri="{FF2B5EF4-FFF2-40B4-BE49-F238E27FC236}">
                <a16:creationId xmlns:a16="http://schemas.microsoft.com/office/drawing/2014/main" id="{BA583F55-0EAD-7B4E-81FB-BE4574576615}"/>
              </a:ext>
            </a:extLst>
          </p:cNvPr>
          <p:cNvSpPr>
            <a:spLocks noGrp="1"/>
          </p:cNvSpPr>
          <p:nvPr>
            <p:ph type="sldNum" sz="quarter" idx="12"/>
          </p:nvPr>
        </p:nvSpPr>
        <p:spPr/>
        <p:txBody>
          <a:bodyPr/>
          <a:lstStyle/>
          <a:p>
            <a:fld id="{41555ADC-026B-DD42-9754-B191503DEF58}" type="slidenum">
              <a:rPr lang="it-IT" smtClean="0"/>
              <a:t>4</a:t>
            </a:fld>
            <a:endParaRPr lang="it-IT"/>
          </a:p>
        </p:txBody>
      </p:sp>
    </p:spTree>
    <p:extLst>
      <p:ext uri="{BB962C8B-B14F-4D97-AF65-F5344CB8AC3E}">
        <p14:creationId xmlns:p14="http://schemas.microsoft.com/office/powerpoint/2010/main" val="3319422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C7F000F-12DD-9D4C-8F36-8E981F3C5D14}"/>
              </a:ext>
            </a:extLst>
          </p:cNvPr>
          <p:cNvSpPr txBox="1"/>
          <p:nvPr/>
        </p:nvSpPr>
        <p:spPr>
          <a:xfrm>
            <a:off x="462089" y="4213223"/>
            <a:ext cx="5583676" cy="600164"/>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Figure S4. </a:t>
            </a:r>
            <a:r>
              <a:rPr lang="en-US" sz="1100" dirty="0">
                <a:latin typeface="Arial" panose="020B0604020202020204" pitchFamily="34" charset="0"/>
                <a:cs typeface="Arial" panose="020B0604020202020204" pitchFamily="34" charset="0"/>
              </a:rPr>
              <a:t>Quantitative PCR to evaluate mRNA expression of the </a:t>
            </a:r>
            <a:r>
              <a:rPr lang="en-US" sz="1100" i="1" dirty="0">
                <a:latin typeface="Arial" panose="020B0604020202020204" pitchFamily="34" charset="0"/>
                <a:cs typeface="Arial" panose="020B0604020202020204" pitchFamily="34" charset="0"/>
              </a:rPr>
              <a:t>MAPK15</a:t>
            </a:r>
            <a:r>
              <a:rPr lang="en-US" sz="1100" dirty="0">
                <a:latin typeface="Arial" panose="020B0604020202020204" pitchFamily="34" charset="0"/>
                <a:cs typeface="Arial" panose="020B0604020202020204" pitchFamily="34" charset="0"/>
              </a:rPr>
              <a:t> gene in adherent (</a:t>
            </a:r>
            <a:r>
              <a:rPr lang="en-US" sz="1100" dirty="0" err="1">
                <a:latin typeface="Arial" panose="020B0604020202020204" pitchFamily="34" charset="0"/>
                <a:cs typeface="Arial" panose="020B0604020202020204" pitchFamily="34" charset="0"/>
              </a:rPr>
              <a:t>Adh</a:t>
            </a:r>
            <a:r>
              <a:rPr lang="en-US" sz="1100" dirty="0">
                <a:latin typeface="Arial" panose="020B0604020202020204" pitchFamily="34" charset="0"/>
                <a:cs typeface="Arial" panose="020B0604020202020204" pitchFamily="34" charset="0"/>
              </a:rPr>
              <a:t>) or </a:t>
            </a:r>
            <a:r>
              <a:rPr lang="en-US" sz="1100" dirty="0" err="1">
                <a:latin typeface="Arial" panose="020B0604020202020204" pitchFamily="34" charset="0"/>
                <a:cs typeface="Arial" panose="020B0604020202020204" pitchFamily="34" charset="0"/>
              </a:rPr>
              <a:t>medullo</a:t>
            </a:r>
            <a:r>
              <a:rPr lang="en-US" sz="1100" dirty="0">
                <a:latin typeface="Arial" panose="020B0604020202020204" pitchFamily="34" charset="0"/>
                <a:cs typeface="Arial" panose="020B0604020202020204" pitchFamily="34" charset="0"/>
              </a:rPr>
              <a:t>-spheres (</a:t>
            </a:r>
            <a:r>
              <a:rPr lang="en-US" sz="1100" dirty="0" err="1">
                <a:latin typeface="Arial" panose="020B0604020202020204" pitchFamily="34" charset="0"/>
                <a:cs typeface="Arial" panose="020B0604020202020204" pitchFamily="34" charset="0"/>
              </a:rPr>
              <a:t>Sph</a:t>
            </a:r>
            <a:r>
              <a:rPr lang="en-US" sz="1100" dirty="0">
                <a:latin typeface="Arial" panose="020B0604020202020204" pitchFamily="34" charset="0"/>
                <a:cs typeface="Arial" panose="020B0604020202020204" pitchFamily="34" charset="0"/>
              </a:rPr>
              <a:t>) derived from UW228, ONS-76 and DAOY medulloblastoma cells.</a:t>
            </a:r>
          </a:p>
        </p:txBody>
      </p:sp>
      <p:pic>
        <p:nvPicPr>
          <p:cNvPr id="26" name="Picture 25">
            <a:extLst>
              <a:ext uri="{FF2B5EF4-FFF2-40B4-BE49-F238E27FC236}">
                <a16:creationId xmlns:a16="http://schemas.microsoft.com/office/drawing/2014/main" id="{4AF62A6E-A60F-8B42-90D7-9A5AD142192D}"/>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bwMode="auto">
          <a:xfrm>
            <a:off x="1220503" y="1369210"/>
            <a:ext cx="4540217" cy="2470440"/>
          </a:xfrm>
          <a:prstGeom prst="rect">
            <a:avLst/>
          </a:prstGeom>
          <a:noFill/>
        </p:spPr>
      </p:pic>
      <p:sp>
        <p:nvSpPr>
          <p:cNvPr id="27" name="TextBox 26">
            <a:extLst>
              <a:ext uri="{FF2B5EF4-FFF2-40B4-BE49-F238E27FC236}">
                <a16:creationId xmlns:a16="http://schemas.microsoft.com/office/drawing/2014/main" id="{75A0AAFA-5A6A-FD44-8D19-BA23374BEBF7}"/>
              </a:ext>
            </a:extLst>
          </p:cNvPr>
          <p:cNvSpPr txBox="1"/>
          <p:nvPr/>
        </p:nvSpPr>
        <p:spPr>
          <a:xfrm>
            <a:off x="2773680" y="3781752"/>
            <a:ext cx="460382" cy="261610"/>
          </a:xfrm>
          <a:prstGeom prst="rect">
            <a:avLst/>
          </a:prstGeom>
          <a:noFill/>
        </p:spPr>
        <p:txBody>
          <a:bodyPr wrap="none" rtlCol="0">
            <a:spAutoFit/>
          </a:bodyPr>
          <a:lstStyle/>
          <a:p>
            <a:r>
              <a:rPr lang="it-IT" sz="1100" b="1" dirty="0" err="1">
                <a:latin typeface="Arial" panose="020B0604020202020204" pitchFamily="34" charset="0"/>
                <a:cs typeface="Arial" panose="020B0604020202020204" pitchFamily="34" charset="0"/>
              </a:rPr>
              <a:t>Adh</a:t>
            </a:r>
            <a:endParaRPr lang="it-IT" sz="1100" b="1"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E6E7968D-1104-D84D-B9E4-03B370EEBDBA}"/>
              </a:ext>
            </a:extLst>
          </p:cNvPr>
          <p:cNvSpPr txBox="1"/>
          <p:nvPr/>
        </p:nvSpPr>
        <p:spPr>
          <a:xfrm>
            <a:off x="1330960" y="3781752"/>
            <a:ext cx="460382" cy="261610"/>
          </a:xfrm>
          <a:prstGeom prst="rect">
            <a:avLst/>
          </a:prstGeom>
          <a:noFill/>
        </p:spPr>
        <p:txBody>
          <a:bodyPr wrap="none" rtlCol="0">
            <a:spAutoFit/>
          </a:bodyPr>
          <a:lstStyle/>
          <a:p>
            <a:r>
              <a:rPr lang="it-IT" sz="1100" b="1" dirty="0" err="1">
                <a:latin typeface="Arial" panose="020B0604020202020204" pitchFamily="34" charset="0"/>
                <a:cs typeface="Arial" panose="020B0604020202020204" pitchFamily="34" charset="0"/>
              </a:rPr>
              <a:t>Adh</a:t>
            </a:r>
            <a:endParaRPr lang="it-IT" sz="1100" b="1"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CB5F1B36-09E8-D945-A434-DDE731138B60}"/>
              </a:ext>
            </a:extLst>
          </p:cNvPr>
          <p:cNvSpPr txBox="1"/>
          <p:nvPr/>
        </p:nvSpPr>
        <p:spPr>
          <a:xfrm>
            <a:off x="4206240" y="3781752"/>
            <a:ext cx="460382" cy="261610"/>
          </a:xfrm>
          <a:prstGeom prst="rect">
            <a:avLst/>
          </a:prstGeom>
          <a:noFill/>
        </p:spPr>
        <p:txBody>
          <a:bodyPr wrap="none" rtlCol="0">
            <a:spAutoFit/>
          </a:bodyPr>
          <a:lstStyle/>
          <a:p>
            <a:r>
              <a:rPr lang="it-IT" sz="1100" b="1" dirty="0" err="1">
                <a:latin typeface="Arial" panose="020B0604020202020204" pitchFamily="34" charset="0"/>
                <a:cs typeface="Arial" panose="020B0604020202020204" pitchFamily="34" charset="0"/>
              </a:rPr>
              <a:t>Adh</a:t>
            </a:r>
            <a:endParaRPr lang="it-IT" sz="1100" b="1"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B9BE67DA-90CB-D14C-B8B2-4AFE5ACD4D75}"/>
              </a:ext>
            </a:extLst>
          </p:cNvPr>
          <p:cNvSpPr txBox="1"/>
          <p:nvPr/>
        </p:nvSpPr>
        <p:spPr>
          <a:xfrm>
            <a:off x="1786569" y="3781752"/>
            <a:ext cx="452368" cy="261610"/>
          </a:xfrm>
          <a:prstGeom prst="rect">
            <a:avLst/>
          </a:prstGeom>
          <a:noFill/>
        </p:spPr>
        <p:txBody>
          <a:bodyPr wrap="none" rtlCol="0">
            <a:spAutoFit/>
          </a:bodyPr>
          <a:lstStyle/>
          <a:p>
            <a:r>
              <a:rPr lang="it-IT" sz="1100" b="1" dirty="0" err="1">
                <a:latin typeface="Arial" panose="020B0604020202020204" pitchFamily="34" charset="0"/>
                <a:cs typeface="Arial" panose="020B0604020202020204" pitchFamily="34" charset="0"/>
              </a:rPr>
              <a:t>Sph</a:t>
            </a:r>
            <a:endParaRPr lang="it-IT" sz="1100" b="1" dirty="0">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067C2DB7-E8C1-2A4A-9D8E-EF85AE30139F}"/>
              </a:ext>
            </a:extLst>
          </p:cNvPr>
          <p:cNvSpPr txBox="1"/>
          <p:nvPr/>
        </p:nvSpPr>
        <p:spPr>
          <a:xfrm>
            <a:off x="3247463" y="3781752"/>
            <a:ext cx="452368" cy="261610"/>
          </a:xfrm>
          <a:prstGeom prst="rect">
            <a:avLst/>
          </a:prstGeom>
          <a:noFill/>
        </p:spPr>
        <p:txBody>
          <a:bodyPr wrap="none" rtlCol="0">
            <a:spAutoFit/>
          </a:bodyPr>
          <a:lstStyle/>
          <a:p>
            <a:r>
              <a:rPr lang="it-IT" sz="1100" b="1" dirty="0" err="1">
                <a:latin typeface="Arial" panose="020B0604020202020204" pitchFamily="34" charset="0"/>
                <a:cs typeface="Arial" panose="020B0604020202020204" pitchFamily="34" charset="0"/>
              </a:rPr>
              <a:t>Sph</a:t>
            </a:r>
            <a:endParaRPr lang="it-IT" sz="1100" b="1" dirty="0">
              <a:latin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29742510-F41D-A34B-B2FA-3170C8A7E905}"/>
              </a:ext>
            </a:extLst>
          </p:cNvPr>
          <p:cNvSpPr txBox="1"/>
          <p:nvPr/>
        </p:nvSpPr>
        <p:spPr>
          <a:xfrm>
            <a:off x="4692329" y="3781752"/>
            <a:ext cx="452368" cy="261610"/>
          </a:xfrm>
          <a:prstGeom prst="rect">
            <a:avLst/>
          </a:prstGeom>
          <a:noFill/>
        </p:spPr>
        <p:txBody>
          <a:bodyPr wrap="square" rtlCol="0">
            <a:spAutoFit/>
          </a:bodyPr>
          <a:lstStyle/>
          <a:p>
            <a:r>
              <a:rPr lang="it-IT" sz="1100" b="1" dirty="0" err="1">
                <a:latin typeface="Arial" panose="020B0604020202020204" pitchFamily="34" charset="0"/>
                <a:cs typeface="Arial" panose="020B0604020202020204" pitchFamily="34" charset="0"/>
              </a:rPr>
              <a:t>Sph</a:t>
            </a:r>
            <a:endParaRPr lang="it-IT" sz="1100" b="1"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F99A491C-19E4-5B40-A032-F596AE6B056E}"/>
              </a:ext>
            </a:extLst>
          </p:cNvPr>
          <p:cNvSpPr txBox="1"/>
          <p:nvPr/>
        </p:nvSpPr>
        <p:spPr>
          <a:xfrm>
            <a:off x="982128" y="1678632"/>
            <a:ext cx="341760"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80</a:t>
            </a:r>
          </a:p>
        </p:txBody>
      </p:sp>
      <p:sp>
        <p:nvSpPr>
          <p:cNvPr id="34" name="TextBox 33">
            <a:extLst>
              <a:ext uri="{FF2B5EF4-FFF2-40B4-BE49-F238E27FC236}">
                <a16:creationId xmlns:a16="http://schemas.microsoft.com/office/drawing/2014/main" id="{EB58F630-908A-1644-AE08-E111B4498762}"/>
              </a:ext>
            </a:extLst>
          </p:cNvPr>
          <p:cNvSpPr txBox="1"/>
          <p:nvPr/>
        </p:nvSpPr>
        <p:spPr>
          <a:xfrm>
            <a:off x="982128" y="1932632"/>
            <a:ext cx="341760"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70</a:t>
            </a:r>
          </a:p>
        </p:txBody>
      </p:sp>
      <p:sp>
        <p:nvSpPr>
          <p:cNvPr id="35" name="TextBox 34">
            <a:extLst>
              <a:ext uri="{FF2B5EF4-FFF2-40B4-BE49-F238E27FC236}">
                <a16:creationId xmlns:a16="http://schemas.microsoft.com/office/drawing/2014/main" id="{14BFBEC8-4DA1-C64E-8938-8B11DCC2774F}"/>
              </a:ext>
            </a:extLst>
          </p:cNvPr>
          <p:cNvSpPr txBox="1"/>
          <p:nvPr/>
        </p:nvSpPr>
        <p:spPr>
          <a:xfrm>
            <a:off x="982128" y="2186632"/>
            <a:ext cx="341760"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60</a:t>
            </a:r>
          </a:p>
        </p:txBody>
      </p:sp>
      <p:sp>
        <p:nvSpPr>
          <p:cNvPr id="36" name="TextBox 35">
            <a:extLst>
              <a:ext uri="{FF2B5EF4-FFF2-40B4-BE49-F238E27FC236}">
                <a16:creationId xmlns:a16="http://schemas.microsoft.com/office/drawing/2014/main" id="{EB76199D-7CBD-574D-BCEB-BBEE6EEF836D}"/>
              </a:ext>
            </a:extLst>
          </p:cNvPr>
          <p:cNvSpPr txBox="1"/>
          <p:nvPr/>
        </p:nvSpPr>
        <p:spPr>
          <a:xfrm>
            <a:off x="982128" y="2420312"/>
            <a:ext cx="341760"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50</a:t>
            </a:r>
          </a:p>
        </p:txBody>
      </p:sp>
      <p:sp>
        <p:nvSpPr>
          <p:cNvPr id="37" name="TextBox 36">
            <a:extLst>
              <a:ext uri="{FF2B5EF4-FFF2-40B4-BE49-F238E27FC236}">
                <a16:creationId xmlns:a16="http://schemas.microsoft.com/office/drawing/2014/main" id="{DDC1ACFA-525A-544B-BE7F-31317F31DE5E}"/>
              </a:ext>
            </a:extLst>
          </p:cNvPr>
          <p:cNvSpPr txBox="1"/>
          <p:nvPr/>
        </p:nvSpPr>
        <p:spPr>
          <a:xfrm>
            <a:off x="982128" y="2664152"/>
            <a:ext cx="341760"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40</a:t>
            </a:r>
          </a:p>
        </p:txBody>
      </p:sp>
      <p:sp>
        <p:nvSpPr>
          <p:cNvPr id="38" name="TextBox 37">
            <a:extLst>
              <a:ext uri="{FF2B5EF4-FFF2-40B4-BE49-F238E27FC236}">
                <a16:creationId xmlns:a16="http://schemas.microsoft.com/office/drawing/2014/main" id="{45D90BDD-9706-A241-BBA5-85B8DCA01F89}"/>
              </a:ext>
            </a:extLst>
          </p:cNvPr>
          <p:cNvSpPr txBox="1"/>
          <p:nvPr/>
        </p:nvSpPr>
        <p:spPr>
          <a:xfrm>
            <a:off x="982128" y="2907992"/>
            <a:ext cx="341760"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30</a:t>
            </a:r>
          </a:p>
        </p:txBody>
      </p:sp>
      <p:sp>
        <p:nvSpPr>
          <p:cNvPr id="39" name="TextBox 38">
            <a:extLst>
              <a:ext uri="{FF2B5EF4-FFF2-40B4-BE49-F238E27FC236}">
                <a16:creationId xmlns:a16="http://schemas.microsoft.com/office/drawing/2014/main" id="{15BDEE20-1402-374D-8F8D-DE3BBF11FB20}"/>
              </a:ext>
            </a:extLst>
          </p:cNvPr>
          <p:cNvSpPr txBox="1"/>
          <p:nvPr/>
        </p:nvSpPr>
        <p:spPr>
          <a:xfrm>
            <a:off x="982128" y="3141672"/>
            <a:ext cx="341760"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20</a:t>
            </a:r>
          </a:p>
        </p:txBody>
      </p:sp>
      <p:sp>
        <p:nvSpPr>
          <p:cNvPr id="40" name="TextBox 39">
            <a:extLst>
              <a:ext uri="{FF2B5EF4-FFF2-40B4-BE49-F238E27FC236}">
                <a16:creationId xmlns:a16="http://schemas.microsoft.com/office/drawing/2014/main" id="{F436FABA-5184-2142-B17B-9AE2056112ED}"/>
              </a:ext>
            </a:extLst>
          </p:cNvPr>
          <p:cNvSpPr txBox="1"/>
          <p:nvPr/>
        </p:nvSpPr>
        <p:spPr>
          <a:xfrm>
            <a:off x="982128" y="3395672"/>
            <a:ext cx="341760"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10</a:t>
            </a:r>
          </a:p>
        </p:txBody>
      </p:sp>
      <p:sp>
        <p:nvSpPr>
          <p:cNvPr id="41" name="TextBox 40">
            <a:extLst>
              <a:ext uri="{FF2B5EF4-FFF2-40B4-BE49-F238E27FC236}">
                <a16:creationId xmlns:a16="http://schemas.microsoft.com/office/drawing/2014/main" id="{7B5EB736-2F3F-4541-BBC8-CBA4672BF26D}"/>
              </a:ext>
            </a:extLst>
          </p:cNvPr>
          <p:cNvSpPr txBox="1"/>
          <p:nvPr/>
        </p:nvSpPr>
        <p:spPr>
          <a:xfrm>
            <a:off x="1060674" y="3629352"/>
            <a:ext cx="263214"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0</a:t>
            </a:r>
          </a:p>
        </p:txBody>
      </p:sp>
      <p:sp>
        <p:nvSpPr>
          <p:cNvPr id="42" name="TextBox 41">
            <a:extLst>
              <a:ext uri="{FF2B5EF4-FFF2-40B4-BE49-F238E27FC236}">
                <a16:creationId xmlns:a16="http://schemas.microsoft.com/office/drawing/2014/main" id="{7094723C-4436-DD4A-BFCB-0FE5898FD655}"/>
              </a:ext>
            </a:extLst>
          </p:cNvPr>
          <p:cNvSpPr txBox="1"/>
          <p:nvPr/>
        </p:nvSpPr>
        <p:spPr>
          <a:xfrm rot="16200000">
            <a:off x="-423721" y="2555471"/>
            <a:ext cx="2573140" cy="261610"/>
          </a:xfrm>
          <a:prstGeom prst="rect">
            <a:avLst/>
          </a:prstGeom>
          <a:noFill/>
        </p:spPr>
        <p:txBody>
          <a:bodyPr wrap="none" rtlCol="0">
            <a:spAutoFit/>
          </a:bodyPr>
          <a:lstStyle/>
          <a:p>
            <a:r>
              <a:rPr lang="it-IT" sz="1100" b="1" dirty="0">
                <a:latin typeface="Arial" panose="020B0604020202020204" pitchFamily="34" charset="0"/>
                <a:cs typeface="Arial" panose="020B0604020202020204" pitchFamily="34" charset="0"/>
              </a:rPr>
              <a:t>Relative </a:t>
            </a:r>
            <a:r>
              <a:rPr lang="it-IT" sz="1100" b="1" i="1" dirty="0">
                <a:latin typeface="Arial" panose="020B0604020202020204" pitchFamily="34" charset="0"/>
                <a:cs typeface="Arial" panose="020B0604020202020204" pitchFamily="34" charset="0"/>
              </a:rPr>
              <a:t>MAPK15</a:t>
            </a:r>
            <a:r>
              <a:rPr lang="it-IT" sz="1100" b="1" dirty="0">
                <a:latin typeface="Arial" panose="020B0604020202020204" pitchFamily="34" charset="0"/>
                <a:cs typeface="Arial" panose="020B0604020202020204" pitchFamily="34" charset="0"/>
              </a:rPr>
              <a:t> </a:t>
            </a:r>
            <a:r>
              <a:rPr lang="it-IT" sz="1100" b="1" dirty="0" err="1">
                <a:latin typeface="Arial" panose="020B0604020202020204" pitchFamily="34" charset="0"/>
                <a:cs typeface="Arial" panose="020B0604020202020204" pitchFamily="34" charset="0"/>
              </a:rPr>
              <a:t>expression</a:t>
            </a:r>
            <a:r>
              <a:rPr lang="it-IT" sz="1100" b="1" dirty="0">
                <a:latin typeface="Arial" panose="020B0604020202020204" pitchFamily="34" charset="0"/>
                <a:cs typeface="Arial" panose="020B0604020202020204" pitchFamily="34" charset="0"/>
              </a:rPr>
              <a:t> (A.U.)</a:t>
            </a:r>
          </a:p>
        </p:txBody>
      </p:sp>
      <p:sp>
        <p:nvSpPr>
          <p:cNvPr id="2" name="Slide Number Placeholder 1">
            <a:extLst>
              <a:ext uri="{FF2B5EF4-FFF2-40B4-BE49-F238E27FC236}">
                <a16:creationId xmlns:a16="http://schemas.microsoft.com/office/drawing/2014/main" id="{9E80664E-50D2-6F42-B57C-E7B03E20DE21}"/>
              </a:ext>
            </a:extLst>
          </p:cNvPr>
          <p:cNvSpPr>
            <a:spLocks noGrp="1"/>
          </p:cNvSpPr>
          <p:nvPr>
            <p:ph type="sldNum" sz="quarter" idx="12"/>
          </p:nvPr>
        </p:nvSpPr>
        <p:spPr/>
        <p:txBody>
          <a:bodyPr/>
          <a:lstStyle/>
          <a:p>
            <a:fld id="{41555ADC-026B-DD42-9754-B191503DEF58}" type="slidenum">
              <a:rPr lang="it-IT" smtClean="0"/>
              <a:t>5</a:t>
            </a:fld>
            <a:endParaRPr lang="it-IT"/>
          </a:p>
        </p:txBody>
      </p:sp>
    </p:spTree>
    <p:extLst>
      <p:ext uri="{BB962C8B-B14F-4D97-AF65-F5344CB8AC3E}">
        <p14:creationId xmlns:p14="http://schemas.microsoft.com/office/powerpoint/2010/main" val="508664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BB326F9-F1D6-084E-945E-5C436F50C8A5}"/>
              </a:ext>
            </a:extLst>
          </p:cNvPr>
          <p:cNvSpPr txBox="1"/>
          <p:nvPr/>
        </p:nvSpPr>
        <p:spPr>
          <a:xfrm>
            <a:off x="367192" y="7419617"/>
            <a:ext cx="6053817" cy="1785104"/>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Figure S5. </a:t>
            </a:r>
            <a:r>
              <a:rPr lang="en-US" sz="1100" dirty="0">
                <a:latin typeface="Arial" panose="020B0604020202020204" pitchFamily="34" charset="0"/>
                <a:cs typeface="Arial" panose="020B0604020202020204" pitchFamily="34" charset="0"/>
              </a:rPr>
              <a:t>MAPK15 expression levels are not associated with differences in survival of SHH-driven medulloblastomas. (a) The MAPK15 expression levels of 632 primary medulloblastoma samples are shown, distinguishing the 4 main subgroups. The mean expression resulted significantly different between SHH and Group3 subgroups (Wilcoxon Test). Expression data were obtained from the cohort of samples of the Medulloblastoma Advanced Genomics International Consortium, collected by Cavalli et al. [1]. (b) Kaplan-Meier curves for Survival of SHH-driven medulloblastoma patients from the same study as in (a), to investigate the impact of MAPK15 gene expression on clinical outcome. Samples are divided in two groups according to MAPK15 expression level (“Low” stands for 25% lower expressing; “High” stands for 25% higher expressing). Log-rank test's p-value is shown. ****,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 &lt; 0.0001.</a:t>
            </a:r>
          </a:p>
        </p:txBody>
      </p:sp>
      <p:pic>
        <p:nvPicPr>
          <p:cNvPr id="2" name="Immagine 1">
            <a:extLst>
              <a:ext uri="{FF2B5EF4-FFF2-40B4-BE49-F238E27FC236}">
                <a16:creationId xmlns:a16="http://schemas.microsoft.com/office/drawing/2014/main" id="{7018A1E1-AE8A-A841-AE30-2B070E01E29A}"/>
              </a:ext>
            </a:extLst>
          </p:cNvPr>
          <p:cNvPicPr>
            <a:picLocks noChangeAspect="1"/>
          </p:cNvPicPr>
          <p:nvPr/>
        </p:nvPicPr>
        <p:blipFill>
          <a:blip r:embed="rId2"/>
          <a:stretch>
            <a:fillRect/>
          </a:stretch>
        </p:blipFill>
        <p:spPr>
          <a:xfrm>
            <a:off x="579044" y="3787386"/>
            <a:ext cx="5630112" cy="3373070"/>
          </a:xfrm>
          <a:prstGeom prst="rect">
            <a:avLst/>
          </a:prstGeom>
        </p:spPr>
      </p:pic>
      <p:pic>
        <p:nvPicPr>
          <p:cNvPr id="3" name="Immagine 2">
            <a:extLst>
              <a:ext uri="{FF2B5EF4-FFF2-40B4-BE49-F238E27FC236}">
                <a16:creationId xmlns:a16="http://schemas.microsoft.com/office/drawing/2014/main" id="{CC66F7B6-4462-E740-92CF-F4E0A42107DA}"/>
              </a:ext>
            </a:extLst>
          </p:cNvPr>
          <p:cNvPicPr>
            <a:picLocks noChangeAspect="1"/>
          </p:cNvPicPr>
          <p:nvPr/>
        </p:nvPicPr>
        <p:blipFill>
          <a:blip r:embed="rId3"/>
          <a:stretch>
            <a:fillRect/>
          </a:stretch>
        </p:blipFill>
        <p:spPr>
          <a:xfrm>
            <a:off x="1075646" y="432116"/>
            <a:ext cx="4636908" cy="3088730"/>
          </a:xfrm>
          <a:prstGeom prst="rect">
            <a:avLst/>
          </a:prstGeom>
        </p:spPr>
      </p:pic>
      <p:sp>
        <p:nvSpPr>
          <p:cNvPr id="7" name="CasellaDiTesto 5">
            <a:extLst>
              <a:ext uri="{FF2B5EF4-FFF2-40B4-BE49-F238E27FC236}">
                <a16:creationId xmlns:a16="http://schemas.microsoft.com/office/drawing/2014/main" id="{49860005-5983-CB47-9798-8DBBCE3A4C0C}"/>
              </a:ext>
            </a:extLst>
          </p:cNvPr>
          <p:cNvSpPr txBox="1"/>
          <p:nvPr/>
        </p:nvSpPr>
        <p:spPr>
          <a:xfrm>
            <a:off x="911497" y="438334"/>
            <a:ext cx="312906"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a</a:t>
            </a:r>
          </a:p>
        </p:txBody>
      </p:sp>
      <p:sp>
        <p:nvSpPr>
          <p:cNvPr id="8" name="CasellaDiTesto 5">
            <a:extLst>
              <a:ext uri="{FF2B5EF4-FFF2-40B4-BE49-F238E27FC236}">
                <a16:creationId xmlns:a16="http://schemas.microsoft.com/office/drawing/2014/main" id="{6BB559FC-176D-A247-8686-9BE27535C726}"/>
              </a:ext>
            </a:extLst>
          </p:cNvPr>
          <p:cNvSpPr txBox="1"/>
          <p:nvPr/>
        </p:nvSpPr>
        <p:spPr>
          <a:xfrm>
            <a:off x="579138" y="3787386"/>
            <a:ext cx="325730"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988433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AF6F9B5-DC46-5640-8BC6-C1EAC337A333}"/>
              </a:ext>
            </a:extLst>
          </p:cNvPr>
          <p:cNvSpPr>
            <a:spLocks noGrp="1"/>
          </p:cNvSpPr>
          <p:nvPr>
            <p:ph type="sldNum" sz="quarter" idx="12"/>
          </p:nvPr>
        </p:nvSpPr>
        <p:spPr/>
        <p:txBody>
          <a:bodyPr/>
          <a:lstStyle/>
          <a:p>
            <a:fld id="{41555ADC-026B-DD42-9754-B191503DEF58}" type="slidenum">
              <a:rPr lang="it-IT" smtClean="0"/>
              <a:t>7</a:t>
            </a:fld>
            <a:endParaRPr lang="it-IT"/>
          </a:p>
        </p:txBody>
      </p:sp>
      <p:sp>
        <p:nvSpPr>
          <p:cNvPr id="9" name="TextBox 8">
            <a:extLst>
              <a:ext uri="{FF2B5EF4-FFF2-40B4-BE49-F238E27FC236}">
                <a16:creationId xmlns:a16="http://schemas.microsoft.com/office/drawing/2014/main" id="{1B44FC34-6009-2746-A73E-FEFEF29E9E41}"/>
              </a:ext>
            </a:extLst>
          </p:cNvPr>
          <p:cNvSpPr txBox="1"/>
          <p:nvPr/>
        </p:nvSpPr>
        <p:spPr>
          <a:xfrm>
            <a:off x="3293622" y="99947"/>
            <a:ext cx="805029" cy="261610"/>
          </a:xfrm>
          <a:prstGeom prst="rect">
            <a:avLst/>
          </a:prstGeom>
          <a:noFill/>
        </p:spPr>
        <p:txBody>
          <a:bodyPr wrap="none" rtlCol="0">
            <a:spAutoFit/>
          </a:bodyPr>
          <a:lstStyle/>
          <a:p>
            <a:r>
              <a:rPr lang="en-US" sz="1100" dirty="0"/>
              <a:t>shMAPK15</a:t>
            </a:r>
          </a:p>
        </p:txBody>
      </p:sp>
      <p:sp>
        <p:nvSpPr>
          <p:cNvPr id="11" name="TextBox 10">
            <a:extLst>
              <a:ext uri="{FF2B5EF4-FFF2-40B4-BE49-F238E27FC236}">
                <a16:creationId xmlns:a16="http://schemas.microsoft.com/office/drawing/2014/main" id="{BA8243DF-22F2-7B44-A372-1548B7ABAC39}"/>
              </a:ext>
            </a:extLst>
          </p:cNvPr>
          <p:cNvSpPr txBox="1"/>
          <p:nvPr/>
        </p:nvSpPr>
        <p:spPr>
          <a:xfrm>
            <a:off x="2594119" y="318989"/>
            <a:ext cx="529312" cy="261610"/>
          </a:xfrm>
          <a:prstGeom prst="rect">
            <a:avLst/>
          </a:prstGeom>
          <a:noFill/>
        </p:spPr>
        <p:txBody>
          <a:bodyPr wrap="none" rtlCol="0">
            <a:spAutoFit/>
          </a:bodyPr>
          <a:lstStyle/>
          <a:p>
            <a:r>
              <a:rPr lang="en-US" sz="1100" dirty="0" err="1"/>
              <a:t>shSCR</a:t>
            </a:r>
            <a:endParaRPr lang="en-US" sz="1100" dirty="0"/>
          </a:p>
        </p:txBody>
      </p:sp>
      <p:sp>
        <p:nvSpPr>
          <p:cNvPr id="12" name="TextBox 11">
            <a:extLst>
              <a:ext uri="{FF2B5EF4-FFF2-40B4-BE49-F238E27FC236}">
                <a16:creationId xmlns:a16="http://schemas.microsoft.com/office/drawing/2014/main" id="{C5B6F92E-8C96-5F4A-8B42-26B16035E7C2}"/>
              </a:ext>
            </a:extLst>
          </p:cNvPr>
          <p:cNvSpPr txBox="1"/>
          <p:nvPr/>
        </p:nvSpPr>
        <p:spPr>
          <a:xfrm>
            <a:off x="3192894" y="331934"/>
            <a:ext cx="399468" cy="261610"/>
          </a:xfrm>
          <a:prstGeom prst="rect">
            <a:avLst/>
          </a:prstGeom>
          <a:noFill/>
        </p:spPr>
        <p:txBody>
          <a:bodyPr wrap="none" rtlCol="0">
            <a:spAutoFit/>
          </a:bodyPr>
          <a:lstStyle/>
          <a:p>
            <a:pPr algn="ctr"/>
            <a:r>
              <a:rPr lang="en-US" sz="1100" dirty="0"/>
              <a:t>#00</a:t>
            </a:r>
          </a:p>
        </p:txBody>
      </p:sp>
      <p:sp>
        <p:nvSpPr>
          <p:cNvPr id="13" name="TextBox 12">
            <a:extLst>
              <a:ext uri="{FF2B5EF4-FFF2-40B4-BE49-F238E27FC236}">
                <a16:creationId xmlns:a16="http://schemas.microsoft.com/office/drawing/2014/main" id="{9D06EDD1-9459-B24E-8007-39DD69F0DE8D}"/>
              </a:ext>
            </a:extLst>
          </p:cNvPr>
          <p:cNvSpPr txBox="1"/>
          <p:nvPr/>
        </p:nvSpPr>
        <p:spPr>
          <a:xfrm>
            <a:off x="3717128" y="318989"/>
            <a:ext cx="399468" cy="261610"/>
          </a:xfrm>
          <a:prstGeom prst="rect">
            <a:avLst/>
          </a:prstGeom>
          <a:noFill/>
        </p:spPr>
        <p:txBody>
          <a:bodyPr wrap="none" rtlCol="0">
            <a:spAutoFit/>
          </a:bodyPr>
          <a:lstStyle/>
          <a:p>
            <a:pPr algn="ctr"/>
            <a:r>
              <a:rPr lang="en-US" sz="1100" dirty="0"/>
              <a:t>#01</a:t>
            </a:r>
          </a:p>
        </p:txBody>
      </p:sp>
      <p:sp>
        <p:nvSpPr>
          <p:cNvPr id="14" name="TextBox 13">
            <a:extLst>
              <a:ext uri="{FF2B5EF4-FFF2-40B4-BE49-F238E27FC236}">
                <a16:creationId xmlns:a16="http://schemas.microsoft.com/office/drawing/2014/main" id="{80F9D676-B635-724C-A9C2-668F0666FA30}"/>
              </a:ext>
            </a:extLst>
          </p:cNvPr>
          <p:cNvSpPr txBox="1"/>
          <p:nvPr/>
        </p:nvSpPr>
        <p:spPr>
          <a:xfrm>
            <a:off x="4191896" y="499684"/>
            <a:ext cx="862737" cy="261610"/>
          </a:xfrm>
          <a:prstGeom prst="rect">
            <a:avLst/>
          </a:prstGeom>
          <a:noFill/>
        </p:spPr>
        <p:txBody>
          <a:bodyPr wrap="none" rtlCol="0">
            <a:spAutoFit/>
          </a:bodyPr>
          <a:lstStyle/>
          <a:p>
            <a:r>
              <a:rPr lang="en-US" sz="1100" dirty="0"/>
              <a:t>SAG 100nM</a:t>
            </a:r>
          </a:p>
        </p:txBody>
      </p:sp>
      <p:sp>
        <p:nvSpPr>
          <p:cNvPr id="15" name="TextBox 14">
            <a:extLst>
              <a:ext uri="{FF2B5EF4-FFF2-40B4-BE49-F238E27FC236}">
                <a16:creationId xmlns:a16="http://schemas.microsoft.com/office/drawing/2014/main" id="{5F7164EE-19A0-BB40-959A-A155C043C8C8}"/>
              </a:ext>
            </a:extLst>
          </p:cNvPr>
          <p:cNvSpPr txBox="1"/>
          <p:nvPr/>
        </p:nvSpPr>
        <p:spPr>
          <a:xfrm>
            <a:off x="2629857" y="473795"/>
            <a:ext cx="1552028" cy="261610"/>
          </a:xfrm>
          <a:prstGeom prst="rect">
            <a:avLst/>
          </a:prstGeom>
          <a:noFill/>
        </p:spPr>
        <p:txBody>
          <a:bodyPr wrap="none" rtlCol="0">
            <a:spAutoFit/>
          </a:bodyPr>
          <a:lstStyle/>
          <a:p>
            <a:r>
              <a:rPr lang="en-US" sz="1100" dirty="0"/>
              <a:t>-      +       -      +       -      +</a:t>
            </a:r>
          </a:p>
        </p:txBody>
      </p:sp>
      <p:pic>
        <p:nvPicPr>
          <p:cNvPr id="16" name="Picture 15" descr="merge gli1 nih3t3 mario dmso vs sag 899-900-901.tif">
            <a:extLst>
              <a:ext uri="{FF2B5EF4-FFF2-40B4-BE49-F238E27FC236}">
                <a16:creationId xmlns:a16="http://schemas.microsoft.com/office/drawing/2014/main" id="{1071FD19-1639-8B4E-8262-5E4B71554F9D}"/>
              </a:ext>
            </a:extLst>
          </p:cNvPr>
          <p:cNvPicPr>
            <a:picLocks noChangeAspect="1"/>
          </p:cNvPicPr>
          <p:nvPr/>
        </p:nvPicPr>
        <p:blipFill rotWithShape="1">
          <a:blip r:embed="rId2" cstate="print">
            <a:grayscl/>
            <a:extLst>
              <a:ext uri="{BEBA8EAE-BF5A-486C-A8C5-ECC9F3942E4B}">
                <a14:imgProps xmlns:a14="http://schemas.microsoft.com/office/drawing/2010/main">
                  <a14:imgLayer r:embed="rId3">
                    <a14:imgEffect>
                      <a14:saturation sat="0"/>
                    </a14:imgEffect>
                    <a14:imgEffect>
                      <a14:brightnessContrast bright="-2000"/>
                    </a14:imgEffect>
                  </a14:imgLayer>
                </a14:imgProps>
              </a:ext>
              <a:ext uri="{28A0092B-C50C-407E-A947-70E740481C1C}">
                <a14:useLocalDpi xmlns:a14="http://schemas.microsoft.com/office/drawing/2010/main"/>
              </a:ext>
            </a:extLst>
          </a:blip>
          <a:srcRect/>
          <a:stretch/>
        </p:blipFill>
        <p:spPr>
          <a:xfrm>
            <a:off x="2430221" y="687403"/>
            <a:ext cx="1809393" cy="816237"/>
          </a:xfrm>
          <a:prstGeom prst="rect">
            <a:avLst/>
          </a:prstGeom>
          <a:ln>
            <a:solidFill>
              <a:srgbClr val="000000"/>
            </a:solidFill>
          </a:ln>
        </p:spPr>
      </p:pic>
      <p:cxnSp>
        <p:nvCxnSpPr>
          <p:cNvPr id="17" name="Straight Connector 16">
            <a:extLst>
              <a:ext uri="{FF2B5EF4-FFF2-40B4-BE49-F238E27FC236}">
                <a16:creationId xmlns:a16="http://schemas.microsoft.com/office/drawing/2014/main" id="{1F7F35C0-7773-164D-82D8-1FB21F7E9FCD}"/>
              </a:ext>
            </a:extLst>
          </p:cNvPr>
          <p:cNvCxnSpPr>
            <a:cxnSpLocks/>
          </p:cNvCxnSpPr>
          <p:nvPr/>
        </p:nvCxnSpPr>
        <p:spPr>
          <a:xfrm>
            <a:off x="2585712" y="535831"/>
            <a:ext cx="521614"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E8B548B1-634F-264B-8115-72F5CF70FC44}"/>
              </a:ext>
            </a:extLst>
          </p:cNvPr>
          <p:cNvCxnSpPr>
            <a:cxnSpLocks/>
          </p:cNvCxnSpPr>
          <p:nvPr/>
        </p:nvCxnSpPr>
        <p:spPr>
          <a:xfrm>
            <a:off x="3198379" y="539291"/>
            <a:ext cx="42499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068FCB53-8896-0D46-BDF9-D05944B4038C}"/>
              </a:ext>
            </a:extLst>
          </p:cNvPr>
          <p:cNvCxnSpPr>
            <a:cxnSpLocks/>
          </p:cNvCxnSpPr>
          <p:nvPr/>
        </p:nvCxnSpPr>
        <p:spPr>
          <a:xfrm>
            <a:off x="3683123" y="539291"/>
            <a:ext cx="46655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4DEA97E7-09C1-A541-B640-2519804B8CDA}"/>
              </a:ext>
            </a:extLst>
          </p:cNvPr>
          <p:cNvSpPr txBox="1"/>
          <p:nvPr/>
        </p:nvSpPr>
        <p:spPr>
          <a:xfrm>
            <a:off x="4181885" y="817264"/>
            <a:ext cx="516488" cy="261610"/>
          </a:xfrm>
          <a:prstGeom prst="rect">
            <a:avLst/>
          </a:prstGeom>
          <a:noFill/>
        </p:spPr>
        <p:txBody>
          <a:bodyPr wrap="none" rtlCol="0">
            <a:spAutoFit/>
          </a:bodyPr>
          <a:lstStyle/>
          <a:p>
            <a:r>
              <a:rPr lang="en-US" sz="1100" dirty="0"/>
              <a:t>- GLI1</a:t>
            </a:r>
          </a:p>
        </p:txBody>
      </p:sp>
      <p:sp>
        <p:nvSpPr>
          <p:cNvPr id="21" name="TextBox 20">
            <a:extLst>
              <a:ext uri="{FF2B5EF4-FFF2-40B4-BE49-F238E27FC236}">
                <a16:creationId xmlns:a16="http://schemas.microsoft.com/office/drawing/2014/main" id="{F0C7A900-136F-2A47-94B1-025C83681B9A}"/>
              </a:ext>
            </a:extLst>
          </p:cNvPr>
          <p:cNvSpPr txBox="1"/>
          <p:nvPr/>
        </p:nvSpPr>
        <p:spPr>
          <a:xfrm>
            <a:off x="2020411" y="649421"/>
            <a:ext cx="476412" cy="261610"/>
          </a:xfrm>
          <a:prstGeom prst="rect">
            <a:avLst/>
          </a:prstGeom>
          <a:noFill/>
        </p:spPr>
        <p:txBody>
          <a:bodyPr wrap="none" rtlCol="0">
            <a:spAutoFit/>
          </a:bodyPr>
          <a:lstStyle/>
          <a:p>
            <a:pPr algn="r"/>
            <a:r>
              <a:rPr lang="en-US" sz="1100" dirty="0"/>
              <a:t>250 -</a:t>
            </a:r>
          </a:p>
        </p:txBody>
      </p:sp>
      <p:sp>
        <p:nvSpPr>
          <p:cNvPr id="22" name="TextBox 21">
            <a:extLst>
              <a:ext uri="{FF2B5EF4-FFF2-40B4-BE49-F238E27FC236}">
                <a16:creationId xmlns:a16="http://schemas.microsoft.com/office/drawing/2014/main" id="{01B61CEF-7764-FA42-A50A-6BA04A5B4CBA}"/>
              </a:ext>
            </a:extLst>
          </p:cNvPr>
          <p:cNvSpPr txBox="1"/>
          <p:nvPr/>
        </p:nvSpPr>
        <p:spPr>
          <a:xfrm>
            <a:off x="2020411" y="849694"/>
            <a:ext cx="476412" cy="261610"/>
          </a:xfrm>
          <a:prstGeom prst="rect">
            <a:avLst/>
          </a:prstGeom>
          <a:noFill/>
        </p:spPr>
        <p:txBody>
          <a:bodyPr wrap="none" rtlCol="0">
            <a:spAutoFit/>
          </a:bodyPr>
          <a:lstStyle/>
          <a:p>
            <a:pPr algn="r"/>
            <a:r>
              <a:rPr lang="en-US" sz="1100" dirty="0"/>
              <a:t>130 -</a:t>
            </a:r>
          </a:p>
        </p:txBody>
      </p:sp>
      <p:sp>
        <p:nvSpPr>
          <p:cNvPr id="23" name="TextBox 22">
            <a:extLst>
              <a:ext uri="{FF2B5EF4-FFF2-40B4-BE49-F238E27FC236}">
                <a16:creationId xmlns:a16="http://schemas.microsoft.com/office/drawing/2014/main" id="{0B86FE6D-9F91-A84E-AAE3-91B63EBF8FA4}"/>
              </a:ext>
            </a:extLst>
          </p:cNvPr>
          <p:cNvSpPr txBox="1"/>
          <p:nvPr/>
        </p:nvSpPr>
        <p:spPr>
          <a:xfrm>
            <a:off x="2092545" y="1094894"/>
            <a:ext cx="404278" cy="261610"/>
          </a:xfrm>
          <a:prstGeom prst="rect">
            <a:avLst/>
          </a:prstGeom>
          <a:noFill/>
        </p:spPr>
        <p:txBody>
          <a:bodyPr wrap="none" rtlCol="0">
            <a:spAutoFit/>
          </a:bodyPr>
          <a:lstStyle/>
          <a:p>
            <a:pPr algn="r"/>
            <a:r>
              <a:rPr lang="en-US" sz="1100" dirty="0"/>
              <a:t>95 -</a:t>
            </a:r>
          </a:p>
        </p:txBody>
      </p:sp>
      <p:pic>
        <p:nvPicPr>
          <p:cNvPr id="24" name="Picture 23" descr="hsp90 nih mario high.tif">
            <a:extLst>
              <a:ext uri="{FF2B5EF4-FFF2-40B4-BE49-F238E27FC236}">
                <a16:creationId xmlns:a16="http://schemas.microsoft.com/office/drawing/2014/main" id="{CCD9AB25-DEB7-5346-9774-81CFAE8F6821}"/>
              </a:ext>
            </a:extLst>
          </p:cNvPr>
          <p:cNvPicPr>
            <a:picLocks noChangeAspect="1"/>
          </p:cNvPicPr>
          <p:nvPr/>
        </p:nvPicPr>
        <p:blipFill rotWithShape="1">
          <a:blip r:embed="rId4" cstate="print">
            <a:grayscl/>
            <a:extLst>
              <a:ext uri="{BEBA8EAE-BF5A-486C-A8C5-ECC9F3942E4B}">
                <a14:imgProps xmlns:a14="http://schemas.microsoft.com/office/drawing/2010/main">
                  <a14:imgLayer r:embed="rId5">
                    <a14:imgEffect>
                      <a14:saturation sat="0"/>
                    </a14:imgEffect>
                    <a14:imgEffect>
                      <a14:brightnessContrast bright="-4000"/>
                    </a14:imgEffect>
                  </a14:imgLayer>
                </a14:imgProps>
              </a:ext>
              <a:ext uri="{28A0092B-C50C-407E-A947-70E740481C1C}">
                <a14:useLocalDpi xmlns:a14="http://schemas.microsoft.com/office/drawing/2010/main"/>
              </a:ext>
            </a:extLst>
          </a:blip>
          <a:srcRect/>
          <a:stretch/>
        </p:blipFill>
        <p:spPr>
          <a:xfrm>
            <a:off x="2424204" y="1585499"/>
            <a:ext cx="1809393" cy="837975"/>
          </a:xfrm>
          <a:prstGeom prst="rect">
            <a:avLst/>
          </a:prstGeom>
          <a:ln>
            <a:solidFill>
              <a:srgbClr val="000000"/>
            </a:solidFill>
          </a:ln>
        </p:spPr>
      </p:pic>
      <p:sp>
        <p:nvSpPr>
          <p:cNvPr id="25" name="TextBox 24">
            <a:extLst>
              <a:ext uri="{FF2B5EF4-FFF2-40B4-BE49-F238E27FC236}">
                <a16:creationId xmlns:a16="http://schemas.microsoft.com/office/drawing/2014/main" id="{8B8C5908-88D5-A349-BB50-3615AF4DB37E}"/>
              </a:ext>
            </a:extLst>
          </p:cNvPr>
          <p:cNvSpPr txBox="1"/>
          <p:nvPr/>
        </p:nvSpPr>
        <p:spPr>
          <a:xfrm>
            <a:off x="4157691" y="2085466"/>
            <a:ext cx="628698" cy="261610"/>
          </a:xfrm>
          <a:prstGeom prst="rect">
            <a:avLst/>
          </a:prstGeom>
          <a:noFill/>
        </p:spPr>
        <p:txBody>
          <a:bodyPr wrap="none" rtlCol="0">
            <a:spAutoFit/>
          </a:bodyPr>
          <a:lstStyle/>
          <a:p>
            <a:r>
              <a:rPr lang="en-US" sz="1100" dirty="0"/>
              <a:t>- HSP90</a:t>
            </a:r>
          </a:p>
        </p:txBody>
      </p:sp>
      <p:sp>
        <p:nvSpPr>
          <p:cNvPr id="26" name="Title 1">
            <a:extLst>
              <a:ext uri="{FF2B5EF4-FFF2-40B4-BE49-F238E27FC236}">
                <a16:creationId xmlns:a16="http://schemas.microsoft.com/office/drawing/2014/main" id="{D0FF49CE-7BA4-0F4B-939C-CA0C97449676}"/>
              </a:ext>
            </a:extLst>
          </p:cNvPr>
          <p:cNvSpPr txBox="1">
            <a:spLocks/>
          </p:cNvSpPr>
          <p:nvPr/>
        </p:nvSpPr>
        <p:spPr>
          <a:xfrm>
            <a:off x="1814735" y="133827"/>
            <a:ext cx="805029" cy="36355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600" b="1" dirty="0"/>
              <a:t>Fig. 2d</a:t>
            </a:r>
          </a:p>
        </p:txBody>
      </p:sp>
      <p:sp>
        <p:nvSpPr>
          <p:cNvPr id="27" name="TextBox 19">
            <a:extLst>
              <a:ext uri="{FF2B5EF4-FFF2-40B4-BE49-F238E27FC236}">
                <a16:creationId xmlns:a16="http://schemas.microsoft.com/office/drawing/2014/main" id="{54ED03B2-57B7-EA45-AE2F-6A5C72C01546}"/>
              </a:ext>
            </a:extLst>
          </p:cNvPr>
          <p:cNvSpPr txBox="1"/>
          <p:nvPr/>
        </p:nvSpPr>
        <p:spPr>
          <a:xfrm>
            <a:off x="2092545" y="1302957"/>
            <a:ext cx="404278" cy="261610"/>
          </a:xfrm>
          <a:prstGeom prst="rect">
            <a:avLst/>
          </a:prstGeom>
          <a:noFill/>
        </p:spPr>
        <p:txBody>
          <a:bodyPr wrap="none" rtlCol="0">
            <a:spAutoFit/>
          </a:bodyPr>
          <a:lstStyle/>
          <a:p>
            <a:pPr algn="r"/>
            <a:r>
              <a:rPr lang="en-US" sz="1100" dirty="0"/>
              <a:t>70 -</a:t>
            </a:r>
          </a:p>
        </p:txBody>
      </p:sp>
      <p:sp>
        <p:nvSpPr>
          <p:cNvPr id="28" name="TextBox 17">
            <a:extLst>
              <a:ext uri="{FF2B5EF4-FFF2-40B4-BE49-F238E27FC236}">
                <a16:creationId xmlns:a16="http://schemas.microsoft.com/office/drawing/2014/main" id="{2EBE3A53-9C2A-5C4D-BA99-B083055FE7FE}"/>
              </a:ext>
            </a:extLst>
          </p:cNvPr>
          <p:cNvSpPr txBox="1"/>
          <p:nvPr/>
        </p:nvSpPr>
        <p:spPr>
          <a:xfrm>
            <a:off x="2023906" y="1560554"/>
            <a:ext cx="476412" cy="261610"/>
          </a:xfrm>
          <a:prstGeom prst="rect">
            <a:avLst/>
          </a:prstGeom>
          <a:noFill/>
        </p:spPr>
        <p:txBody>
          <a:bodyPr wrap="none" rtlCol="0">
            <a:spAutoFit/>
          </a:bodyPr>
          <a:lstStyle/>
          <a:p>
            <a:pPr algn="r"/>
            <a:r>
              <a:rPr lang="en-US" sz="1100" dirty="0"/>
              <a:t>250 -</a:t>
            </a:r>
          </a:p>
        </p:txBody>
      </p:sp>
      <p:sp>
        <p:nvSpPr>
          <p:cNvPr id="29" name="TextBox 18">
            <a:extLst>
              <a:ext uri="{FF2B5EF4-FFF2-40B4-BE49-F238E27FC236}">
                <a16:creationId xmlns:a16="http://schemas.microsoft.com/office/drawing/2014/main" id="{EBAE97C8-8A4E-1042-87F1-0A641781E32C}"/>
              </a:ext>
            </a:extLst>
          </p:cNvPr>
          <p:cNvSpPr txBox="1"/>
          <p:nvPr/>
        </p:nvSpPr>
        <p:spPr>
          <a:xfrm>
            <a:off x="2023906" y="1787988"/>
            <a:ext cx="476412" cy="261610"/>
          </a:xfrm>
          <a:prstGeom prst="rect">
            <a:avLst/>
          </a:prstGeom>
          <a:noFill/>
        </p:spPr>
        <p:txBody>
          <a:bodyPr wrap="none" rtlCol="0">
            <a:spAutoFit/>
          </a:bodyPr>
          <a:lstStyle/>
          <a:p>
            <a:pPr algn="r"/>
            <a:r>
              <a:rPr lang="en-US" sz="1100" dirty="0"/>
              <a:t>130 -</a:t>
            </a:r>
          </a:p>
        </p:txBody>
      </p:sp>
      <p:sp>
        <p:nvSpPr>
          <p:cNvPr id="30" name="TextBox 19">
            <a:extLst>
              <a:ext uri="{FF2B5EF4-FFF2-40B4-BE49-F238E27FC236}">
                <a16:creationId xmlns:a16="http://schemas.microsoft.com/office/drawing/2014/main" id="{8E1D586D-386B-FB44-B1E8-D2575C277DC1}"/>
              </a:ext>
            </a:extLst>
          </p:cNvPr>
          <p:cNvSpPr txBox="1"/>
          <p:nvPr/>
        </p:nvSpPr>
        <p:spPr>
          <a:xfrm>
            <a:off x="2096040" y="2015083"/>
            <a:ext cx="404278" cy="261610"/>
          </a:xfrm>
          <a:prstGeom prst="rect">
            <a:avLst/>
          </a:prstGeom>
          <a:noFill/>
        </p:spPr>
        <p:txBody>
          <a:bodyPr wrap="none" rtlCol="0">
            <a:spAutoFit/>
          </a:bodyPr>
          <a:lstStyle/>
          <a:p>
            <a:pPr algn="r"/>
            <a:r>
              <a:rPr lang="en-US" sz="1100" dirty="0"/>
              <a:t>95 -</a:t>
            </a:r>
          </a:p>
        </p:txBody>
      </p:sp>
      <p:sp>
        <p:nvSpPr>
          <p:cNvPr id="31" name="TextBox 19">
            <a:extLst>
              <a:ext uri="{FF2B5EF4-FFF2-40B4-BE49-F238E27FC236}">
                <a16:creationId xmlns:a16="http://schemas.microsoft.com/office/drawing/2014/main" id="{565589CE-D876-5846-8D0F-47B2174FFC88}"/>
              </a:ext>
            </a:extLst>
          </p:cNvPr>
          <p:cNvSpPr txBox="1"/>
          <p:nvPr/>
        </p:nvSpPr>
        <p:spPr>
          <a:xfrm>
            <a:off x="2096040" y="2232200"/>
            <a:ext cx="404278" cy="261610"/>
          </a:xfrm>
          <a:prstGeom prst="rect">
            <a:avLst/>
          </a:prstGeom>
          <a:noFill/>
        </p:spPr>
        <p:txBody>
          <a:bodyPr wrap="none" rtlCol="0">
            <a:spAutoFit/>
          </a:bodyPr>
          <a:lstStyle/>
          <a:p>
            <a:pPr algn="r"/>
            <a:r>
              <a:rPr lang="en-US" sz="1100" dirty="0"/>
              <a:t>70 -</a:t>
            </a:r>
          </a:p>
        </p:txBody>
      </p:sp>
      <p:cxnSp>
        <p:nvCxnSpPr>
          <p:cNvPr id="32" name="Straight Connector 31">
            <a:extLst>
              <a:ext uri="{FF2B5EF4-FFF2-40B4-BE49-F238E27FC236}">
                <a16:creationId xmlns:a16="http://schemas.microsoft.com/office/drawing/2014/main" id="{E3E05210-DE4D-7A42-A80C-A132192623C0}"/>
              </a:ext>
            </a:extLst>
          </p:cNvPr>
          <p:cNvCxnSpPr>
            <a:cxnSpLocks/>
          </p:cNvCxnSpPr>
          <p:nvPr/>
        </p:nvCxnSpPr>
        <p:spPr>
          <a:xfrm>
            <a:off x="3210839" y="320502"/>
            <a:ext cx="93883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33" name="Picture 10" descr="GLI1 daoy dmso vs sag 43-46-48.tif">
            <a:extLst>
              <a:ext uri="{FF2B5EF4-FFF2-40B4-BE49-F238E27FC236}">
                <a16:creationId xmlns:a16="http://schemas.microsoft.com/office/drawing/2014/main" id="{61699E80-C123-E044-9FC1-2F4C62BA76A6}"/>
              </a:ext>
            </a:extLst>
          </p:cNvPr>
          <p:cNvPicPr>
            <a:picLocks noChangeAspect="1"/>
          </p:cNvPicPr>
          <p:nvPr/>
        </p:nvPicPr>
        <p:blipFill rotWithShape="1">
          <a:blip r:embed="rId6" cstate="print">
            <a:grayscl/>
            <a:extLst>
              <a:ext uri="{BEBA8EAE-BF5A-486C-A8C5-ECC9F3942E4B}">
                <a14:imgProps xmlns:a14="http://schemas.microsoft.com/office/drawing/2010/main">
                  <a14:imgLayer r:embed="rId7">
                    <a14:imgEffect>
                      <a14:colorTemperature colorTemp="2925"/>
                    </a14:imgEffect>
                    <a14:imgEffect>
                      <a14:saturation sat="23000"/>
                    </a14:imgEffect>
                  </a14:imgLayer>
                </a14:imgProps>
              </a:ext>
              <a:ext uri="{28A0092B-C50C-407E-A947-70E740481C1C}">
                <a14:useLocalDpi xmlns:a14="http://schemas.microsoft.com/office/drawing/2010/main"/>
              </a:ext>
            </a:extLst>
          </a:blip>
          <a:srcRect/>
          <a:stretch/>
        </p:blipFill>
        <p:spPr>
          <a:xfrm>
            <a:off x="3754040" y="4003683"/>
            <a:ext cx="2176480" cy="433280"/>
          </a:xfrm>
          <a:prstGeom prst="rect">
            <a:avLst/>
          </a:prstGeom>
          <a:ln>
            <a:solidFill>
              <a:schemeClr val="tx1">
                <a:lumMod val="75000"/>
                <a:lumOff val="25000"/>
              </a:schemeClr>
            </a:solidFill>
          </a:ln>
        </p:spPr>
      </p:pic>
      <p:pic>
        <p:nvPicPr>
          <p:cNvPr id="34" name="Picture 11" descr="HSP90 daoy dmso vs sag 43-46-48.tif">
            <a:extLst>
              <a:ext uri="{FF2B5EF4-FFF2-40B4-BE49-F238E27FC236}">
                <a16:creationId xmlns:a16="http://schemas.microsoft.com/office/drawing/2014/main" id="{98D42D0F-E0ED-114C-9B2A-AB872A7999F6}"/>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3754040" y="4482874"/>
            <a:ext cx="2176480" cy="404294"/>
          </a:xfrm>
          <a:prstGeom prst="rect">
            <a:avLst/>
          </a:prstGeom>
          <a:ln>
            <a:solidFill>
              <a:srgbClr val="404040"/>
            </a:solidFill>
          </a:ln>
        </p:spPr>
      </p:pic>
      <p:sp>
        <p:nvSpPr>
          <p:cNvPr id="35" name="TextBox 12">
            <a:extLst>
              <a:ext uri="{FF2B5EF4-FFF2-40B4-BE49-F238E27FC236}">
                <a16:creationId xmlns:a16="http://schemas.microsoft.com/office/drawing/2014/main" id="{28522D09-C8AD-4F40-BAA7-B4AE3A533EA2}"/>
              </a:ext>
            </a:extLst>
          </p:cNvPr>
          <p:cNvSpPr txBox="1"/>
          <p:nvPr/>
        </p:nvSpPr>
        <p:spPr>
          <a:xfrm>
            <a:off x="3334842" y="4257206"/>
            <a:ext cx="476412" cy="261610"/>
          </a:xfrm>
          <a:prstGeom prst="rect">
            <a:avLst/>
          </a:prstGeom>
          <a:noFill/>
        </p:spPr>
        <p:txBody>
          <a:bodyPr wrap="none" rtlCol="0">
            <a:spAutoFit/>
          </a:bodyPr>
          <a:lstStyle/>
          <a:p>
            <a:pPr algn="r"/>
            <a:r>
              <a:rPr lang="en-US" sz="1100" dirty="0"/>
              <a:t>130 -</a:t>
            </a:r>
          </a:p>
        </p:txBody>
      </p:sp>
      <p:sp>
        <p:nvSpPr>
          <p:cNvPr id="36" name="TextBox 13">
            <a:extLst>
              <a:ext uri="{FF2B5EF4-FFF2-40B4-BE49-F238E27FC236}">
                <a16:creationId xmlns:a16="http://schemas.microsoft.com/office/drawing/2014/main" id="{FB5F5A11-72D5-3049-AB45-87F542B197EC}"/>
              </a:ext>
            </a:extLst>
          </p:cNvPr>
          <p:cNvSpPr txBox="1"/>
          <p:nvPr/>
        </p:nvSpPr>
        <p:spPr>
          <a:xfrm>
            <a:off x="3406976" y="4437740"/>
            <a:ext cx="404278" cy="261610"/>
          </a:xfrm>
          <a:prstGeom prst="rect">
            <a:avLst/>
          </a:prstGeom>
          <a:noFill/>
        </p:spPr>
        <p:txBody>
          <a:bodyPr wrap="none" rtlCol="0">
            <a:spAutoFit/>
          </a:bodyPr>
          <a:lstStyle/>
          <a:p>
            <a:pPr algn="r"/>
            <a:r>
              <a:rPr lang="en-US" sz="1100" dirty="0"/>
              <a:t>95 -</a:t>
            </a:r>
          </a:p>
        </p:txBody>
      </p:sp>
      <p:sp>
        <p:nvSpPr>
          <p:cNvPr id="37" name="TextBox 14">
            <a:extLst>
              <a:ext uri="{FF2B5EF4-FFF2-40B4-BE49-F238E27FC236}">
                <a16:creationId xmlns:a16="http://schemas.microsoft.com/office/drawing/2014/main" id="{0DDDE7EA-ADA1-FD44-911A-89E1D9DE069F}"/>
              </a:ext>
            </a:extLst>
          </p:cNvPr>
          <p:cNvSpPr txBox="1"/>
          <p:nvPr/>
        </p:nvSpPr>
        <p:spPr>
          <a:xfrm>
            <a:off x="3406976" y="4644125"/>
            <a:ext cx="404278" cy="261610"/>
          </a:xfrm>
          <a:prstGeom prst="rect">
            <a:avLst/>
          </a:prstGeom>
          <a:noFill/>
        </p:spPr>
        <p:txBody>
          <a:bodyPr wrap="none" rtlCol="0">
            <a:spAutoFit/>
          </a:bodyPr>
          <a:lstStyle/>
          <a:p>
            <a:pPr algn="r"/>
            <a:r>
              <a:rPr lang="en-US" sz="1100" dirty="0"/>
              <a:t>70 -</a:t>
            </a:r>
          </a:p>
        </p:txBody>
      </p:sp>
      <p:sp>
        <p:nvSpPr>
          <p:cNvPr id="38" name="TextBox 15">
            <a:extLst>
              <a:ext uri="{FF2B5EF4-FFF2-40B4-BE49-F238E27FC236}">
                <a16:creationId xmlns:a16="http://schemas.microsoft.com/office/drawing/2014/main" id="{9F94D0A2-5567-E44C-AD30-6888566FD938}"/>
              </a:ext>
            </a:extLst>
          </p:cNvPr>
          <p:cNvSpPr txBox="1"/>
          <p:nvPr/>
        </p:nvSpPr>
        <p:spPr>
          <a:xfrm>
            <a:off x="3334842" y="4054837"/>
            <a:ext cx="476412" cy="261610"/>
          </a:xfrm>
          <a:prstGeom prst="rect">
            <a:avLst/>
          </a:prstGeom>
          <a:noFill/>
        </p:spPr>
        <p:txBody>
          <a:bodyPr wrap="none" rtlCol="0">
            <a:spAutoFit/>
          </a:bodyPr>
          <a:lstStyle/>
          <a:p>
            <a:pPr algn="r"/>
            <a:r>
              <a:rPr lang="en-US" sz="1100" dirty="0"/>
              <a:t>250 -</a:t>
            </a:r>
          </a:p>
        </p:txBody>
      </p:sp>
      <p:sp>
        <p:nvSpPr>
          <p:cNvPr id="39" name="TextBox 21">
            <a:extLst>
              <a:ext uri="{FF2B5EF4-FFF2-40B4-BE49-F238E27FC236}">
                <a16:creationId xmlns:a16="http://schemas.microsoft.com/office/drawing/2014/main" id="{3E6D9783-1BEC-1447-94F2-874CF5E7ED1E}"/>
              </a:ext>
            </a:extLst>
          </p:cNvPr>
          <p:cNvSpPr txBox="1"/>
          <p:nvPr/>
        </p:nvSpPr>
        <p:spPr>
          <a:xfrm>
            <a:off x="3979185" y="3796530"/>
            <a:ext cx="1840568" cy="261610"/>
          </a:xfrm>
          <a:prstGeom prst="rect">
            <a:avLst/>
          </a:prstGeom>
          <a:noFill/>
        </p:spPr>
        <p:txBody>
          <a:bodyPr wrap="none" rtlCol="0">
            <a:spAutoFit/>
          </a:bodyPr>
          <a:lstStyle/>
          <a:p>
            <a:r>
              <a:rPr lang="en-US" sz="1100" dirty="0"/>
              <a:t>-        +        -        +        -         +</a:t>
            </a:r>
          </a:p>
        </p:txBody>
      </p:sp>
      <p:sp>
        <p:nvSpPr>
          <p:cNvPr id="40" name="TextBox 22">
            <a:extLst>
              <a:ext uri="{FF2B5EF4-FFF2-40B4-BE49-F238E27FC236}">
                <a16:creationId xmlns:a16="http://schemas.microsoft.com/office/drawing/2014/main" id="{C7A66607-6F95-754F-8358-DDB0B17C3A71}"/>
              </a:ext>
            </a:extLst>
          </p:cNvPr>
          <p:cNvSpPr txBox="1"/>
          <p:nvPr/>
        </p:nvSpPr>
        <p:spPr>
          <a:xfrm>
            <a:off x="5092556" y="3442370"/>
            <a:ext cx="805029" cy="430887"/>
          </a:xfrm>
          <a:prstGeom prst="rect">
            <a:avLst/>
          </a:prstGeom>
          <a:noFill/>
        </p:spPr>
        <p:txBody>
          <a:bodyPr wrap="none" rtlCol="0">
            <a:spAutoFit/>
          </a:bodyPr>
          <a:lstStyle/>
          <a:p>
            <a:pPr algn="ctr"/>
            <a:r>
              <a:rPr lang="en-US" sz="1100" dirty="0"/>
              <a:t>shMAPK15</a:t>
            </a:r>
          </a:p>
          <a:p>
            <a:pPr algn="ctr"/>
            <a:r>
              <a:rPr lang="en-US" sz="1100" dirty="0"/>
              <a:t>#48</a:t>
            </a:r>
          </a:p>
        </p:txBody>
      </p:sp>
      <p:sp>
        <p:nvSpPr>
          <p:cNvPr id="41" name="TextBox 27">
            <a:extLst>
              <a:ext uri="{FF2B5EF4-FFF2-40B4-BE49-F238E27FC236}">
                <a16:creationId xmlns:a16="http://schemas.microsoft.com/office/drawing/2014/main" id="{6F921B00-D827-2343-B64E-2427F0F161CD}"/>
              </a:ext>
            </a:extLst>
          </p:cNvPr>
          <p:cNvSpPr txBox="1"/>
          <p:nvPr/>
        </p:nvSpPr>
        <p:spPr>
          <a:xfrm>
            <a:off x="5881098" y="6877783"/>
            <a:ext cx="516488" cy="261610"/>
          </a:xfrm>
          <a:prstGeom prst="rect">
            <a:avLst/>
          </a:prstGeom>
          <a:noFill/>
        </p:spPr>
        <p:txBody>
          <a:bodyPr wrap="none" rtlCol="0">
            <a:spAutoFit/>
          </a:bodyPr>
          <a:lstStyle/>
          <a:p>
            <a:r>
              <a:rPr lang="en-US" sz="1100" dirty="0"/>
              <a:t>- GLI1</a:t>
            </a:r>
          </a:p>
        </p:txBody>
      </p:sp>
      <p:sp>
        <p:nvSpPr>
          <p:cNvPr id="42" name="TextBox 28">
            <a:extLst>
              <a:ext uri="{FF2B5EF4-FFF2-40B4-BE49-F238E27FC236}">
                <a16:creationId xmlns:a16="http://schemas.microsoft.com/office/drawing/2014/main" id="{638CD67E-31AB-3748-8FCF-DF699712A045}"/>
              </a:ext>
            </a:extLst>
          </p:cNvPr>
          <p:cNvSpPr txBox="1"/>
          <p:nvPr/>
        </p:nvSpPr>
        <p:spPr>
          <a:xfrm>
            <a:off x="5881098" y="7390266"/>
            <a:ext cx="628698" cy="261610"/>
          </a:xfrm>
          <a:prstGeom prst="rect">
            <a:avLst/>
          </a:prstGeom>
          <a:noFill/>
        </p:spPr>
        <p:txBody>
          <a:bodyPr wrap="none" rtlCol="0">
            <a:spAutoFit/>
          </a:bodyPr>
          <a:lstStyle/>
          <a:p>
            <a:r>
              <a:rPr lang="en-US" sz="1100" dirty="0"/>
              <a:t>- HSP90</a:t>
            </a:r>
          </a:p>
        </p:txBody>
      </p:sp>
      <p:pic>
        <p:nvPicPr>
          <p:cNvPr id="43" name="Picture 34" descr="GLI1 ons76 dmso vs sag 43-46-48.tif">
            <a:extLst>
              <a:ext uri="{FF2B5EF4-FFF2-40B4-BE49-F238E27FC236}">
                <a16:creationId xmlns:a16="http://schemas.microsoft.com/office/drawing/2014/main" id="{F97EDDA8-5F8F-D644-86DD-E17215C334CA}"/>
              </a:ext>
            </a:extLst>
          </p:cNvPr>
          <p:cNvPicPr>
            <a:picLocks noChangeAspect="1"/>
          </p:cNvPicPr>
          <p:nvPr/>
        </p:nvPicPr>
        <p:blipFill rotWithShape="1">
          <a:blip r:embed="rId9" cstate="print">
            <a:grayscl/>
            <a:extLst>
              <a:ext uri="{BEBA8EAE-BF5A-486C-A8C5-ECC9F3942E4B}">
                <a14:imgProps xmlns:a14="http://schemas.microsoft.com/office/drawing/2010/main">
                  <a14:imgLayer r:embed="rId10">
                    <a14:imgEffect>
                      <a14:colorTemperature colorTemp="2200"/>
                    </a14:imgEffect>
                    <a14:imgEffect>
                      <a14:saturation sat="0"/>
                    </a14:imgEffect>
                    <a14:imgEffect>
                      <a14:brightnessContrast bright="-2000" contrast="-2000"/>
                    </a14:imgEffect>
                  </a14:imgLayer>
                </a14:imgProps>
              </a:ext>
              <a:ext uri="{28A0092B-C50C-407E-A947-70E740481C1C}">
                <a14:useLocalDpi xmlns:a14="http://schemas.microsoft.com/office/drawing/2010/main"/>
              </a:ext>
            </a:extLst>
          </a:blip>
          <a:srcRect/>
          <a:stretch/>
        </p:blipFill>
        <p:spPr>
          <a:xfrm>
            <a:off x="3762055" y="6731866"/>
            <a:ext cx="2176480" cy="509178"/>
          </a:xfrm>
          <a:prstGeom prst="rect">
            <a:avLst/>
          </a:prstGeom>
          <a:ln>
            <a:solidFill>
              <a:srgbClr val="404040"/>
            </a:solidFill>
          </a:ln>
        </p:spPr>
      </p:pic>
      <p:pic>
        <p:nvPicPr>
          <p:cNvPr id="44" name="Picture 35" descr="HSP90 ONS76 dmso vs sag 43-46-48.tif">
            <a:extLst>
              <a:ext uri="{FF2B5EF4-FFF2-40B4-BE49-F238E27FC236}">
                <a16:creationId xmlns:a16="http://schemas.microsoft.com/office/drawing/2014/main" id="{C7456062-2892-D64F-B730-363A3E17DBE8}"/>
              </a:ext>
            </a:extLst>
          </p:cNvPr>
          <p:cNvPicPr>
            <a:picLocks noChangeAspect="1"/>
          </p:cNvPicPr>
          <p:nvPr/>
        </p:nvPicPr>
        <p:blipFill rotWithShape="1">
          <a:blip r:embed="rId11" cstate="print">
            <a:grayscl/>
            <a:extLst>
              <a:ext uri="{BEBA8EAE-BF5A-486C-A8C5-ECC9F3942E4B}">
                <a14:imgProps xmlns:a14="http://schemas.microsoft.com/office/drawing/2010/main">
                  <a14:imgLayer r:embed="rId12">
                    <a14:imgEffect>
                      <a14:colorTemperature colorTemp="2090"/>
                    </a14:imgEffect>
                    <a14:imgEffect>
                      <a14:saturation sat="0"/>
                    </a14:imgEffect>
                    <a14:imgEffect>
                      <a14:brightnessContrast bright="-5000"/>
                    </a14:imgEffect>
                  </a14:imgLayer>
                </a14:imgProps>
              </a:ext>
              <a:ext uri="{28A0092B-C50C-407E-A947-70E740481C1C}">
                <a14:useLocalDpi xmlns:a14="http://schemas.microsoft.com/office/drawing/2010/main"/>
              </a:ext>
            </a:extLst>
          </a:blip>
          <a:srcRect/>
          <a:stretch/>
        </p:blipFill>
        <p:spPr>
          <a:xfrm>
            <a:off x="3762055" y="7327583"/>
            <a:ext cx="2176480" cy="409246"/>
          </a:xfrm>
          <a:prstGeom prst="rect">
            <a:avLst/>
          </a:prstGeom>
          <a:ln>
            <a:solidFill>
              <a:srgbClr val="404040"/>
            </a:solidFill>
          </a:ln>
        </p:spPr>
      </p:pic>
      <p:sp>
        <p:nvSpPr>
          <p:cNvPr id="45" name="TextBox 44">
            <a:extLst>
              <a:ext uri="{FF2B5EF4-FFF2-40B4-BE49-F238E27FC236}">
                <a16:creationId xmlns:a16="http://schemas.microsoft.com/office/drawing/2014/main" id="{557B81A6-0483-7F49-82EB-C2B45B8BAA3A}"/>
              </a:ext>
            </a:extLst>
          </p:cNvPr>
          <p:cNvSpPr txBox="1"/>
          <p:nvPr/>
        </p:nvSpPr>
        <p:spPr>
          <a:xfrm>
            <a:off x="4027158" y="6494807"/>
            <a:ext cx="1872629" cy="261610"/>
          </a:xfrm>
          <a:prstGeom prst="rect">
            <a:avLst/>
          </a:prstGeom>
          <a:noFill/>
        </p:spPr>
        <p:txBody>
          <a:bodyPr wrap="none" rtlCol="0">
            <a:spAutoFit/>
          </a:bodyPr>
          <a:lstStyle/>
          <a:p>
            <a:r>
              <a:rPr lang="en-US" sz="1100" dirty="0"/>
              <a:t>-         +        -        +        -         +</a:t>
            </a:r>
          </a:p>
        </p:txBody>
      </p:sp>
      <p:sp>
        <p:nvSpPr>
          <p:cNvPr id="46" name="TextBox 8">
            <a:extLst>
              <a:ext uri="{FF2B5EF4-FFF2-40B4-BE49-F238E27FC236}">
                <a16:creationId xmlns:a16="http://schemas.microsoft.com/office/drawing/2014/main" id="{9A0DEA2B-943A-7F45-A892-AA7F86BBD6E6}"/>
              </a:ext>
            </a:extLst>
          </p:cNvPr>
          <p:cNvSpPr txBox="1"/>
          <p:nvPr/>
        </p:nvSpPr>
        <p:spPr>
          <a:xfrm>
            <a:off x="5892517" y="6514522"/>
            <a:ext cx="420308" cy="261610"/>
          </a:xfrm>
          <a:prstGeom prst="rect">
            <a:avLst/>
          </a:prstGeom>
          <a:noFill/>
        </p:spPr>
        <p:txBody>
          <a:bodyPr wrap="none" rtlCol="0">
            <a:spAutoFit/>
          </a:bodyPr>
          <a:lstStyle/>
          <a:p>
            <a:r>
              <a:rPr lang="en-US" sz="1100" dirty="0"/>
              <a:t>SAG</a:t>
            </a:r>
          </a:p>
        </p:txBody>
      </p:sp>
      <p:sp>
        <p:nvSpPr>
          <p:cNvPr id="47" name="TextBox 12">
            <a:extLst>
              <a:ext uri="{FF2B5EF4-FFF2-40B4-BE49-F238E27FC236}">
                <a16:creationId xmlns:a16="http://schemas.microsoft.com/office/drawing/2014/main" id="{2846850F-EED6-474B-AADF-029D2638CF9F}"/>
              </a:ext>
            </a:extLst>
          </p:cNvPr>
          <p:cNvSpPr txBox="1"/>
          <p:nvPr/>
        </p:nvSpPr>
        <p:spPr>
          <a:xfrm>
            <a:off x="3334751" y="7009046"/>
            <a:ext cx="476412" cy="261610"/>
          </a:xfrm>
          <a:prstGeom prst="rect">
            <a:avLst/>
          </a:prstGeom>
          <a:noFill/>
        </p:spPr>
        <p:txBody>
          <a:bodyPr wrap="none" rtlCol="0">
            <a:spAutoFit/>
          </a:bodyPr>
          <a:lstStyle/>
          <a:p>
            <a:pPr algn="r"/>
            <a:r>
              <a:rPr lang="en-US" sz="1100" dirty="0"/>
              <a:t>130 -</a:t>
            </a:r>
          </a:p>
        </p:txBody>
      </p:sp>
      <p:sp>
        <p:nvSpPr>
          <p:cNvPr id="48" name="TextBox 13">
            <a:extLst>
              <a:ext uri="{FF2B5EF4-FFF2-40B4-BE49-F238E27FC236}">
                <a16:creationId xmlns:a16="http://schemas.microsoft.com/office/drawing/2014/main" id="{CD4622D8-4C65-824B-919E-8FCF30E992DB}"/>
              </a:ext>
            </a:extLst>
          </p:cNvPr>
          <p:cNvSpPr txBox="1"/>
          <p:nvPr/>
        </p:nvSpPr>
        <p:spPr>
          <a:xfrm>
            <a:off x="3406885" y="7259461"/>
            <a:ext cx="404278" cy="261610"/>
          </a:xfrm>
          <a:prstGeom prst="rect">
            <a:avLst/>
          </a:prstGeom>
          <a:noFill/>
        </p:spPr>
        <p:txBody>
          <a:bodyPr wrap="none" rtlCol="0">
            <a:spAutoFit/>
          </a:bodyPr>
          <a:lstStyle/>
          <a:p>
            <a:pPr algn="r"/>
            <a:r>
              <a:rPr lang="en-US" sz="1100" dirty="0"/>
              <a:t>95 -</a:t>
            </a:r>
          </a:p>
        </p:txBody>
      </p:sp>
      <p:sp>
        <p:nvSpPr>
          <p:cNvPr id="49" name="TextBox 14">
            <a:extLst>
              <a:ext uri="{FF2B5EF4-FFF2-40B4-BE49-F238E27FC236}">
                <a16:creationId xmlns:a16="http://schemas.microsoft.com/office/drawing/2014/main" id="{35A39CAC-8FD5-BC4A-A12E-F38FC24D5C63}"/>
              </a:ext>
            </a:extLst>
          </p:cNvPr>
          <p:cNvSpPr txBox="1"/>
          <p:nvPr/>
        </p:nvSpPr>
        <p:spPr>
          <a:xfrm>
            <a:off x="3406885" y="7547320"/>
            <a:ext cx="404278" cy="261610"/>
          </a:xfrm>
          <a:prstGeom prst="rect">
            <a:avLst/>
          </a:prstGeom>
          <a:noFill/>
        </p:spPr>
        <p:txBody>
          <a:bodyPr wrap="none" rtlCol="0">
            <a:spAutoFit/>
          </a:bodyPr>
          <a:lstStyle/>
          <a:p>
            <a:pPr algn="r"/>
            <a:r>
              <a:rPr lang="en-US" sz="1100" dirty="0"/>
              <a:t>70 -</a:t>
            </a:r>
          </a:p>
        </p:txBody>
      </p:sp>
      <p:sp>
        <p:nvSpPr>
          <p:cNvPr id="50" name="TextBox 15">
            <a:extLst>
              <a:ext uri="{FF2B5EF4-FFF2-40B4-BE49-F238E27FC236}">
                <a16:creationId xmlns:a16="http://schemas.microsoft.com/office/drawing/2014/main" id="{1CE6965B-645B-9247-8750-3B53DAA26C79}"/>
              </a:ext>
            </a:extLst>
          </p:cNvPr>
          <p:cNvSpPr txBox="1"/>
          <p:nvPr/>
        </p:nvSpPr>
        <p:spPr>
          <a:xfrm>
            <a:off x="3334751" y="6625612"/>
            <a:ext cx="476412" cy="261610"/>
          </a:xfrm>
          <a:prstGeom prst="rect">
            <a:avLst/>
          </a:prstGeom>
          <a:noFill/>
        </p:spPr>
        <p:txBody>
          <a:bodyPr wrap="none" rtlCol="0">
            <a:spAutoFit/>
          </a:bodyPr>
          <a:lstStyle/>
          <a:p>
            <a:pPr algn="r"/>
            <a:r>
              <a:rPr lang="en-US" sz="1100" dirty="0"/>
              <a:t>250 -</a:t>
            </a:r>
          </a:p>
        </p:txBody>
      </p:sp>
      <p:sp>
        <p:nvSpPr>
          <p:cNvPr id="51" name="TextBox 27">
            <a:extLst>
              <a:ext uri="{FF2B5EF4-FFF2-40B4-BE49-F238E27FC236}">
                <a16:creationId xmlns:a16="http://schemas.microsoft.com/office/drawing/2014/main" id="{7EF97444-AF5C-334A-B754-E101A4A7DB6D}"/>
              </a:ext>
            </a:extLst>
          </p:cNvPr>
          <p:cNvSpPr txBox="1"/>
          <p:nvPr/>
        </p:nvSpPr>
        <p:spPr>
          <a:xfrm>
            <a:off x="5867216" y="4206570"/>
            <a:ext cx="516488" cy="261610"/>
          </a:xfrm>
          <a:prstGeom prst="rect">
            <a:avLst/>
          </a:prstGeom>
          <a:noFill/>
        </p:spPr>
        <p:txBody>
          <a:bodyPr wrap="none" rtlCol="0">
            <a:spAutoFit/>
          </a:bodyPr>
          <a:lstStyle/>
          <a:p>
            <a:r>
              <a:rPr lang="en-US" sz="1100" dirty="0"/>
              <a:t>- GLI1</a:t>
            </a:r>
          </a:p>
        </p:txBody>
      </p:sp>
      <p:sp>
        <p:nvSpPr>
          <p:cNvPr id="52" name="TextBox 28">
            <a:extLst>
              <a:ext uri="{FF2B5EF4-FFF2-40B4-BE49-F238E27FC236}">
                <a16:creationId xmlns:a16="http://schemas.microsoft.com/office/drawing/2014/main" id="{46E8F232-7CFC-B544-8243-E3961DC00F9F}"/>
              </a:ext>
            </a:extLst>
          </p:cNvPr>
          <p:cNvSpPr txBox="1"/>
          <p:nvPr/>
        </p:nvSpPr>
        <p:spPr>
          <a:xfrm>
            <a:off x="5867216" y="4498138"/>
            <a:ext cx="628698" cy="261610"/>
          </a:xfrm>
          <a:prstGeom prst="rect">
            <a:avLst/>
          </a:prstGeom>
          <a:noFill/>
        </p:spPr>
        <p:txBody>
          <a:bodyPr wrap="none" rtlCol="0">
            <a:spAutoFit/>
          </a:bodyPr>
          <a:lstStyle/>
          <a:p>
            <a:r>
              <a:rPr lang="en-US" sz="1100" dirty="0"/>
              <a:t>- HSP90</a:t>
            </a:r>
          </a:p>
        </p:txBody>
      </p:sp>
      <p:sp>
        <p:nvSpPr>
          <p:cNvPr id="53" name="TextBox 8">
            <a:extLst>
              <a:ext uri="{FF2B5EF4-FFF2-40B4-BE49-F238E27FC236}">
                <a16:creationId xmlns:a16="http://schemas.microsoft.com/office/drawing/2014/main" id="{6F31F729-9C87-9D41-A32C-1C3038FA0150}"/>
              </a:ext>
            </a:extLst>
          </p:cNvPr>
          <p:cNvSpPr txBox="1"/>
          <p:nvPr/>
        </p:nvSpPr>
        <p:spPr>
          <a:xfrm>
            <a:off x="5874587" y="3792749"/>
            <a:ext cx="420308" cy="261610"/>
          </a:xfrm>
          <a:prstGeom prst="rect">
            <a:avLst/>
          </a:prstGeom>
          <a:noFill/>
        </p:spPr>
        <p:txBody>
          <a:bodyPr wrap="none" rtlCol="0">
            <a:spAutoFit/>
          </a:bodyPr>
          <a:lstStyle/>
          <a:p>
            <a:r>
              <a:rPr lang="en-US" sz="1100" dirty="0"/>
              <a:t>SAG</a:t>
            </a:r>
          </a:p>
        </p:txBody>
      </p:sp>
      <p:sp>
        <p:nvSpPr>
          <p:cNvPr id="54" name="TextBox 22">
            <a:extLst>
              <a:ext uri="{FF2B5EF4-FFF2-40B4-BE49-F238E27FC236}">
                <a16:creationId xmlns:a16="http://schemas.microsoft.com/office/drawing/2014/main" id="{A2C8BD74-33CD-2148-AB06-72D70C675F6A}"/>
              </a:ext>
            </a:extLst>
          </p:cNvPr>
          <p:cNvSpPr txBox="1"/>
          <p:nvPr/>
        </p:nvSpPr>
        <p:spPr>
          <a:xfrm>
            <a:off x="4439765" y="3441497"/>
            <a:ext cx="805029" cy="430887"/>
          </a:xfrm>
          <a:prstGeom prst="rect">
            <a:avLst/>
          </a:prstGeom>
          <a:noFill/>
        </p:spPr>
        <p:txBody>
          <a:bodyPr wrap="none" rtlCol="0">
            <a:spAutoFit/>
          </a:bodyPr>
          <a:lstStyle/>
          <a:p>
            <a:pPr algn="ctr"/>
            <a:r>
              <a:rPr lang="en-US" sz="1100" dirty="0"/>
              <a:t>shMAPK15</a:t>
            </a:r>
          </a:p>
          <a:p>
            <a:pPr algn="ctr"/>
            <a:r>
              <a:rPr lang="en-US" sz="1100" dirty="0"/>
              <a:t>#46</a:t>
            </a:r>
          </a:p>
        </p:txBody>
      </p:sp>
      <p:sp>
        <p:nvSpPr>
          <p:cNvPr id="55" name="TextBox 22">
            <a:extLst>
              <a:ext uri="{FF2B5EF4-FFF2-40B4-BE49-F238E27FC236}">
                <a16:creationId xmlns:a16="http://schemas.microsoft.com/office/drawing/2014/main" id="{CFA4B534-70AD-A446-A4F9-ECA21D66510F}"/>
              </a:ext>
            </a:extLst>
          </p:cNvPr>
          <p:cNvSpPr txBox="1"/>
          <p:nvPr/>
        </p:nvSpPr>
        <p:spPr>
          <a:xfrm>
            <a:off x="3978966" y="3502925"/>
            <a:ext cx="529312" cy="261610"/>
          </a:xfrm>
          <a:prstGeom prst="rect">
            <a:avLst/>
          </a:prstGeom>
          <a:noFill/>
        </p:spPr>
        <p:txBody>
          <a:bodyPr wrap="none" rtlCol="0">
            <a:spAutoFit/>
          </a:bodyPr>
          <a:lstStyle/>
          <a:p>
            <a:pPr algn="ctr"/>
            <a:r>
              <a:rPr lang="en-US" sz="1100" dirty="0" err="1"/>
              <a:t>shSCR</a:t>
            </a:r>
            <a:endParaRPr lang="en-US" sz="1100" dirty="0"/>
          </a:p>
        </p:txBody>
      </p:sp>
      <p:cxnSp>
        <p:nvCxnSpPr>
          <p:cNvPr id="56" name="Straight Connector 55">
            <a:extLst>
              <a:ext uri="{FF2B5EF4-FFF2-40B4-BE49-F238E27FC236}">
                <a16:creationId xmlns:a16="http://schemas.microsoft.com/office/drawing/2014/main" id="{F3DC3D66-F0C2-644E-9268-1C16EB63A564}"/>
              </a:ext>
            </a:extLst>
          </p:cNvPr>
          <p:cNvCxnSpPr>
            <a:cxnSpLocks/>
          </p:cNvCxnSpPr>
          <p:nvPr/>
        </p:nvCxnSpPr>
        <p:spPr>
          <a:xfrm>
            <a:off x="5246375" y="3852868"/>
            <a:ext cx="46655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E36C4E5E-4BCD-0140-8C1E-46A93F6F4053}"/>
              </a:ext>
            </a:extLst>
          </p:cNvPr>
          <p:cNvCxnSpPr>
            <a:cxnSpLocks/>
          </p:cNvCxnSpPr>
          <p:nvPr/>
        </p:nvCxnSpPr>
        <p:spPr>
          <a:xfrm>
            <a:off x="4013600" y="3851360"/>
            <a:ext cx="46655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1C7F995F-6717-3A47-BAB4-B46579B5AF85}"/>
              </a:ext>
            </a:extLst>
          </p:cNvPr>
          <p:cNvCxnSpPr>
            <a:cxnSpLocks/>
          </p:cNvCxnSpPr>
          <p:nvPr/>
        </p:nvCxnSpPr>
        <p:spPr>
          <a:xfrm>
            <a:off x="4609615" y="3849853"/>
            <a:ext cx="46655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9" name="Title 1">
            <a:extLst>
              <a:ext uri="{FF2B5EF4-FFF2-40B4-BE49-F238E27FC236}">
                <a16:creationId xmlns:a16="http://schemas.microsoft.com/office/drawing/2014/main" id="{91C36835-3F80-CC4E-96F6-FE5EFBA2F370}"/>
              </a:ext>
            </a:extLst>
          </p:cNvPr>
          <p:cNvSpPr txBox="1">
            <a:spLocks/>
          </p:cNvSpPr>
          <p:nvPr/>
        </p:nvSpPr>
        <p:spPr>
          <a:xfrm>
            <a:off x="3084719" y="3487549"/>
            <a:ext cx="805029" cy="36355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600" b="1" dirty="0"/>
              <a:t>Fig. 3e</a:t>
            </a:r>
          </a:p>
        </p:txBody>
      </p:sp>
      <p:sp>
        <p:nvSpPr>
          <p:cNvPr id="60" name="TextBox 22">
            <a:extLst>
              <a:ext uri="{FF2B5EF4-FFF2-40B4-BE49-F238E27FC236}">
                <a16:creationId xmlns:a16="http://schemas.microsoft.com/office/drawing/2014/main" id="{D3323D97-1EF6-924E-9FA8-CE118DF3A2C0}"/>
              </a:ext>
            </a:extLst>
          </p:cNvPr>
          <p:cNvSpPr txBox="1"/>
          <p:nvPr/>
        </p:nvSpPr>
        <p:spPr>
          <a:xfrm>
            <a:off x="5170752" y="6105580"/>
            <a:ext cx="805029" cy="430887"/>
          </a:xfrm>
          <a:prstGeom prst="rect">
            <a:avLst/>
          </a:prstGeom>
          <a:noFill/>
        </p:spPr>
        <p:txBody>
          <a:bodyPr wrap="none" rtlCol="0">
            <a:spAutoFit/>
          </a:bodyPr>
          <a:lstStyle/>
          <a:p>
            <a:pPr algn="ctr"/>
            <a:r>
              <a:rPr lang="en-US" sz="1100" dirty="0"/>
              <a:t>shMAPK15</a:t>
            </a:r>
          </a:p>
          <a:p>
            <a:pPr algn="ctr"/>
            <a:r>
              <a:rPr lang="en-US" sz="1100" dirty="0"/>
              <a:t>#48</a:t>
            </a:r>
          </a:p>
        </p:txBody>
      </p:sp>
      <p:sp>
        <p:nvSpPr>
          <p:cNvPr id="61" name="TextBox 22">
            <a:extLst>
              <a:ext uri="{FF2B5EF4-FFF2-40B4-BE49-F238E27FC236}">
                <a16:creationId xmlns:a16="http://schemas.microsoft.com/office/drawing/2014/main" id="{07F12705-7D13-6844-A268-8973E0E60DDB}"/>
              </a:ext>
            </a:extLst>
          </p:cNvPr>
          <p:cNvSpPr txBox="1"/>
          <p:nvPr/>
        </p:nvSpPr>
        <p:spPr>
          <a:xfrm>
            <a:off x="4545120" y="6104707"/>
            <a:ext cx="805029" cy="430887"/>
          </a:xfrm>
          <a:prstGeom prst="rect">
            <a:avLst/>
          </a:prstGeom>
          <a:noFill/>
        </p:spPr>
        <p:txBody>
          <a:bodyPr wrap="none" rtlCol="0">
            <a:spAutoFit/>
          </a:bodyPr>
          <a:lstStyle/>
          <a:p>
            <a:pPr algn="ctr"/>
            <a:r>
              <a:rPr lang="en-US" sz="1100" dirty="0"/>
              <a:t>shMAPK15</a:t>
            </a:r>
          </a:p>
          <a:p>
            <a:pPr algn="ctr"/>
            <a:r>
              <a:rPr lang="en-US" sz="1100" dirty="0"/>
              <a:t>#46</a:t>
            </a:r>
          </a:p>
        </p:txBody>
      </p:sp>
      <p:sp>
        <p:nvSpPr>
          <p:cNvPr id="62" name="TextBox 22">
            <a:extLst>
              <a:ext uri="{FF2B5EF4-FFF2-40B4-BE49-F238E27FC236}">
                <a16:creationId xmlns:a16="http://schemas.microsoft.com/office/drawing/2014/main" id="{9ECA7064-40F3-774C-8E57-F997532FA6C5}"/>
              </a:ext>
            </a:extLst>
          </p:cNvPr>
          <p:cNvSpPr txBox="1"/>
          <p:nvPr/>
        </p:nvSpPr>
        <p:spPr>
          <a:xfrm>
            <a:off x="4039056" y="6166135"/>
            <a:ext cx="529312" cy="261610"/>
          </a:xfrm>
          <a:prstGeom prst="rect">
            <a:avLst/>
          </a:prstGeom>
          <a:noFill/>
        </p:spPr>
        <p:txBody>
          <a:bodyPr wrap="none" rtlCol="0">
            <a:spAutoFit/>
          </a:bodyPr>
          <a:lstStyle/>
          <a:p>
            <a:pPr algn="ctr"/>
            <a:r>
              <a:rPr lang="en-US" sz="1100" dirty="0" err="1"/>
              <a:t>shSCR</a:t>
            </a:r>
            <a:endParaRPr lang="en-US" sz="1100" dirty="0"/>
          </a:p>
        </p:txBody>
      </p:sp>
      <p:sp>
        <p:nvSpPr>
          <p:cNvPr id="63" name="Title 1">
            <a:extLst>
              <a:ext uri="{FF2B5EF4-FFF2-40B4-BE49-F238E27FC236}">
                <a16:creationId xmlns:a16="http://schemas.microsoft.com/office/drawing/2014/main" id="{780878A8-D402-7841-A328-0B200E074AE9}"/>
              </a:ext>
            </a:extLst>
          </p:cNvPr>
          <p:cNvSpPr txBox="1">
            <a:spLocks/>
          </p:cNvSpPr>
          <p:nvPr/>
        </p:nvSpPr>
        <p:spPr>
          <a:xfrm>
            <a:off x="3114721" y="6140229"/>
            <a:ext cx="805029" cy="36355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600" b="1" dirty="0"/>
              <a:t>Fig. 3f</a:t>
            </a:r>
          </a:p>
        </p:txBody>
      </p:sp>
      <p:cxnSp>
        <p:nvCxnSpPr>
          <p:cNvPr id="64" name="Straight Connector 63">
            <a:extLst>
              <a:ext uri="{FF2B5EF4-FFF2-40B4-BE49-F238E27FC236}">
                <a16:creationId xmlns:a16="http://schemas.microsoft.com/office/drawing/2014/main" id="{6C23AC64-BDA0-D447-B94E-560AD0CCE834}"/>
              </a:ext>
            </a:extLst>
          </p:cNvPr>
          <p:cNvCxnSpPr>
            <a:cxnSpLocks/>
          </p:cNvCxnSpPr>
          <p:nvPr/>
        </p:nvCxnSpPr>
        <p:spPr>
          <a:xfrm>
            <a:off x="5336042" y="6514719"/>
            <a:ext cx="46655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a:extLst>
              <a:ext uri="{FF2B5EF4-FFF2-40B4-BE49-F238E27FC236}">
                <a16:creationId xmlns:a16="http://schemas.microsoft.com/office/drawing/2014/main" id="{5E79CECD-212C-124B-857C-0975EE776FF8}"/>
              </a:ext>
            </a:extLst>
          </p:cNvPr>
          <p:cNvCxnSpPr>
            <a:cxnSpLocks/>
          </p:cNvCxnSpPr>
          <p:nvPr/>
        </p:nvCxnSpPr>
        <p:spPr>
          <a:xfrm>
            <a:off x="4058002" y="6513211"/>
            <a:ext cx="46655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a:extLst>
              <a:ext uri="{FF2B5EF4-FFF2-40B4-BE49-F238E27FC236}">
                <a16:creationId xmlns:a16="http://schemas.microsoft.com/office/drawing/2014/main" id="{F9E3EFDA-3B0A-7446-B378-92953627E2D0}"/>
              </a:ext>
            </a:extLst>
          </p:cNvPr>
          <p:cNvCxnSpPr>
            <a:cxnSpLocks/>
          </p:cNvCxnSpPr>
          <p:nvPr/>
        </p:nvCxnSpPr>
        <p:spPr>
          <a:xfrm>
            <a:off x="4699282" y="6511704"/>
            <a:ext cx="46655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23590390-5407-E740-BB1D-516075F7CCDF}"/>
              </a:ext>
            </a:extLst>
          </p:cNvPr>
          <p:cNvSpPr txBox="1"/>
          <p:nvPr/>
        </p:nvSpPr>
        <p:spPr>
          <a:xfrm>
            <a:off x="2165411" y="8895076"/>
            <a:ext cx="2750477" cy="261610"/>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Figure S6. </a:t>
            </a:r>
            <a:r>
              <a:rPr lang="en-US" sz="1100" dirty="0">
                <a:latin typeface="Arial" panose="020B0604020202020204" pitchFamily="34" charset="0"/>
                <a:cs typeface="Arial" panose="020B0604020202020204" pitchFamily="34" charset="0"/>
              </a:rPr>
              <a:t>Original Western Blot images. </a:t>
            </a:r>
          </a:p>
        </p:txBody>
      </p:sp>
      <p:pic>
        <p:nvPicPr>
          <p:cNvPr id="68" name="Picture 67" descr="gli1 daoy sx ons76 dx sherk8.tif">
            <a:extLst>
              <a:ext uri="{FF2B5EF4-FFF2-40B4-BE49-F238E27FC236}">
                <a16:creationId xmlns:a16="http://schemas.microsoft.com/office/drawing/2014/main" id="{CBEB0C76-3EC6-F54E-BF67-407ADA9E0CBF}"/>
              </a:ext>
            </a:extLst>
          </p:cNvPr>
          <p:cNvPicPr>
            <a:picLocks noChangeAspect="1"/>
          </p:cNvPicPr>
          <p:nvPr/>
        </p:nvPicPr>
        <p:blipFill rotWithShape="1">
          <a:blip r:embed="rId13" cstate="print">
            <a:grayscl/>
            <a:extLst>
              <a:ext uri="{BEBA8EAE-BF5A-486C-A8C5-ECC9F3942E4B}">
                <a14:imgProps xmlns:a14="http://schemas.microsoft.com/office/drawing/2010/main">
                  <a14:imgLayer r:embed="rId14">
                    <a14:imgEffect>
                      <a14:colorTemperature colorTemp="7500"/>
                    </a14:imgEffect>
                    <a14:imgEffect>
                      <a14:saturation sat="0"/>
                    </a14:imgEffect>
                    <a14:imgEffect>
                      <a14:brightnessContrast bright="11000"/>
                    </a14:imgEffect>
                  </a14:imgLayer>
                </a14:imgProps>
              </a:ext>
              <a:ext uri="{28A0092B-C50C-407E-A947-70E740481C1C}">
                <a14:useLocalDpi xmlns:a14="http://schemas.microsoft.com/office/drawing/2010/main"/>
              </a:ext>
            </a:extLst>
          </a:blip>
          <a:srcRect/>
          <a:stretch/>
        </p:blipFill>
        <p:spPr>
          <a:xfrm>
            <a:off x="1014247" y="3387768"/>
            <a:ext cx="1342335" cy="467477"/>
          </a:xfrm>
          <a:prstGeom prst="rect">
            <a:avLst/>
          </a:prstGeom>
          <a:ln>
            <a:solidFill>
              <a:srgbClr val="404040"/>
            </a:solidFill>
          </a:ln>
        </p:spPr>
      </p:pic>
      <p:pic>
        <p:nvPicPr>
          <p:cNvPr id="69" name="Picture 68" descr="hsp90 daoy sx ons76 dx sherk8 a.tif">
            <a:extLst>
              <a:ext uri="{FF2B5EF4-FFF2-40B4-BE49-F238E27FC236}">
                <a16:creationId xmlns:a16="http://schemas.microsoft.com/office/drawing/2014/main" id="{9551BC10-A3B1-9942-BBF3-F757A598C56E}"/>
              </a:ext>
            </a:extLst>
          </p:cNvPr>
          <p:cNvPicPr>
            <a:picLocks noChangeAspect="1"/>
          </p:cNvPicPr>
          <p:nvPr/>
        </p:nvPicPr>
        <p:blipFill rotWithShape="1">
          <a:blip r:embed="rId15" cstate="print">
            <a:grayscl/>
            <a:extLst>
              <a:ext uri="{BEBA8EAE-BF5A-486C-A8C5-ECC9F3942E4B}">
                <a14:imgProps xmlns:a14="http://schemas.microsoft.com/office/drawing/2010/main">
                  <a14:imgLayer r:embed="rId16">
                    <a14:imgEffect>
                      <a14:brightnessContrast bright="-6000"/>
                    </a14:imgEffect>
                  </a14:imgLayer>
                </a14:imgProps>
              </a:ext>
              <a:ext uri="{28A0092B-C50C-407E-A947-70E740481C1C}">
                <a14:useLocalDpi xmlns:a14="http://schemas.microsoft.com/office/drawing/2010/main"/>
              </a:ext>
            </a:extLst>
          </a:blip>
          <a:srcRect/>
          <a:stretch/>
        </p:blipFill>
        <p:spPr>
          <a:xfrm>
            <a:off x="1014247" y="4682086"/>
            <a:ext cx="1341189" cy="537844"/>
          </a:xfrm>
          <a:prstGeom prst="rect">
            <a:avLst/>
          </a:prstGeom>
          <a:ln>
            <a:solidFill>
              <a:srgbClr val="404040"/>
            </a:solidFill>
          </a:ln>
        </p:spPr>
      </p:pic>
      <p:pic>
        <p:nvPicPr>
          <p:cNvPr id="70" name="Picture 69" descr="smo daoy sx ons76 dx sherk8 b.tif">
            <a:extLst>
              <a:ext uri="{FF2B5EF4-FFF2-40B4-BE49-F238E27FC236}">
                <a16:creationId xmlns:a16="http://schemas.microsoft.com/office/drawing/2014/main" id="{66B4B515-030E-2948-93AF-E164FCEE0EB9}"/>
              </a:ext>
            </a:extLst>
          </p:cNvPr>
          <p:cNvPicPr>
            <a:picLocks noChangeAspect="1"/>
          </p:cNvPicPr>
          <p:nvPr/>
        </p:nvPicPr>
        <p:blipFill rotWithShape="1">
          <a:blip r:embed="rId17" cstate="print">
            <a:grayscl/>
            <a:extLst>
              <a:ext uri="{BEBA8EAE-BF5A-486C-A8C5-ECC9F3942E4B}">
                <a14:imgProps xmlns:a14="http://schemas.microsoft.com/office/drawing/2010/main">
                  <a14:imgLayer r:embed="rId18">
                    <a14:imgEffect>
                      <a14:colorTemperature colorTemp="4500"/>
                    </a14:imgEffect>
                    <a14:imgEffect>
                      <a14:saturation sat="0"/>
                    </a14:imgEffect>
                  </a14:imgLayer>
                </a14:imgProps>
              </a:ext>
              <a:ext uri="{28A0092B-C50C-407E-A947-70E740481C1C}">
                <a14:useLocalDpi xmlns:a14="http://schemas.microsoft.com/office/drawing/2010/main"/>
              </a:ext>
            </a:extLst>
          </a:blip>
          <a:srcRect/>
          <a:stretch/>
        </p:blipFill>
        <p:spPr>
          <a:xfrm>
            <a:off x="1015393" y="3913698"/>
            <a:ext cx="1341189" cy="720488"/>
          </a:xfrm>
          <a:prstGeom prst="rect">
            <a:avLst/>
          </a:prstGeom>
          <a:ln>
            <a:solidFill>
              <a:srgbClr val="404040"/>
            </a:solidFill>
          </a:ln>
        </p:spPr>
      </p:pic>
      <p:sp>
        <p:nvSpPr>
          <p:cNvPr id="71" name="TextBox 70">
            <a:extLst>
              <a:ext uri="{FF2B5EF4-FFF2-40B4-BE49-F238E27FC236}">
                <a16:creationId xmlns:a16="http://schemas.microsoft.com/office/drawing/2014/main" id="{7DB37957-E102-2748-B535-7761367A7ADA}"/>
              </a:ext>
            </a:extLst>
          </p:cNvPr>
          <p:cNvSpPr txBox="1"/>
          <p:nvPr/>
        </p:nvSpPr>
        <p:spPr>
          <a:xfrm>
            <a:off x="2300997" y="3622854"/>
            <a:ext cx="516488" cy="261610"/>
          </a:xfrm>
          <a:prstGeom prst="rect">
            <a:avLst/>
          </a:prstGeom>
          <a:noFill/>
        </p:spPr>
        <p:txBody>
          <a:bodyPr wrap="none" rtlCol="0">
            <a:spAutoFit/>
          </a:bodyPr>
          <a:lstStyle/>
          <a:p>
            <a:r>
              <a:rPr lang="en-US" sz="1100" dirty="0"/>
              <a:t>- GLI1</a:t>
            </a:r>
          </a:p>
        </p:txBody>
      </p:sp>
      <p:sp>
        <p:nvSpPr>
          <p:cNvPr id="72" name="TextBox 71">
            <a:extLst>
              <a:ext uri="{FF2B5EF4-FFF2-40B4-BE49-F238E27FC236}">
                <a16:creationId xmlns:a16="http://schemas.microsoft.com/office/drawing/2014/main" id="{25DE5A19-4162-0C4F-83F3-74CCE3B8EF6C}"/>
              </a:ext>
            </a:extLst>
          </p:cNvPr>
          <p:cNvSpPr txBox="1"/>
          <p:nvPr/>
        </p:nvSpPr>
        <p:spPr>
          <a:xfrm>
            <a:off x="2311317" y="3995972"/>
            <a:ext cx="537327" cy="261610"/>
          </a:xfrm>
          <a:prstGeom prst="rect">
            <a:avLst/>
          </a:prstGeom>
          <a:noFill/>
        </p:spPr>
        <p:txBody>
          <a:bodyPr wrap="none" rtlCol="0">
            <a:spAutoFit/>
          </a:bodyPr>
          <a:lstStyle/>
          <a:p>
            <a:r>
              <a:rPr lang="en-US" sz="1100" dirty="0"/>
              <a:t>- SMO</a:t>
            </a:r>
          </a:p>
        </p:txBody>
      </p:sp>
      <p:sp>
        <p:nvSpPr>
          <p:cNvPr id="73" name="TextBox 72">
            <a:extLst>
              <a:ext uri="{FF2B5EF4-FFF2-40B4-BE49-F238E27FC236}">
                <a16:creationId xmlns:a16="http://schemas.microsoft.com/office/drawing/2014/main" id="{998D96F2-B357-EA43-A23A-23A20FC47556}"/>
              </a:ext>
            </a:extLst>
          </p:cNvPr>
          <p:cNvSpPr txBox="1"/>
          <p:nvPr/>
        </p:nvSpPr>
        <p:spPr>
          <a:xfrm>
            <a:off x="2299968" y="4708937"/>
            <a:ext cx="628698" cy="261610"/>
          </a:xfrm>
          <a:prstGeom prst="rect">
            <a:avLst/>
          </a:prstGeom>
          <a:noFill/>
        </p:spPr>
        <p:txBody>
          <a:bodyPr wrap="none" rtlCol="0">
            <a:spAutoFit/>
          </a:bodyPr>
          <a:lstStyle/>
          <a:p>
            <a:r>
              <a:rPr lang="en-US" sz="1100" dirty="0"/>
              <a:t>- HSP90</a:t>
            </a:r>
          </a:p>
        </p:txBody>
      </p:sp>
      <p:sp>
        <p:nvSpPr>
          <p:cNvPr id="74" name="TextBox 73">
            <a:extLst>
              <a:ext uri="{FF2B5EF4-FFF2-40B4-BE49-F238E27FC236}">
                <a16:creationId xmlns:a16="http://schemas.microsoft.com/office/drawing/2014/main" id="{6915D716-76B2-BF4C-A632-56B38ACDCF1E}"/>
              </a:ext>
            </a:extLst>
          </p:cNvPr>
          <p:cNvSpPr txBox="1"/>
          <p:nvPr/>
        </p:nvSpPr>
        <p:spPr>
          <a:xfrm>
            <a:off x="598657" y="3665773"/>
            <a:ext cx="476412" cy="261610"/>
          </a:xfrm>
          <a:prstGeom prst="rect">
            <a:avLst/>
          </a:prstGeom>
          <a:noFill/>
        </p:spPr>
        <p:txBody>
          <a:bodyPr wrap="none" rtlCol="0">
            <a:spAutoFit/>
          </a:bodyPr>
          <a:lstStyle/>
          <a:p>
            <a:pPr algn="r"/>
            <a:r>
              <a:rPr lang="en-US" sz="1100" dirty="0"/>
              <a:t>130 -</a:t>
            </a:r>
          </a:p>
        </p:txBody>
      </p:sp>
      <p:sp>
        <p:nvSpPr>
          <p:cNvPr id="75" name="TextBox 74">
            <a:extLst>
              <a:ext uri="{FF2B5EF4-FFF2-40B4-BE49-F238E27FC236}">
                <a16:creationId xmlns:a16="http://schemas.microsoft.com/office/drawing/2014/main" id="{8DE704EF-44A0-F246-BD94-969C75BA4B58}"/>
              </a:ext>
            </a:extLst>
          </p:cNvPr>
          <p:cNvSpPr txBox="1"/>
          <p:nvPr/>
        </p:nvSpPr>
        <p:spPr>
          <a:xfrm>
            <a:off x="670791" y="4067901"/>
            <a:ext cx="404278" cy="261610"/>
          </a:xfrm>
          <a:prstGeom prst="rect">
            <a:avLst/>
          </a:prstGeom>
          <a:noFill/>
        </p:spPr>
        <p:txBody>
          <a:bodyPr wrap="none" rtlCol="0">
            <a:spAutoFit/>
          </a:bodyPr>
          <a:lstStyle/>
          <a:p>
            <a:pPr algn="r"/>
            <a:r>
              <a:rPr lang="en-US" sz="1100" dirty="0"/>
              <a:t>70 -</a:t>
            </a:r>
          </a:p>
        </p:txBody>
      </p:sp>
      <p:sp>
        <p:nvSpPr>
          <p:cNvPr id="76" name="TextBox 75">
            <a:extLst>
              <a:ext uri="{FF2B5EF4-FFF2-40B4-BE49-F238E27FC236}">
                <a16:creationId xmlns:a16="http://schemas.microsoft.com/office/drawing/2014/main" id="{111D5909-440B-5C48-903F-B427A653A6DF}"/>
              </a:ext>
            </a:extLst>
          </p:cNvPr>
          <p:cNvSpPr txBox="1"/>
          <p:nvPr/>
        </p:nvSpPr>
        <p:spPr>
          <a:xfrm>
            <a:off x="670791" y="3867955"/>
            <a:ext cx="404278" cy="261610"/>
          </a:xfrm>
          <a:prstGeom prst="rect">
            <a:avLst/>
          </a:prstGeom>
          <a:noFill/>
        </p:spPr>
        <p:txBody>
          <a:bodyPr wrap="none" rtlCol="0">
            <a:spAutoFit/>
          </a:bodyPr>
          <a:lstStyle/>
          <a:p>
            <a:pPr algn="r"/>
            <a:r>
              <a:rPr lang="en-US" sz="1100" dirty="0"/>
              <a:t>95 -</a:t>
            </a:r>
          </a:p>
        </p:txBody>
      </p:sp>
      <p:sp>
        <p:nvSpPr>
          <p:cNvPr id="77" name="TextBox 32">
            <a:extLst>
              <a:ext uri="{FF2B5EF4-FFF2-40B4-BE49-F238E27FC236}">
                <a16:creationId xmlns:a16="http://schemas.microsoft.com/office/drawing/2014/main" id="{6B990974-F079-5B42-9E49-B66B7C8C2B6B}"/>
              </a:ext>
            </a:extLst>
          </p:cNvPr>
          <p:cNvSpPr txBox="1"/>
          <p:nvPr/>
        </p:nvSpPr>
        <p:spPr>
          <a:xfrm>
            <a:off x="598657" y="3435686"/>
            <a:ext cx="476412" cy="261610"/>
          </a:xfrm>
          <a:prstGeom prst="rect">
            <a:avLst/>
          </a:prstGeom>
          <a:noFill/>
        </p:spPr>
        <p:txBody>
          <a:bodyPr wrap="none" rtlCol="0">
            <a:spAutoFit/>
          </a:bodyPr>
          <a:lstStyle/>
          <a:p>
            <a:pPr algn="r"/>
            <a:r>
              <a:rPr lang="en-US" sz="1100" dirty="0"/>
              <a:t>250 -</a:t>
            </a:r>
          </a:p>
        </p:txBody>
      </p:sp>
      <p:sp>
        <p:nvSpPr>
          <p:cNvPr id="78" name="TextBox 35">
            <a:extLst>
              <a:ext uri="{FF2B5EF4-FFF2-40B4-BE49-F238E27FC236}">
                <a16:creationId xmlns:a16="http://schemas.microsoft.com/office/drawing/2014/main" id="{C2FD7609-6644-A847-B493-98B6529DBD9F}"/>
              </a:ext>
            </a:extLst>
          </p:cNvPr>
          <p:cNvSpPr txBox="1"/>
          <p:nvPr/>
        </p:nvSpPr>
        <p:spPr>
          <a:xfrm>
            <a:off x="670791" y="4283173"/>
            <a:ext cx="404278" cy="261610"/>
          </a:xfrm>
          <a:prstGeom prst="rect">
            <a:avLst/>
          </a:prstGeom>
          <a:noFill/>
        </p:spPr>
        <p:txBody>
          <a:bodyPr wrap="none" rtlCol="0">
            <a:spAutoFit/>
          </a:bodyPr>
          <a:lstStyle/>
          <a:p>
            <a:pPr algn="r"/>
            <a:r>
              <a:rPr lang="en-US" sz="1100" dirty="0"/>
              <a:t>55 -</a:t>
            </a:r>
          </a:p>
        </p:txBody>
      </p:sp>
      <p:sp>
        <p:nvSpPr>
          <p:cNvPr id="79" name="TextBox 33">
            <a:extLst>
              <a:ext uri="{FF2B5EF4-FFF2-40B4-BE49-F238E27FC236}">
                <a16:creationId xmlns:a16="http://schemas.microsoft.com/office/drawing/2014/main" id="{36AC9D2C-0F5B-8F4C-8601-83C10AE04456}"/>
              </a:ext>
            </a:extLst>
          </p:cNvPr>
          <p:cNvSpPr txBox="1"/>
          <p:nvPr/>
        </p:nvSpPr>
        <p:spPr>
          <a:xfrm>
            <a:off x="670791" y="4801023"/>
            <a:ext cx="404278" cy="261610"/>
          </a:xfrm>
          <a:prstGeom prst="rect">
            <a:avLst/>
          </a:prstGeom>
          <a:noFill/>
        </p:spPr>
        <p:txBody>
          <a:bodyPr wrap="none" rtlCol="0">
            <a:spAutoFit/>
          </a:bodyPr>
          <a:lstStyle/>
          <a:p>
            <a:pPr algn="r"/>
            <a:r>
              <a:rPr lang="en-US" sz="1100" dirty="0"/>
              <a:t>70 -</a:t>
            </a:r>
          </a:p>
        </p:txBody>
      </p:sp>
      <p:sp>
        <p:nvSpPr>
          <p:cNvPr id="80" name="TextBox 35">
            <a:extLst>
              <a:ext uri="{FF2B5EF4-FFF2-40B4-BE49-F238E27FC236}">
                <a16:creationId xmlns:a16="http://schemas.microsoft.com/office/drawing/2014/main" id="{2EBFCB57-1E17-164E-92C9-A3F751E88761}"/>
              </a:ext>
            </a:extLst>
          </p:cNvPr>
          <p:cNvSpPr txBox="1"/>
          <p:nvPr/>
        </p:nvSpPr>
        <p:spPr>
          <a:xfrm>
            <a:off x="670791" y="4610142"/>
            <a:ext cx="404278" cy="261610"/>
          </a:xfrm>
          <a:prstGeom prst="rect">
            <a:avLst/>
          </a:prstGeom>
          <a:noFill/>
        </p:spPr>
        <p:txBody>
          <a:bodyPr wrap="none" rtlCol="0">
            <a:spAutoFit/>
          </a:bodyPr>
          <a:lstStyle/>
          <a:p>
            <a:pPr algn="r"/>
            <a:r>
              <a:rPr lang="en-US" sz="1100" dirty="0"/>
              <a:t>95 -</a:t>
            </a:r>
          </a:p>
        </p:txBody>
      </p:sp>
      <p:sp>
        <p:nvSpPr>
          <p:cNvPr id="81" name="TextBox 35">
            <a:extLst>
              <a:ext uri="{FF2B5EF4-FFF2-40B4-BE49-F238E27FC236}">
                <a16:creationId xmlns:a16="http://schemas.microsoft.com/office/drawing/2014/main" id="{A70D2A4B-F665-8F46-AA05-476E3A2C1F37}"/>
              </a:ext>
            </a:extLst>
          </p:cNvPr>
          <p:cNvSpPr txBox="1"/>
          <p:nvPr/>
        </p:nvSpPr>
        <p:spPr>
          <a:xfrm>
            <a:off x="670791" y="5016304"/>
            <a:ext cx="404278" cy="261610"/>
          </a:xfrm>
          <a:prstGeom prst="rect">
            <a:avLst/>
          </a:prstGeom>
          <a:noFill/>
        </p:spPr>
        <p:txBody>
          <a:bodyPr wrap="none" rtlCol="0">
            <a:spAutoFit/>
          </a:bodyPr>
          <a:lstStyle/>
          <a:p>
            <a:pPr algn="r"/>
            <a:r>
              <a:rPr lang="en-US" sz="1100" dirty="0"/>
              <a:t>55 -</a:t>
            </a:r>
          </a:p>
        </p:txBody>
      </p:sp>
      <p:pic>
        <p:nvPicPr>
          <p:cNvPr id="82" name="Picture 6" descr="hsp90 daoy sx ons76 dx sherk8 a.tif">
            <a:extLst>
              <a:ext uri="{FF2B5EF4-FFF2-40B4-BE49-F238E27FC236}">
                <a16:creationId xmlns:a16="http://schemas.microsoft.com/office/drawing/2014/main" id="{B7E60DF1-31AF-DA44-8962-A92172FC58FD}"/>
              </a:ext>
            </a:extLst>
          </p:cNvPr>
          <p:cNvPicPr>
            <a:picLocks noChangeAspect="1"/>
          </p:cNvPicPr>
          <p:nvPr/>
        </p:nvPicPr>
        <p:blipFill rotWithShape="1">
          <a:blip r:embed="rId19" cstate="print">
            <a:grayscl/>
            <a:extLst>
              <a:ext uri="{BEBA8EAE-BF5A-486C-A8C5-ECC9F3942E4B}">
                <a14:imgProps xmlns:a14="http://schemas.microsoft.com/office/drawing/2010/main">
                  <a14:imgLayer r:embed="rId20">
                    <a14:imgEffect>
                      <a14:brightnessContrast bright="-6000"/>
                    </a14:imgEffect>
                  </a14:imgLayer>
                </a14:imgProps>
              </a:ext>
              <a:ext uri="{28A0092B-C50C-407E-A947-70E740481C1C}">
                <a14:useLocalDpi xmlns:a14="http://schemas.microsoft.com/office/drawing/2010/main"/>
              </a:ext>
            </a:extLst>
          </a:blip>
          <a:srcRect/>
          <a:stretch/>
        </p:blipFill>
        <p:spPr>
          <a:xfrm>
            <a:off x="986211" y="7575141"/>
            <a:ext cx="1336966" cy="536150"/>
          </a:xfrm>
          <a:prstGeom prst="rect">
            <a:avLst/>
          </a:prstGeom>
          <a:ln>
            <a:solidFill>
              <a:srgbClr val="404040"/>
            </a:solidFill>
          </a:ln>
        </p:spPr>
      </p:pic>
      <p:sp>
        <p:nvSpPr>
          <p:cNvPr id="83" name="TextBox 28">
            <a:extLst>
              <a:ext uri="{FF2B5EF4-FFF2-40B4-BE49-F238E27FC236}">
                <a16:creationId xmlns:a16="http://schemas.microsoft.com/office/drawing/2014/main" id="{7E210732-8FF2-8449-819B-223B96169C46}"/>
              </a:ext>
            </a:extLst>
          </p:cNvPr>
          <p:cNvSpPr txBox="1"/>
          <p:nvPr/>
        </p:nvSpPr>
        <p:spPr>
          <a:xfrm>
            <a:off x="2273796" y="7632485"/>
            <a:ext cx="628698" cy="261610"/>
          </a:xfrm>
          <a:prstGeom prst="rect">
            <a:avLst/>
          </a:prstGeom>
          <a:noFill/>
        </p:spPr>
        <p:txBody>
          <a:bodyPr wrap="none" rtlCol="0">
            <a:spAutoFit/>
          </a:bodyPr>
          <a:lstStyle/>
          <a:p>
            <a:r>
              <a:rPr lang="en-US" sz="1100" dirty="0"/>
              <a:t>- HSP90</a:t>
            </a:r>
          </a:p>
        </p:txBody>
      </p:sp>
      <p:sp>
        <p:nvSpPr>
          <p:cNvPr id="84" name="TextBox 33">
            <a:extLst>
              <a:ext uri="{FF2B5EF4-FFF2-40B4-BE49-F238E27FC236}">
                <a16:creationId xmlns:a16="http://schemas.microsoft.com/office/drawing/2014/main" id="{A8173EB5-ACB1-4B46-9ABD-AAADD86B6985}"/>
              </a:ext>
            </a:extLst>
          </p:cNvPr>
          <p:cNvSpPr txBox="1"/>
          <p:nvPr/>
        </p:nvSpPr>
        <p:spPr>
          <a:xfrm>
            <a:off x="658434" y="7755935"/>
            <a:ext cx="404278" cy="261610"/>
          </a:xfrm>
          <a:prstGeom prst="rect">
            <a:avLst/>
          </a:prstGeom>
          <a:noFill/>
        </p:spPr>
        <p:txBody>
          <a:bodyPr wrap="none" rtlCol="0">
            <a:spAutoFit/>
          </a:bodyPr>
          <a:lstStyle/>
          <a:p>
            <a:pPr algn="r"/>
            <a:r>
              <a:rPr lang="en-US" sz="1100" dirty="0"/>
              <a:t>70 -</a:t>
            </a:r>
          </a:p>
        </p:txBody>
      </p:sp>
      <p:sp>
        <p:nvSpPr>
          <p:cNvPr id="85" name="TextBox 35">
            <a:extLst>
              <a:ext uri="{FF2B5EF4-FFF2-40B4-BE49-F238E27FC236}">
                <a16:creationId xmlns:a16="http://schemas.microsoft.com/office/drawing/2014/main" id="{85604A2B-6AE6-4E44-8D85-DC74191B1489}"/>
              </a:ext>
            </a:extLst>
          </p:cNvPr>
          <p:cNvSpPr txBox="1"/>
          <p:nvPr/>
        </p:nvSpPr>
        <p:spPr>
          <a:xfrm>
            <a:off x="658434" y="7501680"/>
            <a:ext cx="404278" cy="261610"/>
          </a:xfrm>
          <a:prstGeom prst="rect">
            <a:avLst/>
          </a:prstGeom>
          <a:noFill/>
        </p:spPr>
        <p:txBody>
          <a:bodyPr wrap="none" rtlCol="0">
            <a:spAutoFit/>
          </a:bodyPr>
          <a:lstStyle/>
          <a:p>
            <a:pPr algn="r"/>
            <a:r>
              <a:rPr lang="en-US" sz="1100" dirty="0"/>
              <a:t>95 -</a:t>
            </a:r>
          </a:p>
        </p:txBody>
      </p:sp>
      <p:sp>
        <p:nvSpPr>
          <p:cNvPr id="86" name="TextBox 35">
            <a:extLst>
              <a:ext uri="{FF2B5EF4-FFF2-40B4-BE49-F238E27FC236}">
                <a16:creationId xmlns:a16="http://schemas.microsoft.com/office/drawing/2014/main" id="{D630F479-CB8A-CB4C-AE0C-8B83BAED3674}"/>
              </a:ext>
            </a:extLst>
          </p:cNvPr>
          <p:cNvSpPr txBox="1"/>
          <p:nvPr/>
        </p:nvSpPr>
        <p:spPr>
          <a:xfrm>
            <a:off x="658434" y="7925949"/>
            <a:ext cx="404278" cy="261610"/>
          </a:xfrm>
          <a:prstGeom prst="rect">
            <a:avLst/>
          </a:prstGeom>
          <a:noFill/>
        </p:spPr>
        <p:txBody>
          <a:bodyPr wrap="none" rtlCol="0">
            <a:spAutoFit/>
          </a:bodyPr>
          <a:lstStyle/>
          <a:p>
            <a:pPr algn="r"/>
            <a:r>
              <a:rPr lang="en-US" sz="1100" dirty="0"/>
              <a:t>55 -</a:t>
            </a:r>
          </a:p>
        </p:txBody>
      </p:sp>
      <p:pic>
        <p:nvPicPr>
          <p:cNvPr id="87" name="Picture 10" descr="smo daoy sx ons76 dx sherk8 b.tif">
            <a:extLst>
              <a:ext uri="{FF2B5EF4-FFF2-40B4-BE49-F238E27FC236}">
                <a16:creationId xmlns:a16="http://schemas.microsoft.com/office/drawing/2014/main" id="{D2E77901-5122-7346-8A2B-3FAAFDDD14D5}"/>
              </a:ext>
            </a:extLst>
          </p:cNvPr>
          <p:cNvPicPr>
            <a:picLocks noChangeAspect="1"/>
          </p:cNvPicPr>
          <p:nvPr/>
        </p:nvPicPr>
        <p:blipFill rotWithShape="1">
          <a:blip r:embed="rId21" cstate="print">
            <a:grayscl/>
            <a:extLst>
              <a:ext uri="{BEBA8EAE-BF5A-486C-A8C5-ECC9F3942E4B}">
                <a14:imgProps xmlns:a14="http://schemas.microsoft.com/office/drawing/2010/main">
                  <a14:imgLayer r:embed="rId22">
                    <a14:imgEffect>
                      <a14:colorTemperature colorTemp="4500"/>
                    </a14:imgEffect>
                    <a14:imgEffect>
                      <a14:saturation sat="0"/>
                    </a14:imgEffect>
                  </a14:imgLayer>
                </a14:imgProps>
              </a:ext>
              <a:ext uri="{28A0092B-C50C-407E-A947-70E740481C1C}">
                <a14:useLocalDpi xmlns:a14="http://schemas.microsoft.com/office/drawing/2010/main"/>
              </a:ext>
            </a:extLst>
          </a:blip>
          <a:srcRect t="-898"/>
          <a:stretch/>
        </p:blipFill>
        <p:spPr>
          <a:xfrm>
            <a:off x="990042" y="6807840"/>
            <a:ext cx="1336966" cy="718220"/>
          </a:xfrm>
          <a:prstGeom prst="rect">
            <a:avLst/>
          </a:prstGeom>
          <a:ln>
            <a:solidFill>
              <a:srgbClr val="404040"/>
            </a:solidFill>
          </a:ln>
        </p:spPr>
      </p:pic>
      <p:sp>
        <p:nvSpPr>
          <p:cNvPr id="88" name="TextBox 27">
            <a:extLst>
              <a:ext uri="{FF2B5EF4-FFF2-40B4-BE49-F238E27FC236}">
                <a16:creationId xmlns:a16="http://schemas.microsoft.com/office/drawing/2014/main" id="{BBAF0DBA-8832-1144-9B80-1A33DA86AFDE}"/>
              </a:ext>
            </a:extLst>
          </p:cNvPr>
          <p:cNvSpPr txBox="1"/>
          <p:nvPr/>
        </p:nvSpPr>
        <p:spPr>
          <a:xfrm>
            <a:off x="2273796" y="6876669"/>
            <a:ext cx="537327" cy="261610"/>
          </a:xfrm>
          <a:prstGeom prst="rect">
            <a:avLst/>
          </a:prstGeom>
          <a:noFill/>
        </p:spPr>
        <p:txBody>
          <a:bodyPr wrap="none" rtlCol="0">
            <a:spAutoFit/>
          </a:bodyPr>
          <a:lstStyle/>
          <a:p>
            <a:r>
              <a:rPr lang="en-US" sz="1100" dirty="0"/>
              <a:t>- SMO</a:t>
            </a:r>
          </a:p>
        </p:txBody>
      </p:sp>
      <p:sp>
        <p:nvSpPr>
          <p:cNvPr id="89" name="TextBox 33">
            <a:extLst>
              <a:ext uri="{FF2B5EF4-FFF2-40B4-BE49-F238E27FC236}">
                <a16:creationId xmlns:a16="http://schemas.microsoft.com/office/drawing/2014/main" id="{374A3322-9007-074E-B20E-2DAACF506616}"/>
              </a:ext>
            </a:extLst>
          </p:cNvPr>
          <p:cNvSpPr txBox="1"/>
          <p:nvPr/>
        </p:nvSpPr>
        <p:spPr>
          <a:xfrm>
            <a:off x="658434" y="6971091"/>
            <a:ext cx="404278" cy="261610"/>
          </a:xfrm>
          <a:prstGeom prst="rect">
            <a:avLst/>
          </a:prstGeom>
          <a:noFill/>
        </p:spPr>
        <p:txBody>
          <a:bodyPr wrap="none" rtlCol="0">
            <a:spAutoFit/>
          </a:bodyPr>
          <a:lstStyle/>
          <a:p>
            <a:pPr algn="r"/>
            <a:r>
              <a:rPr lang="en-US" sz="1100" dirty="0"/>
              <a:t>70 -</a:t>
            </a:r>
          </a:p>
        </p:txBody>
      </p:sp>
      <p:sp>
        <p:nvSpPr>
          <p:cNvPr id="90" name="TextBox 35">
            <a:extLst>
              <a:ext uri="{FF2B5EF4-FFF2-40B4-BE49-F238E27FC236}">
                <a16:creationId xmlns:a16="http://schemas.microsoft.com/office/drawing/2014/main" id="{FA10B235-20B7-5543-8ABD-45B6E8FB2010}"/>
              </a:ext>
            </a:extLst>
          </p:cNvPr>
          <p:cNvSpPr txBox="1"/>
          <p:nvPr/>
        </p:nvSpPr>
        <p:spPr>
          <a:xfrm>
            <a:off x="658434" y="6780203"/>
            <a:ext cx="404278" cy="261610"/>
          </a:xfrm>
          <a:prstGeom prst="rect">
            <a:avLst/>
          </a:prstGeom>
          <a:noFill/>
        </p:spPr>
        <p:txBody>
          <a:bodyPr wrap="none" rtlCol="0">
            <a:spAutoFit/>
          </a:bodyPr>
          <a:lstStyle/>
          <a:p>
            <a:pPr algn="r"/>
            <a:r>
              <a:rPr lang="en-US" sz="1100" dirty="0"/>
              <a:t>95 -</a:t>
            </a:r>
          </a:p>
        </p:txBody>
      </p:sp>
      <p:sp>
        <p:nvSpPr>
          <p:cNvPr id="91" name="TextBox 35">
            <a:extLst>
              <a:ext uri="{FF2B5EF4-FFF2-40B4-BE49-F238E27FC236}">
                <a16:creationId xmlns:a16="http://schemas.microsoft.com/office/drawing/2014/main" id="{28C64078-1414-B14F-93BD-9D22132813EF}"/>
              </a:ext>
            </a:extLst>
          </p:cNvPr>
          <p:cNvSpPr txBox="1"/>
          <p:nvPr/>
        </p:nvSpPr>
        <p:spPr>
          <a:xfrm>
            <a:off x="658434" y="7186366"/>
            <a:ext cx="404278" cy="261610"/>
          </a:xfrm>
          <a:prstGeom prst="rect">
            <a:avLst/>
          </a:prstGeom>
          <a:noFill/>
        </p:spPr>
        <p:txBody>
          <a:bodyPr wrap="none" rtlCol="0">
            <a:spAutoFit/>
          </a:bodyPr>
          <a:lstStyle/>
          <a:p>
            <a:pPr algn="r"/>
            <a:r>
              <a:rPr lang="en-US" sz="1100" dirty="0"/>
              <a:t>55 -</a:t>
            </a:r>
          </a:p>
        </p:txBody>
      </p:sp>
      <p:pic>
        <p:nvPicPr>
          <p:cNvPr id="92" name="Picture 5" descr="gli1 daoy sx ons76 dx sherk8.tif">
            <a:extLst>
              <a:ext uri="{FF2B5EF4-FFF2-40B4-BE49-F238E27FC236}">
                <a16:creationId xmlns:a16="http://schemas.microsoft.com/office/drawing/2014/main" id="{DAB92E3D-D771-A140-88DD-F308FB53FFC2}"/>
              </a:ext>
            </a:extLst>
          </p:cNvPr>
          <p:cNvPicPr>
            <a:picLocks noChangeAspect="1"/>
          </p:cNvPicPr>
          <p:nvPr/>
        </p:nvPicPr>
        <p:blipFill rotWithShape="1">
          <a:blip r:embed="rId23" cstate="print">
            <a:grayscl/>
            <a:extLst>
              <a:ext uri="{BEBA8EAE-BF5A-486C-A8C5-ECC9F3942E4B}">
                <a14:imgProps xmlns:a14="http://schemas.microsoft.com/office/drawing/2010/main">
                  <a14:imgLayer r:embed="rId24">
                    <a14:imgEffect>
                      <a14:colorTemperature colorTemp="7500"/>
                    </a14:imgEffect>
                    <a14:imgEffect>
                      <a14:saturation sat="0"/>
                    </a14:imgEffect>
                    <a14:imgEffect>
                      <a14:brightnessContrast bright="11000"/>
                    </a14:imgEffect>
                  </a14:imgLayer>
                </a14:imgProps>
              </a:ext>
              <a:ext uri="{28A0092B-C50C-407E-A947-70E740481C1C}">
                <a14:useLocalDpi xmlns:a14="http://schemas.microsoft.com/office/drawing/2010/main"/>
              </a:ext>
            </a:extLst>
          </a:blip>
          <a:srcRect/>
          <a:stretch/>
        </p:blipFill>
        <p:spPr>
          <a:xfrm>
            <a:off x="986210" y="6291819"/>
            <a:ext cx="1340797" cy="466941"/>
          </a:xfrm>
          <a:prstGeom prst="rect">
            <a:avLst/>
          </a:prstGeom>
          <a:ln>
            <a:solidFill>
              <a:srgbClr val="404040"/>
            </a:solidFill>
          </a:ln>
        </p:spPr>
      </p:pic>
      <p:sp>
        <p:nvSpPr>
          <p:cNvPr id="93" name="TextBox 26">
            <a:extLst>
              <a:ext uri="{FF2B5EF4-FFF2-40B4-BE49-F238E27FC236}">
                <a16:creationId xmlns:a16="http://schemas.microsoft.com/office/drawing/2014/main" id="{8C137AB4-4BC6-8349-85FC-57ED7F31CFF0}"/>
              </a:ext>
            </a:extLst>
          </p:cNvPr>
          <p:cNvSpPr txBox="1"/>
          <p:nvPr/>
        </p:nvSpPr>
        <p:spPr>
          <a:xfrm>
            <a:off x="2264740" y="6532393"/>
            <a:ext cx="516488" cy="261610"/>
          </a:xfrm>
          <a:prstGeom prst="rect">
            <a:avLst/>
          </a:prstGeom>
          <a:noFill/>
        </p:spPr>
        <p:txBody>
          <a:bodyPr wrap="none" rtlCol="0">
            <a:spAutoFit/>
          </a:bodyPr>
          <a:lstStyle/>
          <a:p>
            <a:r>
              <a:rPr lang="en-US" sz="1100" dirty="0"/>
              <a:t>- GLI1</a:t>
            </a:r>
          </a:p>
        </p:txBody>
      </p:sp>
      <p:sp>
        <p:nvSpPr>
          <p:cNvPr id="94" name="TextBox 32">
            <a:extLst>
              <a:ext uri="{FF2B5EF4-FFF2-40B4-BE49-F238E27FC236}">
                <a16:creationId xmlns:a16="http://schemas.microsoft.com/office/drawing/2014/main" id="{3E17589F-5769-D041-B225-5EC986EAB385}"/>
              </a:ext>
            </a:extLst>
          </p:cNvPr>
          <p:cNvSpPr txBox="1"/>
          <p:nvPr/>
        </p:nvSpPr>
        <p:spPr>
          <a:xfrm>
            <a:off x="586300" y="6568932"/>
            <a:ext cx="476412" cy="261610"/>
          </a:xfrm>
          <a:prstGeom prst="rect">
            <a:avLst/>
          </a:prstGeom>
          <a:noFill/>
        </p:spPr>
        <p:txBody>
          <a:bodyPr wrap="none" rtlCol="0">
            <a:spAutoFit/>
          </a:bodyPr>
          <a:lstStyle/>
          <a:p>
            <a:pPr algn="r"/>
            <a:r>
              <a:rPr lang="en-US" sz="1100" dirty="0"/>
              <a:t>130 -</a:t>
            </a:r>
          </a:p>
        </p:txBody>
      </p:sp>
      <p:sp>
        <p:nvSpPr>
          <p:cNvPr id="95" name="TextBox 32">
            <a:extLst>
              <a:ext uri="{FF2B5EF4-FFF2-40B4-BE49-F238E27FC236}">
                <a16:creationId xmlns:a16="http://schemas.microsoft.com/office/drawing/2014/main" id="{96055D8A-7664-934D-89A4-0444D69B636C}"/>
              </a:ext>
            </a:extLst>
          </p:cNvPr>
          <p:cNvSpPr txBox="1"/>
          <p:nvPr/>
        </p:nvSpPr>
        <p:spPr>
          <a:xfrm>
            <a:off x="586300" y="6320739"/>
            <a:ext cx="476412" cy="261610"/>
          </a:xfrm>
          <a:prstGeom prst="rect">
            <a:avLst/>
          </a:prstGeom>
          <a:noFill/>
        </p:spPr>
        <p:txBody>
          <a:bodyPr wrap="none" rtlCol="0">
            <a:spAutoFit/>
          </a:bodyPr>
          <a:lstStyle/>
          <a:p>
            <a:pPr algn="r"/>
            <a:r>
              <a:rPr lang="en-US" sz="1100" dirty="0"/>
              <a:t>250 -</a:t>
            </a:r>
          </a:p>
        </p:txBody>
      </p:sp>
      <p:sp>
        <p:nvSpPr>
          <p:cNvPr id="96" name="Title 1">
            <a:extLst>
              <a:ext uri="{FF2B5EF4-FFF2-40B4-BE49-F238E27FC236}">
                <a16:creationId xmlns:a16="http://schemas.microsoft.com/office/drawing/2014/main" id="{7F4A99E4-C1DE-2143-8A7D-2D33D3574F96}"/>
              </a:ext>
            </a:extLst>
          </p:cNvPr>
          <p:cNvSpPr txBox="1">
            <a:spLocks/>
          </p:cNvSpPr>
          <p:nvPr/>
        </p:nvSpPr>
        <p:spPr>
          <a:xfrm>
            <a:off x="348269" y="2917784"/>
            <a:ext cx="805029" cy="36355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600" b="1" dirty="0"/>
              <a:t>Fig. 3c</a:t>
            </a:r>
          </a:p>
        </p:txBody>
      </p:sp>
      <p:sp>
        <p:nvSpPr>
          <p:cNvPr id="97" name="Title 1">
            <a:extLst>
              <a:ext uri="{FF2B5EF4-FFF2-40B4-BE49-F238E27FC236}">
                <a16:creationId xmlns:a16="http://schemas.microsoft.com/office/drawing/2014/main" id="{B89FAB21-4827-7B4B-B368-C6B8A76F7DE2}"/>
              </a:ext>
            </a:extLst>
          </p:cNvPr>
          <p:cNvSpPr txBox="1">
            <a:spLocks/>
          </p:cNvSpPr>
          <p:nvPr/>
        </p:nvSpPr>
        <p:spPr>
          <a:xfrm>
            <a:off x="297270" y="5834514"/>
            <a:ext cx="805029" cy="363559"/>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600" b="1" dirty="0"/>
              <a:t>Fig. 3d</a:t>
            </a:r>
          </a:p>
        </p:txBody>
      </p:sp>
      <p:sp>
        <p:nvSpPr>
          <p:cNvPr id="98" name="TextBox 22">
            <a:extLst>
              <a:ext uri="{FF2B5EF4-FFF2-40B4-BE49-F238E27FC236}">
                <a16:creationId xmlns:a16="http://schemas.microsoft.com/office/drawing/2014/main" id="{23B8E461-C7BD-6F42-A11B-52D216204915}"/>
              </a:ext>
            </a:extLst>
          </p:cNvPr>
          <p:cNvSpPr txBox="1"/>
          <p:nvPr/>
        </p:nvSpPr>
        <p:spPr>
          <a:xfrm rot="18872618">
            <a:off x="1906300" y="2850953"/>
            <a:ext cx="1090363" cy="261610"/>
          </a:xfrm>
          <a:prstGeom prst="rect">
            <a:avLst/>
          </a:prstGeom>
          <a:noFill/>
        </p:spPr>
        <p:txBody>
          <a:bodyPr wrap="none" rtlCol="0">
            <a:spAutoFit/>
          </a:bodyPr>
          <a:lstStyle/>
          <a:p>
            <a:pPr algn="ctr"/>
            <a:r>
              <a:rPr lang="en-US" sz="1100" dirty="0"/>
              <a:t>shMAPK15_#48</a:t>
            </a:r>
          </a:p>
        </p:txBody>
      </p:sp>
      <p:sp>
        <p:nvSpPr>
          <p:cNvPr id="99" name="TextBox 22">
            <a:extLst>
              <a:ext uri="{FF2B5EF4-FFF2-40B4-BE49-F238E27FC236}">
                <a16:creationId xmlns:a16="http://schemas.microsoft.com/office/drawing/2014/main" id="{EE9FAB51-32BD-3B49-B188-3AE28F88D0CD}"/>
              </a:ext>
            </a:extLst>
          </p:cNvPr>
          <p:cNvSpPr txBox="1"/>
          <p:nvPr/>
        </p:nvSpPr>
        <p:spPr>
          <a:xfrm rot="18872618">
            <a:off x="1543217" y="2850953"/>
            <a:ext cx="1090363" cy="261610"/>
          </a:xfrm>
          <a:prstGeom prst="rect">
            <a:avLst/>
          </a:prstGeom>
          <a:noFill/>
        </p:spPr>
        <p:txBody>
          <a:bodyPr wrap="none" rtlCol="0">
            <a:spAutoFit/>
          </a:bodyPr>
          <a:lstStyle/>
          <a:p>
            <a:pPr algn="ctr"/>
            <a:r>
              <a:rPr lang="en-US" sz="1100" dirty="0"/>
              <a:t>shMAPK15_#46</a:t>
            </a:r>
          </a:p>
        </p:txBody>
      </p:sp>
      <p:sp>
        <p:nvSpPr>
          <p:cNvPr id="100" name="TextBox 22">
            <a:extLst>
              <a:ext uri="{FF2B5EF4-FFF2-40B4-BE49-F238E27FC236}">
                <a16:creationId xmlns:a16="http://schemas.microsoft.com/office/drawing/2014/main" id="{A63E0F7B-9877-2E43-B24B-E9921C47CCA0}"/>
              </a:ext>
            </a:extLst>
          </p:cNvPr>
          <p:cNvSpPr txBox="1"/>
          <p:nvPr/>
        </p:nvSpPr>
        <p:spPr>
          <a:xfrm rot="18872618">
            <a:off x="1306564" y="3050888"/>
            <a:ext cx="529312" cy="261610"/>
          </a:xfrm>
          <a:prstGeom prst="rect">
            <a:avLst/>
          </a:prstGeom>
          <a:noFill/>
        </p:spPr>
        <p:txBody>
          <a:bodyPr wrap="none" rtlCol="0">
            <a:spAutoFit/>
          </a:bodyPr>
          <a:lstStyle/>
          <a:p>
            <a:pPr algn="ctr"/>
            <a:r>
              <a:rPr lang="en-US" sz="1100" dirty="0" err="1"/>
              <a:t>shSCR</a:t>
            </a:r>
            <a:endParaRPr lang="en-US" sz="1100" dirty="0"/>
          </a:p>
        </p:txBody>
      </p:sp>
      <p:sp>
        <p:nvSpPr>
          <p:cNvPr id="101" name="TextBox 22">
            <a:extLst>
              <a:ext uri="{FF2B5EF4-FFF2-40B4-BE49-F238E27FC236}">
                <a16:creationId xmlns:a16="http://schemas.microsoft.com/office/drawing/2014/main" id="{81BF0871-9049-6C49-BBFF-FD9B5CE82AFF}"/>
              </a:ext>
            </a:extLst>
          </p:cNvPr>
          <p:cNvSpPr txBox="1"/>
          <p:nvPr/>
        </p:nvSpPr>
        <p:spPr>
          <a:xfrm rot="18872618">
            <a:off x="1832340" y="5763766"/>
            <a:ext cx="1090363" cy="261610"/>
          </a:xfrm>
          <a:prstGeom prst="rect">
            <a:avLst/>
          </a:prstGeom>
          <a:noFill/>
        </p:spPr>
        <p:txBody>
          <a:bodyPr wrap="none" rtlCol="0">
            <a:spAutoFit/>
          </a:bodyPr>
          <a:lstStyle/>
          <a:p>
            <a:pPr algn="ctr"/>
            <a:r>
              <a:rPr lang="en-US" sz="1100" dirty="0"/>
              <a:t>shMAPK15_#48</a:t>
            </a:r>
          </a:p>
        </p:txBody>
      </p:sp>
      <p:sp>
        <p:nvSpPr>
          <p:cNvPr id="102" name="TextBox 22">
            <a:extLst>
              <a:ext uri="{FF2B5EF4-FFF2-40B4-BE49-F238E27FC236}">
                <a16:creationId xmlns:a16="http://schemas.microsoft.com/office/drawing/2014/main" id="{B58FB06F-C4DE-644C-83B5-AD167B2626F2}"/>
              </a:ext>
            </a:extLst>
          </p:cNvPr>
          <p:cNvSpPr txBox="1"/>
          <p:nvPr/>
        </p:nvSpPr>
        <p:spPr>
          <a:xfrm rot="18872618">
            <a:off x="1469257" y="5763766"/>
            <a:ext cx="1090363" cy="261610"/>
          </a:xfrm>
          <a:prstGeom prst="rect">
            <a:avLst/>
          </a:prstGeom>
          <a:noFill/>
        </p:spPr>
        <p:txBody>
          <a:bodyPr wrap="none" rtlCol="0">
            <a:spAutoFit/>
          </a:bodyPr>
          <a:lstStyle/>
          <a:p>
            <a:pPr algn="ctr"/>
            <a:r>
              <a:rPr lang="en-US" sz="1100" dirty="0"/>
              <a:t>shMAPK15_#46</a:t>
            </a:r>
          </a:p>
        </p:txBody>
      </p:sp>
      <p:sp>
        <p:nvSpPr>
          <p:cNvPr id="103" name="TextBox 22">
            <a:extLst>
              <a:ext uri="{FF2B5EF4-FFF2-40B4-BE49-F238E27FC236}">
                <a16:creationId xmlns:a16="http://schemas.microsoft.com/office/drawing/2014/main" id="{083C36FE-18FD-9640-A1E8-9CBE45574F2D}"/>
              </a:ext>
            </a:extLst>
          </p:cNvPr>
          <p:cNvSpPr txBox="1"/>
          <p:nvPr/>
        </p:nvSpPr>
        <p:spPr>
          <a:xfrm rot="18872618">
            <a:off x="1232604" y="5963701"/>
            <a:ext cx="529312" cy="261610"/>
          </a:xfrm>
          <a:prstGeom prst="rect">
            <a:avLst/>
          </a:prstGeom>
          <a:noFill/>
        </p:spPr>
        <p:txBody>
          <a:bodyPr wrap="none" rtlCol="0">
            <a:spAutoFit/>
          </a:bodyPr>
          <a:lstStyle/>
          <a:p>
            <a:pPr algn="ctr"/>
            <a:r>
              <a:rPr lang="en-US" sz="1100" dirty="0" err="1"/>
              <a:t>shSCR</a:t>
            </a:r>
            <a:endParaRPr lang="en-US" sz="1100" dirty="0"/>
          </a:p>
        </p:txBody>
      </p:sp>
    </p:spTree>
    <p:extLst>
      <p:ext uri="{BB962C8B-B14F-4D97-AF65-F5344CB8AC3E}">
        <p14:creationId xmlns:p14="http://schemas.microsoft.com/office/powerpoint/2010/main" val="1422051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3D0E2EE-A83A-074F-8489-0BEEAF2E7B0F}"/>
              </a:ext>
            </a:extLst>
          </p:cNvPr>
          <p:cNvSpPr txBox="1"/>
          <p:nvPr/>
        </p:nvSpPr>
        <p:spPr>
          <a:xfrm>
            <a:off x="597321" y="281356"/>
            <a:ext cx="5624681" cy="278859"/>
          </a:xfrm>
          <a:prstGeom prst="rect">
            <a:avLst/>
          </a:prstGeom>
          <a:noFill/>
        </p:spPr>
        <p:txBody>
          <a:bodyPr wrap="none" rtlCol="0">
            <a:spAutoFit/>
          </a:bodyPr>
          <a:lstStyle/>
          <a:p>
            <a:pPr algn="ctr">
              <a:lnSpc>
                <a:spcPts val="1300"/>
              </a:lnSpc>
              <a:spcAft>
                <a:spcPts val="1800"/>
              </a:spcAft>
            </a:pPr>
            <a:r>
              <a:rPr lang="en-US"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SUPPLEMENTARY MATERIALS AND METHODS</a:t>
            </a:r>
            <a:endParaRPr lang="it-IT"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2D553453-F5B2-BF43-AB68-9683AAA6EDC1}"/>
              </a:ext>
            </a:extLst>
          </p:cNvPr>
          <p:cNvSpPr txBox="1"/>
          <p:nvPr/>
        </p:nvSpPr>
        <p:spPr>
          <a:xfrm>
            <a:off x="506441" y="900332"/>
            <a:ext cx="5870310" cy="2800767"/>
          </a:xfrm>
          <a:prstGeom prst="rect">
            <a:avLst/>
          </a:prstGeom>
          <a:noFill/>
        </p:spPr>
        <p:txBody>
          <a:bodyPr wrap="square" rtlCol="0">
            <a:spAutoFit/>
          </a:bodyPr>
          <a:lstStyle/>
          <a:p>
            <a:pPr algn="just"/>
            <a:r>
              <a:rPr lang="en-US" sz="1100" i="1" dirty="0">
                <a:latin typeface="Palatino Linotype" panose="02040502050505030304" pitchFamily="18" charset="0"/>
              </a:rPr>
              <a:t>RNA extraction, cDNA and real-time PCR</a:t>
            </a:r>
            <a:endParaRPr lang="it-IT" sz="1100" dirty="0">
              <a:latin typeface="Palatino Linotype" panose="02040502050505030304" pitchFamily="18" charset="0"/>
            </a:endParaRPr>
          </a:p>
          <a:p>
            <a:pPr algn="just"/>
            <a:r>
              <a:rPr lang="en-US" sz="1100" dirty="0">
                <a:latin typeface="Palatino Linotype" panose="02040502050505030304" pitchFamily="18" charset="0"/>
              </a:rPr>
              <a:t>Total RNA was extracted with RNeasy mini kit (Qiagen) and treated with DNase I treatment (Roche Diagnostics) to remove genomic contamination. 1 </a:t>
            </a:r>
            <a:r>
              <a:rPr lang="en-US" sz="1100" dirty="0" err="1">
                <a:latin typeface="Palatino Linotype" panose="02040502050505030304" pitchFamily="18" charset="0"/>
              </a:rPr>
              <a:t>μg</a:t>
            </a:r>
            <a:r>
              <a:rPr lang="en-US" sz="1100" dirty="0">
                <a:latin typeface="Palatino Linotype" panose="02040502050505030304" pitchFamily="18" charset="0"/>
              </a:rPr>
              <a:t> of RNA was reverse transcribed with High-Capacity RNA-to-cDNA™ Kit (Applied Biosystems) according to manufacturer’s instructions. Quantitative real-time PCR was carried out at 60°C using FastStart SYBR Green Master (Roche Diagnostics) in a </a:t>
            </a:r>
            <a:r>
              <a:rPr lang="en-US" sz="1100" dirty="0" err="1">
                <a:latin typeface="Palatino Linotype" panose="02040502050505030304" pitchFamily="18" charset="0"/>
              </a:rPr>
              <a:t>Rotorgene</a:t>
            </a:r>
            <a:r>
              <a:rPr lang="en-US" sz="1100" dirty="0">
                <a:latin typeface="Palatino Linotype" panose="02040502050505030304" pitchFamily="18" charset="0"/>
              </a:rPr>
              <a:t>-Q (Qiagen). Primers were designed by using Primer3. Primer sequences are:</a:t>
            </a:r>
            <a:endParaRPr lang="it-IT" sz="1100" dirty="0">
              <a:latin typeface="Palatino Linotype" panose="02040502050505030304" pitchFamily="18" charset="0"/>
            </a:endParaRPr>
          </a:p>
          <a:p>
            <a:pPr algn="just"/>
            <a:r>
              <a:rPr lang="en-US" sz="1100" dirty="0">
                <a:latin typeface="Palatino Linotype" panose="02040502050505030304" pitchFamily="18" charset="0"/>
              </a:rPr>
              <a:t>mouse_ERK2_Forward 5’-ATCTGTGACTTTGGCCTTGC-3’</a:t>
            </a:r>
            <a:endParaRPr lang="it-IT" sz="1100" dirty="0">
              <a:latin typeface="Palatino Linotype" panose="02040502050505030304" pitchFamily="18" charset="0"/>
            </a:endParaRPr>
          </a:p>
          <a:p>
            <a:pPr algn="just"/>
            <a:r>
              <a:rPr lang="en-US" sz="1100" dirty="0">
                <a:latin typeface="Palatino Linotype" panose="02040502050505030304" pitchFamily="18" charset="0"/>
              </a:rPr>
              <a:t>mouse_ERK2_Reverse 5’-TGGGAAGATAGGCCTGTTGG-3’</a:t>
            </a:r>
            <a:endParaRPr lang="it-IT" sz="1100" dirty="0">
              <a:latin typeface="Palatino Linotype" panose="02040502050505030304" pitchFamily="18" charset="0"/>
            </a:endParaRPr>
          </a:p>
          <a:p>
            <a:pPr algn="just"/>
            <a:r>
              <a:rPr lang="en-US" sz="1100" dirty="0">
                <a:latin typeface="Palatino Linotype" panose="02040502050505030304" pitchFamily="18" charset="0"/>
              </a:rPr>
              <a:t>mouse_MAPK15_Forward 5’-TCCAGGACCTTGGCTCAGACTA-3’</a:t>
            </a:r>
            <a:endParaRPr lang="it-IT" sz="1100" dirty="0">
              <a:latin typeface="Palatino Linotype" panose="02040502050505030304" pitchFamily="18" charset="0"/>
            </a:endParaRPr>
          </a:p>
          <a:p>
            <a:pPr algn="just"/>
            <a:r>
              <a:rPr lang="en-US" sz="1100" dirty="0">
                <a:latin typeface="Palatino Linotype" panose="02040502050505030304" pitchFamily="18" charset="0"/>
              </a:rPr>
              <a:t>mouse_MAPK15_Reverse 5’-AGCAAACGCCAAGAGTCGCTTG-3’</a:t>
            </a:r>
            <a:endParaRPr lang="it-IT" sz="1100" dirty="0">
              <a:latin typeface="Palatino Linotype" panose="02040502050505030304" pitchFamily="18" charset="0"/>
            </a:endParaRPr>
          </a:p>
          <a:p>
            <a:pPr algn="just"/>
            <a:r>
              <a:rPr lang="en-US" sz="1100" dirty="0">
                <a:latin typeface="Palatino Linotype" panose="02040502050505030304" pitchFamily="18" charset="0"/>
              </a:rPr>
              <a:t>human_ERK2_Forward 5’-GCCCATCTTTCCAGGGAAGCATTA-3’</a:t>
            </a:r>
            <a:endParaRPr lang="it-IT" sz="1100" dirty="0">
              <a:latin typeface="Palatino Linotype" panose="02040502050505030304" pitchFamily="18" charset="0"/>
            </a:endParaRPr>
          </a:p>
          <a:p>
            <a:pPr algn="just"/>
            <a:r>
              <a:rPr lang="en-US" sz="1100" dirty="0">
                <a:latin typeface="Palatino Linotype" panose="02040502050505030304" pitchFamily="18" charset="0"/>
              </a:rPr>
              <a:t>human_ERK2_Reverse 5’-AGAGCTTTGGAGTCAGCATTTGGG-3’</a:t>
            </a:r>
            <a:endParaRPr lang="it-IT" sz="1100" dirty="0">
              <a:latin typeface="Palatino Linotype" panose="02040502050505030304" pitchFamily="18" charset="0"/>
            </a:endParaRPr>
          </a:p>
          <a:p>
            <a:pPr algn="just"/>
            <a:r>
              <a:rPr lang="en-US" sz="1100" dirty="0">
                <a:latin typeface="Palatino Linotype" panose="02040502050505030304" pitchFamily="18" charset="0"/>
              </a:rPr>
              <a:t>human_MAPK15_Forward 5’-TGGCCAGCGTACAACAGGT-3’</a:t>
            </a:r>
            <a:endParaRPr lang="it-IT" sz="1100" dirty="0">
              <a:latin typeface="Palatino Linotype" panose="02040502050505030304" pitchFamily="18" charset="0"/>
            </a:endParaRPr>
          </a:p>
          <a:p>
            <a:pPr algn="just"/>
            <a:r>
              <a:rPr lang="en-US" sz="1100" dirty="0">
                <a:latin typeface="Palatino Linotype" panose="02040502050505030304" pitchFamily="18" charset="0"/>
              </a:rPr>
              <a:t>human_MAPK15_Reverse 5’-CAGTCCCGTAGGCTTGGGAGTA-3’</a:t>
            </a:r>
            <a:endParaRPr lang="it-IT" sz="1100" dirty="0">
              <a:latin typeface="Palatino Linotype" panose="02040502050505030304" pitchFamily="18" charset="0"/>
            </a:endParaRPr>
          </a:p>
          <a:p>
            <a:pPr algn="just"/>
            <a:r>
              <a:rPr lang="en-US" sz="1100" dirty="0">
                <a:latin typeface="Palatino Linotype" panose="02040502050505030304" pitchFamily="18" charset="0"/>
              </a:rPr>
              <a:t> </a:t>
            </a:r>
            <a:endParaRPr lang="it-IT" sz="1100" dirty="0">
              <a:latin typeface="Palatino Linotype" panose="02040502050505030304" pitchFamily="18" charset="0"/>
            </a:endParaRPr>
          </a:p>
        </p:txBody>
      </p:sp>
      <p:sp>
        <p:nvSpPr>
          <p:cNvPr id="2" name="Slide Number Placeholder 1">
            <a:extLst>
              <a:ext uri="{FF2B5EF4-FFF2-40B4-BE49-F238E27FC236}">
                <a16:creationId xmlns:a16="http://schemas.microsoft.com/office/drawing/2014/main" id="{94959D85-67D0-BA49-A582-272389520DD8}"/>
              </a:ext>
            </a:extLst>
          </p:cNvPr>
          <p:cNvSpPr>
            <a:spLocks noGrp="1"/>
          </p:cNvSpPr>
          <p:nvPr>
            <p:ph type="sldNum" sz="quarter" idx="12"/>
          </p:nvPr>
        </p:nvSpPr>
        <p:spPr/>
        <p:txBody>
          <a:bodyPr/>
          <a:lstStyle/>
          <a:p>
            <a:fld id="{41555ADC-026B-DD42-9754-B191503DEF58}" type="slidenum">
              <a:rPr lang="it-IT" smtClean="0"/>
              <a:t>8</a:t>
            </a:fld>
            <a:endParaRPr lang="it-IT"/>
          </a:p>
        </p:txBody>
      </p:sp>
      <p:sp>
        <p:nvSpPr>
          <p:cNvPr id="6" name="TextBox 5">
            <a:extLst>
              <a:ext uri="{FF2B5EF4-FFF2-40B4-BE49-F238E27FC236}">
                <a16:creationId xmlns:a16="http://schemas.microsoft.com/office/drawing/2014/main" id="{00D46FD9-971B-EA46-ACA1-E73554C2D0EC}"/>
              </a:ext>
            </a:extLst>
          </p:cNvPr>
          <p:cNvSpPr txBox="1"/>
          <p:nvPr/>
        </p:nvSpPr>
        <p:spPr>
          <a:xfrm>
            <a:off x="1407974" y="4281856"/>
            <a:ext cx="3821624" cy="278859"/>
          </a:xfrm>
          <a:prstGeom prst="rect">
            <a:avLst/>
          </a:prstGeom>
          <a:noFill/>
        </p:spPr>
        <p:txBody>
          <a:bodyPr wrap="none" rtlCol="0">
            <a:spAutoFit/>
          </a:bodyPr>
          <a:lstStyle/>
          <a:p>
            <a:pPr algn="ctr">
              <a:lnSpc>
                <a:spcPts val="1300"/>
              </a:lnSpc>
              <a:spcAft>
                <a:spcPts val="1800"/>
              </a:spcAft>
            </a:pPr>
            <a:r>
              <a:rPr lang="en-US" b="1" dirty="0">
                <a:latin typeface="Palatino Linotype" panose="02040502050505030304" pitchFamily="18" charset="0"/>
                <a:ea typeface="Times New Roman" panose="02020603050405020304" pitchFamily="18" charset="0"/>
                <a:cs typeface="Times New Roman" panose="02020603050405020304" pitchFamily="18" charset="0"/>
              </a:rPr>
              <a:t>SUPPLEMENTARY REFERENCES</a:t>
            </a:r>
            <a:endParaRPr lang="it-IT" b="1" dirty="0">
              <a:latin typeface="Palatino Linotype" panose="02040502050505030304" pitchFamily="18" charset="0"/>
              <a:ea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D00AB029-60D2-114A-A357-4DECF75BE5E8}"/>
              </a:ext>
            </a:extLst>
          </p:cNvPr>
          <p:cNvSpPr/>
          <p:nvPr/>
        </p:nvSpPr>
        <p:spPr>
          <a:xfrm>
            <a:off x="236253" y="4714384"/>
            <a:ext cx="6347280" cy="861774"/>
          </a:xfrm>
          <a:prstGeom prst="rect">
            <a:avLst/>
          </a:prstGeom>
        </p:spPr>
        <p:txBody>
          <a:bodyPr wrap="square">
            <a:spAutoFit/>
          </a:bodyPr>
          <a:lstStyle/>
          <a:p>
            <a:pPr marL="228600" indent="-228600" algn="just">
              <a:buFont typeface="+mj-lt"/>
              <a:buAutoNum type="arabicPeriod"/>
            </a:pPr>
            <a:r>
              <a:rPr lang="it-IT" sz="1000" dirty="0">
                <a:latin typeface="Palatino Linotype" panose="02040502050505030304" pitchFamily="18" charset="0"/>
              </a:rPr>
              <a:t>Cavalli, F.M.G., </a:t>
            </a:r>
            <a:r>
              <a:rPr lang="it-IT" sz="1000" dirty="0" err="1">
                <a:latin typeface="Palatino Linotype" panose="02040502050505030304" pitchFamily="18" charset="0"/>
              </a:rPr>
              <a:t>Remke</a:t>
            </a:r>
            <a:r>
              <a:rPr lang="it-IT" sz="1000" dirty="0">
                <a:latin typeface="Palatino Linotype" panose="02040502050505030304" pitchFamily="18" charset="0"/>
              </a:rPr>
              <a:t>, M., </a:t>
            </a:r>
            <a:r>
              <a:rPr lang="it-IT" sz="1000" dirty="0" err="1">
                <a:latin typeface="Palatino Linotype" panose="02040502050505030304" pitchFamily="18" charset="0"/>
              </a:rPr>
              <a:t>Rampasek</a:t>
            </a:r>
            <a:r>
              <a:rPr lang="it-IT" sz="1000" dirty="0">
                <a:latin typeface="Palatino Linotype" panose="02040502050505030304" pitchFamily="18" charset="0"/>
              </a:rPr>
              <a:t>, L., </a:t>
            </a:r>
            <a:r>
              <a:rPr lang="it-IT" sz="1000" dirty="0" err="1">
                <a:latin typeface="Palatino Linotype" panose="02040502050505030304" pitchFamily="18" charset="0"/>
              </a:rPr>
              <a:t>Peacock</a:t>
            </a:r>
            <a:r>
              <a:rPr lang="it-IT" sz="1000" dirty="0">
                <a:latin typeface="Palatino Linotype" panose="02040502050505030304" pitchFamily="18" charset="0"/>
              </a:rPr>
              <a:t>, </a:t>
            </a:r>
            <a:r>
              <a:rPr lang="it-IT" sz="1000" dirty="0" err="1">
                <a:latin typeface="Palatino Linotype" panose="02040502050505030304" pitchFamily="18" charset="0"/>
              </a:rPr>
              <a:t>J</a:t>
            </a:r>
            <a:r>
              <a:rPr lang="it-IT" sz="1000" dirty="0">
                <a:latin typeface="Palatino Linotype" panose="02040502050505030304" pitchFamily="18" charset="0"/>
              </a:rPr>
              <a:t>., </a:t>
            </a:r>
            <a:r>
              <a:rPr lang="it-IT" sz="1000" dirty="0" err="1">
                <a:latin typeface="Palatino Linotype" panose="02040502050505030304" pitchFamily="18" charset="0"/>
              </a:rPr>
              <a:t>Shih</a:t>
            </a:r>
            <a:r>
              <a:rPr lang="it-IT" sz="1000" dirty="0">
                <a:latin typeface="Palatino Linotype" panose="02040502050505030304" pitchFamily="18" charset="0"/>
              </a:rPr>
              <a:t>, D.J.H., </a:t>
            </a:r>
            <a:r>
              <a:rPr lang="it-IT" sz="1000" dirty="0" err="1">
                <a:latin typeface="Palatino Linotype" panose="02040502050505030304" pitchFamily="18" charset="0"/>
              </a:rPr>
              <a:t>Luu</a:t>
            </a:r>
            <a:r>
              <a:rPr lang="it-IT" sz="1000" dirty="0">
                <a:latin typeface="Palatino Linotype" panose="02040502050505030304" pitchFamily="18" charset="0"/>
              </a:rPr>
              <a:t>, B., </a:t>
            </a:r>
            <a:r>
              <a:rPr lang="it-IT" sz="1000" dirty="0" err="1">
                <a:latin typeface="Palatino Linotype" panose="02040502050505030304" pitchFamily="18" charset="0"/>
              </a:rPr>
              <a:t>Garzia</a:t>
            </a:r>
            <a:r>
              <a:rPr lang="it-IT" sz="1000" dirty="0">
                <a:latin typeface="Palatino Linotype" panose="02040502050505030304" pitchFamily="18" charset="0"/>
              </a:rPr>
              <a:t>, L., Torchia, </a:t>
            </a:r>
            <a:r>
              <a:rPr lang="it-IT" sz="1000" dirty="0" err="1">
                <a:latin typeface="Palatino Linotype" panose="02040502050505030304" pitchFamily="18" charset="0"/>
              </a:rPr>
              <a:t>J</a:t>
            </a:r>
            <a:r>
              <a:rPr lang="it-IT" sz="1000" dirty="0">
                <a:latin typeface="Palatino Linotype" panose="02040502050505030304" pitchFamily="18" charset="0"/>
              </a:rPr>
              <a:t>., </a:t>
            </a:r>
            <a:r>
              <a:rPr lang="it-IT" sz="1000" dirty="0" err="1">
                <a:latin typeface="Palatino Linotype" panose="02040502050505030304" pitchFamily="18" charset="0"/>
              </a:rPr>
              <a:t>Nor</a:t>
            </a:r>
            <a:r>
              <a:rPr lang="it-IT" sz="1000" dirty="0">
                <a:latin typeface="Palatino Linotype" panose="02040502050505030304" pitchFamily="18" charset="0"/>
              </a:rPr>
              <a:t>, C., </a:t>
            </a:r>
            <a:r>
              <a:rPr lang="it-IT" sz="1000" dirty="0" err="1">
                <a:latin typeface="Palatino Linotype" panose="02040502050505030304" pitchFamily="18" charset="0"/>
              </a:rPr>
              <a:t>Morrissy</a:t>
            </a:r>
            <a:r>
              <a:rPr lang="it-IT" sz="1000" dirty="0">
                <a:latin typeface="Palatino Linotype" panose="02040502050505030304" pitchFamily="18" charset="0"/>
              </a:rPr>
              <a:t>, A.S., </a:t>
            </a:r>
            <a:r>
              <a:rPr lang="it-IT" sz="1000" dirty="0" err="1">
                <a:latin typeface="Palatino Linotype" panose="02040502050505030304" pitchFamily="18" charset="0"/>
              </a:rPr>
              <a:t>Agnihotri</a:t>
            </a:r>
            <a:r>
              <a:rPr lang="it-IT" sz="1000" dirty="0">
                <a:latin typeface="Palatino Linotype" panose="02040502050505030304" pitchFamily="18" charset="0"/>
              </a:rPr>
              <a:t>, S., Thompson, Y.Y., </a:t>
            </a:r>
            <a:r>
              <a:rPr lang="it-IT" sz="1000" dirty="0" err="1">
                <a:latin typeface="Palatino Linotype" panose="02040502050505030304" pitchFamily="18" charset="0"/>
              </a:rPr>
              <a:t>Kuzan</a:t>
            </a:r>
            <a:r>
              <a:rPr lang="it-IT" sz="1000" dirty="0">
                <a:latin typeface="Palatino Linotype" panose="02040502050505030304" pitchFamily="18" charset="0"/>
              </a:rPr>
              <a:t>-Fischer, C.M., </a:t>
            </a:r>
            <a:r>
              <a:rPr lang="it-IT" sz="1000" dirty="0" err="1">
                <a:latin typeface="Palatino Linotype" panose="02040502050505030304" pitchFamily="18" charset="0"/>
              </a:rPr>
              <a:t>Farooq</a:t>
            </a:r>
            <a:r>
              <a:rPr lang="it-IT" sz="1000" dirty="0">
                <a:latin typeface="Palatino Linotype" panose="02040502050505030304" pitchFamily="18" charset="0"/>
              </a:rPr>
              <a:t>, H., </a:t>
            </a:r>
            <a:r>
              <a:rPr lang="it-IT" sz="1000" dirty="0" err="1">
                <a:latin typeface="Palatino Linotype" panose="02040502050505030304" pitchFamily="18" charset="0"/>
              </a:rPr>
              <a:t>Isaev</a:t>
            </a:r>
            <a:r>
              <a:rPr lang="it-IT" sz="1000" dirty="0">
                <a:latin typeface="Palatino Linotype" panose="02040502050505030304" pitchFamily="18" charset="0"/>
              </a:rPr>
              <a:t>, K., </a:t>
            </a:r>
            <a:r>
              <a:rPr lang="it-IT" sz="1000" dirty="0" err="1">
                <a:latin typeface="Palatino Linotype" panose="02040502050505030304" pitchFamily="18" charset="0"/>
              </a:rPr>
              <a:t>Daniels</a:t>
            </a:r>
            <a:r>
              <a:rPr lang="it-IT" sz="1000" dirty="0">
                <a:latin typeface="Palatino Linotype" panose="02040502050505030304" pitchFamily="18" charset="0"/>
              </a:rPr>
              <a:t>, C., </a:t>
            </a:r>
            <a:r>
              <a:rPr lang="it-IT" sz="1000" dirty="0" err="1">
                <a:latin typeface="Palatino Linotype" panose="02040502050505030304" pitchFamily="18" charset="0"/>
              </a:rPr>
              <a:t>Cho</a:t>
            </a:r>
            <a:r>
              <a:rPr lang="it-IT" sz="1000" dirty="0">
                <a:latin typeface="Palatino Linotype" panose="02040502050505030304" pitchFamily="18" charset="0"/>
              </a:rPr>
              <a:t>, B.K., </a:t>
            </a:r>
            <a:r>
              <a:rPr lang="it-IT" sz="1000" dirty="0" err="1">
                <a:latin typeface="Palatino Linotype" panose="02040502050505030304" pitchFamily="18" charset="0"/>
              </a:rPr>
              <a:t>Kim</a:t>
            </a:r>
            <a:r>
              <a:rPr lang="it-IT" sz="1000" dirty="0">
                <a:latin typeface="Palatino Linotype" panose="02040502050505030304" pitchFamily="18" charset="0"/>
              </a:rPr>
              <a:t>, S.K., </a:t>
            </a:r>
            <a:r>
              <a:rPr lang="it-IT" sz="1000" dirty="0" err="1">
                <a:latin typeface="Palatino Linotype" panose="02040502050505030304" pitchFamily="18" charset="0"/>
              </a:rPr>
              <a:t>Wang</a:t>
            </a:r>
            <a:r>
              <a:rPr lang="it-IT" sz="1000" dirty="0">
                <a:latin typeface="Palatino Linotype" panose="02040502050505030304" pitchFamily="18" charset="0"/>
              </a:rPr>
              <a:t>, K.C., Lee, J.Y., </a:t>
            </a:r>
            <a:r>
              <a:rPr lang="it-IT" sz="1000" dirty="0" err="1">
                <a:latin typeface="Palatino Linotype" panose="02040502050505030304" pitchFamily="18" charset="0"/>
              </a:rPr>
              <a:t>Grajkowska</a:t>
            </a:r>
            <a:r>
              <a:rPr lang="it-IT" sz="1000" dirty="0">
                <a:latin typeface="Palatino Linotype" panose="02040502050505030304" pitchFamily="18" charset="0"/>
              </a:rPr>
              <a:t>, W.A., </a:t>
            </a:r>
            <a:r>
              <a:rPr lang="it-IT" sz="1000" dirty="0" err="1">
                <a:latin typeface="Palatino Linotype" panose="02040502050505030304" pitchFamily="18" charset="0"/>
              </a:rPr>
              <a:t>Perek</a:t>
            </a:r>
            <a:r>
              <a:rPr lang="it-IT" sz="1000" dirty="0">
                <a:latin typeface="Palatino Linotype" panose="02040502050505030304" pitchFamily="18" charset="0"/>
              </a:rPr>
              <a:t>-	</a:t>
            </a:r>
            <a:r>
              <a:rPr lang="it-IT" sz="1000" dirty="0" err="1">
                <a:latin typeface="Palatino Linotype" panose="02040502050505030304" pitchFamily="18" charset="0"/>
              </a:rPr>
              <a:t>Polnik</a:t>
            </a:r>
            <a:r>
              <a:rPr lang="it-IT" sz="1000" dirty="0">
                <a:latin typeface="Palatino Linotype" panose="02040502050505030304" pitchFamily="18" charset="0"/>
              </a:rPr>
              <a:t>, M., </a:t>
            </a:r>
            <a:r>
              <a:rPr lang="it-IT" sz="1000" dirty="0" err="1">
                <a:latin typeface="Palatino Linotype" panose="02040502050505030304" pitchFamily="18" charset="0"/>
              </a:rPr>
              <a:t>Vasiljevic</a:t>
            </a:r>
            <a:r>
              <a:rPr lang="it-IT" sz="1000" dirty="0">
                <a:latin typeface="Palatino Linotype" panose="02040502050505030304" pitchFamily="18" charset="0"/>
              </a:rPr>
              <a:t>, A., et al. </a:t>
            </a:r>
            <a:r>
              <a:rPr lang="it-IT" sz="1000" dirty="0" err="1">
                <a:latin typeface="Palatino Linotype" panose="02040502050505030304" pitchFamily="18" charset="0"/>
              </a:rPr>
              <a:t>Intertumoral</a:t>
            </a:r>
            <a:r>
              <a:rPr lang="it-IT" sz="1000" dirty="0">
                <a:latin typeface="Palatino Linotype" panose="02040502050505030304" pitchFamily="18" charset="0"/>
              </a:rPr>
              <a:t> </a:t>
            </a:r>
            <a:r>
              <a:rPr lang="it-IT" sz="1000" dirty="0" err="1">
                <a:latin typeface="Palatino Linotype" panose="02040502050505030304" pitchFamily="18" charset="0"/>
              </a:rPr>
              <a:t>Heterogeneity</a:t>
            </a:r>
            <a:r>
              <a:rPr lang="it-IT" sz="1000" dirty="0">
                <a:latin typeface="Palatino Linotype" panose="02040502050505030304" pitchFamily="18" charset="0"/>
              </a:rPr>
              <a:t> </a:t>
            </a:r>
            <a:r>
              <a:rPr lang="it-IT" sz="1000" dirty="0" err="1">
                <a:latin typeface="Palatino Linotype" panose="02040502050505030304" pitchFamily="18" charset="0"/>
              </a:rPr>
              <a:t>within</a:t>
            </a:r>
            <a:r>
              <a:rPr lang="it-IT" sz="1000" dirty="0">
                <a:latin typeface="Palatino Linotype" panose="02040502050505030304" pitchFamily="18" charset="0"/>
              </a:rPr>
              <a:t> </a:t>
            </a:r>
            <a:r>
              <a:rPr lang="it-IT" sz="1000" dirty="0" err="1">
                <a:latin typeface="Palatino Linotype" panose="02040502050505030304" pitchFamily="18" charset="0"/>
              </a:rPr>
              <a:t>Medulloblastoma</a:t>
            </a:r>
            <a:r>
              <a:rPr lang="it-IT" sz="1000" dirty="0">
                <a:latin typeface="Palatino Linotype" panose="02040502050505030304" pitchFamily="18" charset="0"/>
              </a:rPr>
              <a:t> </a:t>
            </a:r>
            <a:r>
              <a:rPr lang="it-IT" sz="1000" dirty="0" err="1">
                <a:latin typeface="Palatino Linotype" panose="02040502050505030304" pitchFamily="18" charset="0"/>
              </a:rPr>
              <a:t>Subgroups</a:t>
            </a:r>
            <a:r>
              <a:rPr lang="it-IT" sz="1000" dirty="0">
                <a:latin typeface="Palatino Linotype" panose="02040502050505030304" pitchFamily="18" charset="0"/>
              </a:rPr>
              <a:t>. </a:t>
            </a:r>
            <a:r>
              <a:rPr lang="it-IT" sz="1000" i="1" dirty="0" err="1">
                <a:latin typeface="Palatino Linotype" panose="02040502050505030304" pitchFamily="18" charset="0"/>
              </a:rPr>
              <a:t>Cancer</a:t>
            </a:r>
            <a:r>
              <a:rPr lang="it-IT" sz="1000" i="1" dirty="0">
                <a:latin typeface="Palatino Linotype" panose="02040502050505030304" pitchFamily="18" charset="0"/>
              </a:rPr>
              <a:t> Cell </a:t>
            </a:r>
            <a:r>
              <a:rPr lang="it-IT" sz="1000" b="1" dirty="0">
                <a:latin typeface="Palatino Linotype" panose="02040502050505030304" pitchFamily="18" charset="0"/>
              </a:rPr>
              <a:t>2017,</a:t>
            </a:r>
            <a:r>
              <a:rPr lang="it-IT" sz="1000" dirty="0">
                <a:latin typeface="Palatino Linotype" panose="02040502050505030304" pitchFamily="18" charset="0"/>
              </a:rPr>
              <a:t> 31, 737-754. </a:t>
            </a:r>
            <a:r>
              <a:rPr lang="it-IT" sz="1000" dirty="0" err="1">
                <a:latin typeface="Palatino Linotype" panose="02040502050505030304" pitchFamily="18" charset="0"/>
              </a:rPr>
              <a:t>doi</a:t>
            </a:r>
            <a:r>
              <a:rPr lang="it-IT" sz="1000" dirty="0">
                <a:latin typeface="Palatino Linotype" panose="02040502050505030304" pitchFamily="18" charset="0"/>
              </a:rPr>
              <a:t>: 10.1016/j.ccell.2017.05.005.</a:t>
            </a:r>
          </a:p>
        </p:txBody>
      </p:sp>
    </p:spTree>
    <p:extLst>
      <p:ext uri="{BB962C8B-B14F-4D97-AF65-F5344CB8AC3E}">
        <p14:creationId xmlns:p14="http://schemas.microsoft.com/office/powerpoint/2010/main" val="28399601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629</TotalTime>
  <Words>1114</Words>
  <Application>Microsoft Macintosh PowerPoint</Application>
  <PresentationFormat>A4 Paper (210x297 mm)</PresentationFormat>
  <Paragraphs>145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Palatino Linotype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dc:creator>
  <cp:lastModifiedBy>MC</cp:lastModifiedBy>
  <cp:revision>74</cp:revision>
  <dcterms:created xsi:type="dcterms:W3CDTF">2021-08-20T07:13:50Z</dcterms:created>
  <dcterms:modified xsi:type="dcterms:W3CDTF">2021-09-29T07:22:07Z</dcterms:modified>
</cp:coreProperties>
</file>