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7" r:id="rId3"/>
    <p:sldId id="260" r:id="rId4"/>
    <p:sldId id="299" r:id="rId5"/>
    <p:sldId id="263" r:id="rId6"/>
    <p:sldId id="264" r:id="rId7"/>
    <p:sldId id="277" r:id="rId8"/>
    <p:sldId id="267" r:id="rId9"/>
    <p:sldId id="268" r:id="rId10"/>
    <p:sldId id="300" r:id="rId11"/>
    <p:sldId id="269" r:id="rId12"/>
    <p:sldId id="301" r:id="rId13"/>
    <p:sldId id="270" r:id="rId14"/>
    <p:sldId id="271" r:id="rId15"/>
    <p:sldId id="273" r:id="rId16"/>
    <p:sldId id="302" r:id="rId17"/>
    <p:sldId id="274" r:id="rId18"/>
    <p:sldId id="275" r:id="rId19"/>
    <p:sldId id="278" r:id="rId20"/>
    <p:sldId id="279" r:id="rId21"/>
    <p:sldId id="272" r:id="rId22"/>
    <p:sldId id="280" r:id="rId23"/>
    <p:sldId id="281" r:id="rId24"/>
    <p:sldId id="282" r:id="rId25"/>
    <p:sldId id="283" r:id="rId26"/>
    <p:sldId id="284" r:id="rId27"/>
    <p:sldId id="294" r:id="rId28"/>
    <p:sldId id="298" r:id="rId29"/>
    <p:sldId id="292" r:id="rId30"/>
    <p:sldId id="297" r:id="rId3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13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76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46871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79943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3454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08860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9422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679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06446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6550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1618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4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69441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C8D66-D741-4E70-A773-75AFA67FA3FD}" type="datetimeFigureOut">
              <a:rPr lang="sv-SE" smtClean="0"/>
              <a:t>2021-01-12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B7C98-5714-4792-A358-8C79E3EA653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67502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AC026-A7F8-9B4B-855D-961372B9D1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SI figure 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FC26F1-2AA5-BC43-BD80-6B88259CAD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768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objekt 1">
            <a:extLst>
              <a:ext uri="{FF2B5EF4-FFF2-40B4-BE49-F238E27FC236}">
                <a16:creationId xmlns:a16="http://schemas.microsoft.com/office/drawing/2014/main" id="{A87CA85A-AEAA-8749-8A11-33849FD0E5E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865" b="75370"/>
          <a:stretch/>
        </p:blipFill>
        <p:spPr>
          <a:xfrm>
            <a:off x="4157519" y="1744044"/>
            <a:ext cx="7430809" cy="16003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004BA97-AD47-BD4F-ACBF-AAD5B67FCD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73"/>
          <a:stretch/>
        </p:blipFill>
        <p:spPr>
          <a:xfrm>
            <a:off x="245328" y="1555585"/>
            <a:ext cx="2698750" cy="3606800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 flipV="1">
            <a:off x="45597" y="3274142"/>
            <a:ext cx="2898481" cy="4719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ktangel 5"/>
          <p:cNvSpPr/>
          <p:nvPr/>
        </p:nvSpPr>
        <p:spPr>
          <a:xfrm>
            <a:off x="6716710" y="2591838"/>
            <a:ext cx="2907936" cy="6823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textruta 6"/>
          <p:cNvSpPr txBox="1"/>
          <p:nvPr/>
        </p:nvSpPr>
        <p:spPr>
          <a:xfrm>
            <a:off x="4157519" y="1384018"/>
            <a:ext cx="6019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 3          4        5        6       7       8        9</a:t>
            </a:r>
          </a:p>
        </p:txBody>
      </p:sp>
      <p:cxnSp>
        <p:nvCxnSpPr>
          <p:cNvPr id="8" name="Rak koppling 7"/>
          <p:cNvCxnSpPr/>
          <p:nvPr/>
        </p:nvCxnSpPr>
        <p:spPr>
          <a:xfrm>
            <a:off x="4078861" y="1373788"/>
            <a:ext cx="69407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ruta 8"/>
          <p:cNvSpPr txBox="1"/>
          <p:nvPr/>
        </p:nvSpPr>
        <p:spPr>
          <a:xfrm>
            <a:off x="6902528" y="9526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err="1">
                <a:latin typeface="Arial" panose="020B0604020202020204" pitchFamily="34" charset="0"/>
                <a:cs typeface="Arial" panose="020B0604020202020204" pitchFamily="34" charset="0"/>
              </a:rPr>
              <a:t>calnexin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ruta 9"/>
          <p:cNvSpPr txBox="1"/>
          <p:nvPr/>
        </p:nvSpPr>
        <p:spPr>
          <a:xfrm>
            <a:off x="147484" y="5337154"/>
            <a:ext cx="1204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6)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7).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non-target siRNA 8)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anti-EGFR siRNA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9) Mw. Please note that Lane 1-3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Due to limited sample amounts only half the volume was loaded for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sample of the non-targeted siRNA in lane 7 (see CD9 blot)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ktangel 1">
            <a:extLst>
              <a:ext uri="{FF2B5EF4-FFF2-40B4-BE49-F238E27FC236}">
                <a16:creationId xmlns:a16="http://schemas.microsoft.com/office/drawing/2014/main" id="{DE6A777D-E19C-A54C-98FF-045A84753CFD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927263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46F468-0770-314E-B40F-43A1BEBDD7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73"/>
          <a:stretch/>
        </p:blipFill>
        <p:spPr>
          <a:xfrm>
            <a:off x="596709" y="1300005"/>
            <a:ext cx="2698750" cy="3606800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596709" y="3473779"/>
            <a:ext cx="2698750" cy="422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926" y="1484671"/>
            <a:ext cx="7167616" cy="2064774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6653417" y="1987826"/>
            <a:ext cx="2924337" cy="410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ruta 5"/>
          <p:cNvSpPr txBox="1"/>
          <p:nvPr/>
        </p:nvSpPr>
        <p:spPr>
          <a:xfrm>
            <a:off x="4159045" y="1115339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 3         4       5       6        7       8       9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147484" y="5337154"/>
            <a:ext cx="120445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6)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7).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non-target siRNA 8)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anti-EGFR siRNA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9) Mw. Please note that Lane 1-3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Due to limited sample amounts only half the volume was loaded for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sample of the non-targeted siRNA in lane 7 (see CD9 blot)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membrane was cut and the lower part of the IGF-1R gel was probed for  </a:t>
            </a:r>
            <a:r>
              <a:rPr lang="en-US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-tubulin.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ruta 7"/>
          <p:cNvSpPr txBox="1"/>
          <p:nvPr/>
        </p:nvSpPr>
        <p:spPr>
          <a:xfrm flipH="1">
            <a:off x="6925677" y="646204"/>
            <a:ext cx="2309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v-SE" b="1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Rak koppling 8"/>
          <p:cNvCxnSpPr/>
          <p:nvPr/>
        </p:nvCxnSpPr>
        <p:spPr>
          <a:xfrm flipV="1">
            <a:off x="4740530" y="1115339"/>
            <a:ext cx="6073244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ktangel 1">
            <a:extLst>
              <a:ext uri="{FF2B5EF4-FFF2-40B4-BE49-F238E27FC236}">
                <a16:creationId xmlns:a16="http://schemas.microsoft.com/office/drawing/2014/main" id="{7E99AC6E-9C25-A84E-818B-247EE0C07ED8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434886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objekt 11">
            <a:extLst>
              <a:ext uri="{FF2B5EF4-FFF2-40B4-BE49-F238E27FC236}">
                <a16:creationId xmlns:a16="http://schemas.microsoft.com/office/drawing/2014/main" id="{F96A8AB4-5D4A-E247-8C15-34E103B295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866" y="1484671"/>
            <a:ext cx="7650334" cy="17894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C46F468-0770-314E-B40F-43A1BEBDD7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73"/>
          <a:stretch/>
        </p:blipFill>
        <p:spPr>
          <a:xfrm>
            <a:off x="596709" y="1300005"/>
            <a:ext cx="2698750" cy="3606800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596709" y="3809119"/>
            <a:ext cx="2698750" cy="6424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ektangel 4"/>
          <p:cNvSpPr/>
          <p:nvPr/>
        </p:nvSpPr>
        <p:spPr>
          <a:xfrm>
            <a:off x="6594425" y="1631582"/>
            <a:ext cx="2924337" cy="7080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ruta 5"/>
          <p:cNvSpPr txBox="1"/>
          <p:nvPr/>
        </p:nvSpPr>
        <p:spPr>
          <a:xfrm>
            <a:off x="4159045" y="1115339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 3         4       5       6        7       8       9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147484" y="5337154"/>
            <a:ext cx="120445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6)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7).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non-target siRNA 8)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anti-EGFR siRNA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9) Mw. Please note that Lane 1-3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Due to limited sample amounts only half the volume was loaded for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sample of the non-targeted siRNA in lane 7 (see CD9 blot)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membrane was cut and the lower part of the IGF-1R gel was probed for  </a:t>
            </a:r>
            <a:r>
              <a:rPr lang="en-US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-tubulin.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textruta 7"/>
          <p:cNvSpPr txBox="1"/>
          <p:nvPr/>
        </p:nvSpPr>
        <p:spPr>
          <a:xfrm flipH="1">
            <a:off x="6925677" y="646204"/>
            <a:ext cx="2309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TSG101</a:t>
            </a:r>
          </a:p>
        </p:txBody>
      </p:sp>
      <p:cxnSp>
        <p:nvCxnSpPr>
          <p:cNvPr id="9" name="Rak koppling 8"/>
          <p:cNvCxnSpPr/>
          <p:nvPr/>
        </p:nvCxnSpPr>
        <p:spPr>
          <a:xfrm flipV="1">
            <a:off x="4740530" y="1115339"/>
            <a:ext cx="6073244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ktangel 1">
            <a:extLst>
              <a:ext uri="{FF2B5EF4-FFF2-40B4-BE49-F238E27FC236}">
                <a16:creationId xmlns:a16="http://schemas.microsoft.com/office/drawing/2014/main" id="{7E99AC6E-9C25-A84E-818B-247EE0C07ED8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117491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FD92F40-951C-2A4C-9AC0-FD296955B2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73"/>
          <a:stretch/>
        </p:blipFill>
        <p:spPr>
          <a:xfrm>
            <a:off x="147483" y="1244518"/>
            <a:ext cx="3537237" cy="3329164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108342" y="3947837"/>
            <a:ext cx="3962400" cy="5997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977" y="1730477"/>
            <a:ext cx="6581058" cy="1907458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6382480" y="2344615"/>
            <a:ext cx="2774772" cy="6538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ruta 5"/>
          <p:cNvSpPr txBox="1"/>
          <p:nvPr/>
        </p:nvSpPr>
        <p:spPr>
          <a:xfrm>
            <a:off x="3955590" y="1361145"/>
            <a:ext cx="5634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 1     2       3         4      5       6       7       8       9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3850059" y="2555871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14 </a:t>
            </a:r>
            <a:r>
              <a:rPr lang="sv-SE" dirty="0" err="1"/>
              <a:t>kDa</a:t>
            </a:r>
            <a:endParaRPr lang="sv-SE" dirty="0"/>
          </a:p>
        </p:txBody>
      </p:sp>
      <p:sp>
        <p:nvSpPr>
          <p:cNvPr id="8" name="textruta 7"/>
          <p:cNvSpPr txBox="1"/>
          <p:nvPr/>
        </p:nvSpPr>
        <p:spPr>
          <a:xfrm>
            <a:off x="147484" y="5337154"/>
            <a:ext cx="120445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6)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7).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non-target siRNA 8)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anti-EGFR siRNA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9) Mw. Please note that Lane 1-3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Due to limited sample amounts only half the volume was loaded for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sample of the non-targeted siRNA in lane 7, which is reflected by lower intensity of CD9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intensity of blot was changed for figure.</a:t>
            </a:r>
            <a:endParaRPr lang="sv-SE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9" name="Rak koppling 8"/>
          <p:cNvCxnSpPr/>
          <p:nvPr/>
        </p:nvCxnSpPr>
        <p:spPr>
          <a:xfrm>
            <a:off x="4679132" y="1142796"/>
            <a:ext cx="4812738" cy="3368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ruta 10"/>
          <p:cNvSpPr txBox="1"/>
          <p:nvPr/>
        </p:nvSpPr>
        <p:spPr>
          <a:xfrm>
            <a:off x="6801609" y="77346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CD9</a:t>
            </a:r>
          </a:p>
        </p:txBody>
      </p:sp>
      <p:sp>
        <p:nvSpPr>
          <p:cNvPr id="14" name="Rektangel 1">
            <a:extLst>
              <a:ext uri="{FF2B5EF4-FFF2-40B4-BE49-F238E27FC236}">
                <a16:creationId xmlns:a16="http://schemas.microsoft.com/office/drawing/2014/main" id="{B3F7FA5B-A03D-1945-8D86-0757A44F8C40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02222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6C23F8A4-B4F1-5146-8930-369CFEB4A4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6" r="-187"/>
          <a:stretch/>
        </p:blipFill>
        <p:spPr>
          <a:xfrm>
            <a:off x="390222" y="1539685"/>
            <a:ext cx="3028539" cy="3606800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606" y="891993"/>
            <a:ext cx="5466884" cy="4254492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281004" y="2221752"/>
            <a:ext cx="3288106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ruta 5"/>
          <p:cNvSpPr txBox="1"/>
          <p:nvPr/>
        </p:nvSpPr>
        <p:spPr>
          <a:xfrm>
            <a:off x="4810996" y="574565"/>
            <a:ext cx="5442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 1      2      3      4     5     6     7     8       9    10</a:t>
            </a:r>
          </a:p>
        </p:txBody>
      </p:sp>
      <p:cxnSp>
        <p:nvCxnSpPr>
          <p:cNvPr id="7" name="Rak koppling 6"/>
          <p:cNvCxnSpPr/>
          <p:nvPr/>
        </p:nvCxnSpPr>
        <p:spPr>
          <a:xfrm>
            <a:off x="5524149" y="408865"/>
            <a:ext cx="5232341" cy="237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ktangel 9"/>
          <p:cNvSpPr/>
          <p:nvPr/>
        </p:nvSpPr>
        <p:spPr>
          <a:xfrm>
            <a:off x="5889372" y="2505556"/>
            <a:ext cx="1024387" cy="3920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textruta 10"/>
          <p:cNvSpPr txBox="1"/>
          <p:nvPr/>
        </p:nvSpPr>
        <p:spPr>
          <a:xfrm>
            <a:off x="0" y="5428444"/>
            <a:ext cx="118103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2, H1975 cells non-target siRNA 3). Replicate 2, H1975 cells anti-EGFR siRNA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4). H1975 cells with non-targeted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5). H1975 cells anti-EGFR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6). Mw 7). replicate 2,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8). replicate 2,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anti-EGFR siRNA  9). H1975 sEVs non-target siRNA for a third biological replicate of the knockdown experiments.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 10). H1975 sEVs anti-EGFR siRNA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 a third biological replicate of the knockdown experiments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 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4576454" y="2380883"/>
            <a:ext cx="947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171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4469179" y="2897610"/>
            <a:ext cx="9324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117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4447107" y="3553592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71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4518454" y="4222040"/>
            <a:ext cx="7761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55kDa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4474495" y="4759996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41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ruta 16"/>
          <p:cNvSpPr txBox="1"/>
          <p:nvPr/>
        </p:nvSpPr>
        <p:spPr>
          <a:xfrm>
            <a:off x="7610114" y="39533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EGFR</a:t>
            </a:r>
          </a:p>
        </p:txBody>
      </p:sp>
      <p:sp>
        <p:nvSpPr>
          <p:cNvPr id="20" name="Rektangel 1">
            <a:extLst>
              <a:ext uri="{FF2B5EF4-FFF2-40B4-BE49-F238E27FC236}">
                <a16:creationId xmlns:a16="http://schemas.microsoft.com/office/drawing/2014/main" id="{CE99B1E2-F7CC-A246-82B1-792A3B369CE0}"/>
              </a:ext>
            </a:extLst>
          </p:cNvPr>
          <p:cNvSpPr/>
          <p:nvPr/>
        </p:nvSpPr>
        <p:spPr>
          <a:xfrm>
            <a:off x="137519" y="46258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  <p:sp>
        <p:nvSpPr>
          <p:cNvPr id="21" name="Rektangel 9">
            <a:extLst>
              <a:ext uri="{FF2B5EF4-FFF2-40B4-BE49-F238E27FC236}">
                <a16:creationId xmlns:a16="http://schemas.microsoft.com/office/drawing/2014/main" id="{B484404A-3820-954C-91C3-9B2C291672BC}"/>
              </a:ext>
            </a:extLst>
          </p:cNvPr>
          <p:cNvSpPr/>
          <p:nvPr/>
        </p:nvSpPr>
        <p:spPr>
          <a:xfrm>
            <a:off x="7844412" y="2505556"/>
            <a:ext cx="1389610" cy="3920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26755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2400303-562A-1F4B-83DE-28208AB651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6" r="-187"/>
          <a:stretch/>
        </p:blipFill>
        <p:spPr>
          <a:xfrm>
            <a:off x="390222" y="1539685"/>
            <a:ext cx="3028539" cy="3606800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481384" y="2504465"/>
            <a:ext cx="2980793" cy="7401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655" y="601189"/>
            <a:ext cx="6632644" cy="4418072"/>
          </a:xfrm>
          <a:prstGeom prst="rect">
            <a:avLst/>
          </a:prstGeom>
        </p:spPr>
      </p:pic>
      <p:sp>
        <p:nvSpPr>
          <p:cNvPr id="5" name="textruta 4"/>
          <p:cNvSpPr txBox="1"/>
          <p:nvPr/>
        </p:nvSpPr>
        <p:spPr>
          <a:xfrm>
            <a:off x="4814993" y="2047730"/>
            <a:ext cx="947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171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ruta 5"/>
          <p:cNvSpPr txBox="1"/>
          <p:nvPr/>
        </p:nvSpPr>
        <p:spPr>
          <a:xfrm>
            <a:off x="4780074" y="2578672"/>
            <a:ext cx="9324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117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ruta 6"/>
          <p:cNvSpPr txBox="1"/>
          <p:nvPr/>
        </p:nvSpPr>
        <p:spPr>
          <a:xfrm>
            <a:off x="4913764" y="3109614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71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6019618" y="2839844"/>
            <a:ext cx="907956" cy="5860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8"/>
          <p:cNvSpPr txBox="1"/>
          <p:nvPr/>
        </p:nvSpPr>
        <p:spPr>
          <a:xfrm>
            <a:off x="9869557" y="2998031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IGF-1R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5099231" y="664643"/>
            <a:ext cx="4608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 1     2    3    4    5    6     7   8    9   10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169904" y="5224692"/>
            <a:ext cx="118103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2, H1975 cells non-target siRNA 3). Replicate 2, H1975 cells anti-EGFR siRNA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4). H1975 cells with non-targeted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5). H1975 cells anti-EGFR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6). Mw 7). replicate 2,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8). replicate 2, H1975 sEVs anti-EGFR siRNA 9). H1975 sEVs non-target siRNA for a third biological replicate of the knockdown experiments.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 10). H1975 sEVs anti-EGFR siRNA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 a third biological replicate of the knockdown experiments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The band at 171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is EGFR as the membrane was re-probed.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v-S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Rak koppling 11"/>
          <p:cNvCxnSpPr/>
          <p:nvPr/>
        </p:nvCxnSpPr>
        <p:spPr>
          <a:xfrm flipV="1">
            <a:off x="5762688" y="457200"/>
            <a:ext cx="4315590" cy="993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ruta 14"/>
          <p:cNvSpPr txBox="1"/>
          <p:nvPr/>
        </p:nvSpPr>
        <p:spPr>
          <a:xfrm>
            <a:off x="7239000" y="116886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IGF-1R</a:t>
            </a:r>
          </a:p>
        </p:txBody>
      </p:sp>
      <p:sp>
        <p:nvSpPr>
          <p:cNvPr id="14" name="Rektangel 1">
            <a:extLst>
              <a:ext uri="{FF2B5EF4-FFF2-40B4-BE49-F238E27FC236}">
                <a16:creationId xmlns:a16="http://schemas.microsoft.com/office/drawing/2014/main" id="{A600C908-741A-1741-8C88-AD8DE825D8B8}"/>
              </a:ext>
            </a:extLst>
          </p:cNvPr>
          <p:cNvSpPr/>
          <p:nvPr/>
        </p:nvSpPr>
        <p:spPr>
          <a:xfrm>
            <a:off x="-53806" y="-42965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  <p:sp>
        <p:nvSpPr>
          <p:cNvPr id="18" name="Rektangel 7">
            <a:extLst>
              <a:ext uri="{FF2B5EF4-FFF2-40B4-BE49-F238E27FC236}">
                <a16:creationId xmlns:a16="http://schemas.microsoft.com/office/drawing/2014/main" id="{7CDDCEC9-2ED3-8C4A-AD65-CDA4F48AA42E}"/>
              </a:ext>
            </a:extLst>
          </p:cNvPr>
          <p:cNvSpPr/>
          <p:nvPr/>
        </p:nvSpPr>
        <p:spPr>
          <a:xfrm>
            <a:off x="7726304" y="2839844"/>
            <a:ext cx="1343953" cy="5860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82231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2400303-562A-1F4B-83DE-28208AB651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6" r="-187"/>
          <a:stretch/>
        </p:blipFill>
        <p:spPr>
          <a:xfrm>
            <a:off x="390222" y="1539685"/>
            <a:ext cx="3028539" cy="3606800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 flipV="1">
            <a:off x="390222" y="3244643"/>
            <a:ext cx="3071955" cy="5014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textruta 10"/>
          <p:cNvSpPr txBox="1"/>
          <p:nvPr/>
        </p:nvSpPr>
        <p:spPr>
          <a:xfrm>
            <a:off x="169904" y="5224692"/>
            <a:ext cx="1181031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2, H1975 cells non-target siRNA 3). Replicate 2, H1975 cells anti-EGFR siRNA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4). H1975 cells with non-targeted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5). H1975 cells anti-EGFR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6). Mw 7). replicate 2,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8). replicate 2, H1975 sEVs anti-EGFR siRNA 9). H1975 sEVs non-target siRNA for a third biological replicate of the knockdown experiments.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 10). H1975 sEVs anti-EGFR siRNA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 a third biological replicate of the knockdown experiments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The band at 171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is EGFR as the membrane was re-probed.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v-S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ruta 14"/>
          <p:cNvSpPr txBox="1"/>
          <p:nvPr/>
        </p:nvSpPr>
        <p:spPr>
          <a:xfrm>
            <a:off x="7239000" y="1168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err="1">
                <a:latin typeface="Arial" panose="020B0604020202020204" pitchFamily="34" charset="0"/>
                <a:cs typeface="Arial" panose="020B0604020202020204" pitchFamily="34" charset="0"/>
              </a:rPr>
              <a:t>calnexin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ktangel 1">
            <a:extLst>
              <a:ext uri="{FF2B5EF4-FFF2-40B4-BE49-F238E27FC236}">
                <a16:creationId xmlns:a16="http://schemas.microsoft.com/office/drawing/2014/main" id="{A600C908-741A-1741-8C88-AD8DE825D8B8}"/>
              </a:ext>
            </a:extLst>
          </p:cNvPr>
          <p:cNvSpPr/>
          <p:nvPr/>
        </p:nvSpPr>
        <p:spPr>
          <a:xfrm>
            <a:off x="-53806" y="-42965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  <p:pic>
        <p:nvPicPr>
          <p:cNvPr id="30" name="D:\5 Mar 2020 wb\TB cells and EVs calnexin.tif" descr="D:\5 Mar 2020 wb\TB cells and EVs calnexin.tif">
            <a:extLst>
              <a:ext uri="{FF2B5EF4-FFF2-40B4-BE49-F238E27FC236}">
                <a16:creationId xmlns:a16="http://schemas.microsoft.com/office/drawing/2014/main" id="{F740B0AA-8BF9-704D-88C2-53B09C4ACB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170" t="12324" r="15853" b="14440"/>
          <a:stretch>
            <a:fillRect/>
          </a:stretch>
        </p:blipFill>
        <p:spPr>
          <a:xfrm>
            <a:off x="6077616" y="803162"/>
            <a:ext cx="3527426" cy="252095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">
            <a:extLst>
              <a:ext uri="{FF2B5EF4-FFF2-40B4-BE49-F238E27FC236}">
                <a16:creationId xmlns:a16="http://schemas.microsoft.com/office/drawing/2014/main" id="{24368D4A-D12B-6141-9E71-110DEB40BD9F}"/>
              </a:ext>
            </a:extLst>
          </p:cNvPr>
          <p:cNvSpPr/>
          <p:nvPr/>
        </p:nvSpPr>
        <p:spPr>
          <a:xfrm>
            <a:off x="7809776" y="1349464"/>
            <a:ext cx="965108" cy="381632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28 kDa">
            <a:extLst>
              <a:ext uri="{FF2B5EF4-FFF2-40B4-BE49-F238E27FC236}">
                <a16:creationId xmlns:a16="http://schemas.microsoft.com/office/drawing/2014/main" id="{70826854-A1B1-FA4C-9773-8A55301D49A0}"/>
              </a:ext>
            </a:extLst>
          </p:cNvPr>
          <p:cNvSpPr txBox="1"/>
          <p:nvPr/>
        </p:nvSpPr>
        <p:spPr>
          <a:xfrm>
            <a:off x="5572792" y="2316050"/>
            <a:ext cx="64770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r>
              <a:t>28 kDa</a:t>
            </a:r>
          </a:p>
        </p:txBody>
      </p:sp>
      <p:sp>
        <p:nvSpPr>
          <p:cNvPr id="33" name="38kDa">
            <a:extLst>
              <a:ext uri="{FF2B5EF4-FFF2-40B4-BE49-F238E27FC236}">
                <a16:creationId xmlns:a16="http://schemas.microsoft.com/office/drawing/2014/main" id="{CCDB9D89-37BC-534C-B7A9-84731A975AE5}"/>
              </a:ext>
            </a:extLst>
          </p:cNvPr>
          <p:cNvSpPr txBox="1"/>
          <p:nvPr/>
        </p:nvSpPr>
        <p:spPr>
          <a:xfrm>
            <a:off x="5572792" y="2062050"/>
            <a:ext cx="64770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r>
              <a:t>38kDa</a:t>
            </a:r>
          </a:p>
        </p:txBody>
      </p:sp>
      <p:sp>
        <p:nvSpPr>
          <p:cNvPr id="34" name="49 kDa">
            <a:extLst>
              <a:ext uri="{FF2B5EF4-FFF2-40B4-BE49-F238E27FC236}">
                <a16:creationId xmlns:a16="http://schemas.microsoft.com/office/drawing/2014/main" id="{539E5D34-E001-7A4C-9532-4F0039FA92DF}"/>
              </a:ext>
            </a:extLst>
          </p:cNvPr>
          <p:cNvSpPr txBox="1"/>
          <p:nvPr/>
        </p:nvSpPr>
        <p:spPr>
          <a:xfrm>
            <a:off x="5572792" y="1773125"/>
            <a:ext cx="64770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r>
              <a:t>49 kDa</a:t>
            </a:r>
          </a:p>
        </p:txBody>
      </p:sp>
      <p:sp>
        <p:nvSpPr>
          <p:cNvPr id="35" name="62 kDa">
            <a:extLst>
              <a:ext uri="{FF2B5EF4-FFF2-40B4-BE49-F238E27FC236}">
                <a16:creationId xmlns:a16="http://schemas.microsoft.com/office/drawing/2014/main" id="{1E96C275-6473-3649-86A4-D48E0C9AD0B5}"/>
              </a:ext>
            </a:extLst>
          </p:cNvPr>
          <p:cNvSpPr txBox="1"/>
          <p:nvPr/>
        </p:nvSpPr>
        <p:spPr>
          <a:xfrm>
            <a:off x="5572792" y="1485787"/>
            <a:ext cx="64770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r>
              <a:t>62 kDa</a:t>
            </a:r>
          </a:p>
        </p:txBody>
      </p:sp>
      <p:sp>
        <p:nvSpPr>
          <p:cNvPr id="36" name="98 kDa">
            <a:extLst>
              <a:ext uri="{FF2B5EF4-FFF2-40B4-BE49-F238E27FC236}">
                <a16:creationId xmlns:a16="http://schemas.microsoft.com/office/drawing/2014/main" id="{1CD969F8-7C07-5347-8841-EBB0EDBB5313}"/>
              </a:ext>
            </a:extLst>
          </p:cNvPr>
          <p:cNvSpPr txBox="1"/>
          <p:nvPr/>
        </p:nvSpPr>
        <p:spPr>
          <a:xfrm>
            <a:off x="5572792" y="1092087"/>
            <a:ext cx="64770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r>
              <a:t>98 kDa</a:t>
            </a:r>
          </a:p>
        </p:txBody>
      </p:sp>
      <p:sp>
        <p:nvSpPr>
          <p:cNvPr id="37" name="188kDa">
            <a:extLst>
              <a:ext uri="{FF2B5EF4-FFF2-40B4-BE49-F238E27FC236}">
                <a16:creationId xmlns:a16="http://schemas.microsoft.com/office/drawing/2014/main" id="{926E7E9E-8074-8943-A1B7-CBF9C62BD4F0}"/>
              </a:ext>
            </a:extLst>
          </p:cNvPr>
          <p:cNvSpPr txBox="1"/>
          <p:nvPr/>
        </p:nvSpPr>
        <p:spPr>
          <a:xfrm>
            <a:off x="5572792" y="803162"/>
            <a:ext cx="64770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r>
              <a:t>188kDa</a:t>
            </a:r>
          </a:p>
        </p:txBody>
      </p:sp>
      <p:sp>
        <p:nvSpPr>
          <p:cNvPr id="38" name="14 kDa">
            <a:extLst>
              <a:ext uri="{FF2B5EF4-FFF2-40B4-BE49-F238E27FC236}">
                <a16:creationId xmlns:a16="http://schemas.microsoft.com/office/drawing/2014/main" id="{32C4FD23-1D51-5945-BDE0-59B937EF8C19}"/>
              </a:ext>
            </a:extLst>
          </p:cNvPr>
          <p:cNvSpPr txBox="1"/>
          <p:nvPr/>
        </p:nvSpPr>
        <p:spPr>
          <a:xfrm>
            <a:off x="5572792" y="2819287"/>
            <a:ext cx="647701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r>
              <a:t>14 kDa</a:t>
            </a:r>
          </a:p>
        </p:txBody>
      </p:sp>
      <p:sp>
        <p:nvSpPr>
          <p:cNvPr id="39" name="1    2     3     4    5    6    7     8    9    10">
            <a:extLst>
              <a:ext uri="{FF2B5EF4-FFF2-40B4-BE49-F238E27FC236}">
                <a16:creationId xmlns:a16="http://schemas.microsoft.com/office/drawing/2014/main" id="{64FFAD50-C27F-CD46-B1C6-DE7B47A879A7}"/>
              </a:ext>
            </a:extLst>
          </p:cNvPr>
          <p:cNvSpPr txBox="1"/>
          <p:nvPr/>
        </p:nvSpPr>
        <p:spPr>
          <a:xfrm>
            <a:off x="5933155" y="515823"/>
            <a:ext cx="3671887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t>   1    2     3     4    5    6    7     8    9    10</a:t>
            </a:r>
          </a:p>
        </p:txBody>
      </p:sp>
      <p:sp>
        <p:nvSpPr>
          <p:cNvPr id="40" name="Rectangle">
            <a:extLst>
              <a:ext uri="{FF2B5EF4-FFF2-40B4-BE49-F238E27FC236}">
                <a16:creationId xmlns:a16="http://schemas.microsoft.com/office/drawing/2014/main" id="{C59AAA74-13AB-B848-A542-093CE93F39BE}"/>
              </a:ext>
            </a:extLst>
          </p:cNvPr>
          <p:cNvSpPr/>
          <p:nvPr/>
        </p:nvSpPr>
        <p:spPr>
          <a:xfrm>
            <a:off x="6390263" y="1349464"/>
            <a:ext cx="723601" cy="354604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9869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95B2DC9-654E-6E4C-A902-538F3EA0A1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6" r="-187"/>
          <a:stretch/>
        </p:blipFill>
        <p:spPr>
          <a:xfrm>
            <a:off x="390222" y="1539685"/>
            <a:ext cx="3028539" cy="3606800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401" y="1113323"/>
            <a:ext cx="6256815" cy="4167728"/>
          </a:xfrm>
          <a:prstGeom prst="rect">
            <a:avLst/>
          </a:prstGeom>
        </p:spPr>
      </p:pic>
      <p:sp>
        <p:nvSpPr>
          <p:cNvPr id="4" name="textruta 3"/>
          <p:cNvSpPr txBox="1"/>
          <p:nvPr/>
        </p:nvSpPr>
        <p:spPr>
          <a:xfrm>
            <a:off x="5351706" y="3994995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55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ktangel 4"/>
          <p:cNvSpPr/>
          <p:nvPr/>
        </p:nvSpPr>
        <p:spPr>
          <a:xfrm>
            <a:off x="6489289" y="4182035"/>
            <a:ext cx="811163" cy="3604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ruta 5"/>
          <p:cNvSpPr txBox="1"/>
          <p:nvPr/>
        </p:nvSpPr>
        <p:spPr>
          <a:xfrm>
            <a:off x="5665761" y="1579043"/>
            <a:ext cx="4544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 1   2   3    4    5      6     7   8    9   10</a:t>
            </a:r>
          </a:p>
        </p:txBody>
      </p:sp>
      <p:cxnSp>
        <p:nvCxnSpPr>
          <p:cNvPr id="7" name="Rak koppling 6"/>
          <p:cNvCxnSpPr/>
          <p:nvPr/>
        </p:nvCxnSpPr>
        <p:spPr>
          <a:xfrm>
            <a:off x="6275409" y="1113323"/>
            <a:ext cx="4189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ruta 9"/>
          <p:cNvSpPr txBox="1"/>
          <p:nvPr/>
        </p:nvSpPr>
        <p:spPr>
          <a:xfrm flipH="1">
            <a:off x="6902726" y="655509"/>
            <a:ext cx="2309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v-SE" b="1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ruta 10"/>
          <p:cNvSpPr txBox="1"/>
          <p:nvPr/>
        </p:nvSpPr>
        <p:spPr>
          <a:xfrm>
            <a:off x="0" y="5477031"/>
            <a:ext cx="118103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2, H1975 cells non-target siRNA 3). Replicate 2, H1975 cells anti-EGFR siRNA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4). H1975 cells with non-targeted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5). H1975 cells anti-EGFR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6). Mw 7). replicate 2,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8). replicate 2, H1975 sEVs anti-EGFR 9). H1975 sEVs non-target siRNA for a third biological replicate of the knockdown experiments.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 10). H1975 sEVs anti-EGFR siRNA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 a third biological replicate of the knockdown experiments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work.</a:t>
            </a:r>
            <a:endParaRPr lang="sv-S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ktangel 4">
            <a:extLst>
              <a:ext uri="{FF2B5EF4-FFF2-40B4-BE49-F238E27FC236}">
                <a16:creationId xmlns:a16="http://schemas.microsoft.com/office/drawing/2014/main" id="{FBCEBE28-55FB-4442-B7CB-5108383E3BF8}"/>
              </a:ext>
            </a:extLst>
          </p:cNvPr>
          <p:cNvSpPr/>
          <p:nvPr/>
        </p:nvSpPr>
        <p:spPr>
          <a:xfrm>
            <a:off x="390222" y="3707072"/>
            <a:ext cx="3028539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4" name="Rektangel 1">
            <a:extLst>
              <a:ext uri="{FF2B5EF4-FFF2-40B4-BE49-F238E27FC236}">
                <a16:creationId xmlns:a16="http://schemas.microsoft.com/office/drawing/2014/main" id="{DDA8B350-869F-FF43-B2C9-F9722EDC92F4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  <p:sp>
        <p:nvSpPr>
          <p:cNvPr id="16" name="Rektangel 4">
            <a:extLst>
              <a:ext uri="{FF2B5EF4-FFF2-40B4-BE49-F238E27FC236}">
                <a16:creationId xmlns:a16="http://schemas.microsoft.com/office/drawing/2014/main" id="{D20A6FBF-D1AC-2445-81F2-0716A5041125}"/>
              </a:ext>
            </a:extLst>
          </p:cNvPr>
          <p:cNvSpPr/>
          <p:nvPr/>
        </p:nvSpPr>
        <p:spPr>
          <a:xfrm>
            <a:off x="8105889" y="4182035"/>
            <a:ext cx="1143058" cy="3474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5551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426CB42-49B7-804E-962E-1F59A843D3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6" r="-187"/>
          <a:stretch/>
        </p:blipFill>
        <p:spPr>
          <a:xfrm>
            <a:off x="390222" y="1539685"/>
            <a:ext cx="3028539" cy="3606800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259877" y="4557957"/>
            <a:ext cx="3501829" cy="6834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643" y="1130062"/>
            <a:ext cx="6316149" cy="4207251"/>
          </a:xfrm>
          <a:prstGeom prst="rect">
            <a:avLst/>
          </a:prstGeom>
        </p:spPr>
      </p:pic>
      <p:cxnSp>
        <p:nvCxnSpPr>
          <p:cNvPr id="5" name="Rak koppling 4"/>
          <p:cNvCxnSpPr/>
          <p:nvPr/>
        </p:nvCxnSpPr>
        <p:spPr>
          <a:xfrm>
            <a:off x="6374800" y="1023870"/>
            <a:ext cx="418939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ruta 5"/>
          <p:cNvSpPr txBox="1"/>
          <p:nvPr/>
        </p:nvSpPr>
        <p:spPr>
          <a:xfrm>
            <a:off x="5459165" y="410486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ktangel 6"/>
          <p:cNvSpPr/>
          <p:nvPr/>
        </p:nvSpPr>
        <p:spPr>
          <a:xfrm>
            <a:off x="6728466" y="4073215"/>
            <a:ext cx="774290" cy="451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8"/>
          <p:cNvSpPr txBox="1"/>
          <p:nvPr/>
        </p:nvSpPr>
        <p:spPr>
          <a:xfrm>
            <a:off x="8041734" y="15602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CD9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5685639" y="654538"/>
            <a:ext cx="4608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 1    2    3     4   5    6   7   8     9     10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5459164" y="353727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0" y="5477031"/>
            <a:ext cx="118103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2, H1975 cells non-target siRNA 3). Replicate 2, H1975 cells anti-EGFR siRNA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4). H1975 cells with non-targeted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5). H1975 cells anti-EGFR siRNA for a third biological replicate of the knockdown experiments,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6). Mw 7). replicate 2,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8). replicate 2, H1975 sEVs anti-EGFR siRNA 9). H1975 sEVs non-target siRNA for a third biological replicate of the knockdown experiments.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 10). H1975 sEVs anti-EGFR siRNA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 a third biological replicate of the knockdown experiments not shown in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siRNA exp. did not work </a:t>
            </a:r>
            <a:endParaRPr lang="sv-S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ktangel 6">
            <a:extLst>
              <a:ext uri="{FF2B5EF4-FFF2-40B4-BE49-F238E27FC236}">
                <a16:creationId xmlns:a16="http://schemas.microsoft.com/office/drawing/2014/main" id="{23E7FED0-A3A4-9B44-A1CA-E62202895838}"/>
              </a:ext>
            </a:extLst>
          </p:cNvPr>
          <p:cNvSpPr/>
          <p:nvPr/>
        </p:nvSpPr>
        <p:spPr>
          <a:xfrm>
            <a:off x="8244348" y="4073215"/>
            <a:ext cx="1165646" cy="4517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ektangel 1">
            <a:extLst>
              <a:ext uri="{FF2B5EF4-FFF2-40B4-BE49-F238E27FC236}">
                <a16:creationId xmlns:a16="http://schemas.microsoft.com/office/drawing/2014/main" id="{B8470224-2A2F-EE48-8D62-04EE6E3B78F7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4243723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AC026-A7F8-9B4B-855D-961372B9D1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SI figure 11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FC26F1-2AA5-BC43-BD80-6B88259CAD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746016-267B-1A45-9BE3-526B03777512}"/>
              </a:ext>
            </a:extLst>
          </p:cNvPr>
          <p:cNvSpPr txBox="1"/>
          <p:nvPr/>
        </p:nvSpPr>
        <p:spPr>
          <a:xfrm>
            <a:off x="6084277" y="3048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47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FC607B6-DCF8-534C-9F43-5CF40FD66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1" y="1238284"/>
            <a:ext cx="3600000" cy="4109284"/>
          </a:xfrm>
          <a:prstGeom prst="rect">
            <a:avLst/>
          </a:prstGeom>
        </p:spPr>
      </p:pic>
      <p:sp>
        <p:nvSpPr>
          <p:cNvPr id="2" name="Rektangel 1"/>
          <p:cNvSpPr/>
          <p:nvPr/>
        </p:nvSpPr>
        <p:spPr>
          <a:xfrm>
            <a:off x="275303" y="287874"/>
            <a:ext cx="11641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S3: Western blot analysis of sEVs derived from H1975 cells.</a:t>
            </a:r>
            <a:endParaRPr lang="en-US" sz="1400" i="1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286" y="1699949"/>
            <a:ext cx="6940781" cy="2326852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162526" y="1465006"/>
            <a:ext cx="3480585" cy="11602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ktangel 6"/>
          <p:cNvSpPr/>
          <p:nvPr/>
        </p:nvSpPr>
        <p:spPr>
          <a:xfrm>
            <a:off x="4385480" y="3215147"/>
            <a:ext cx="1730185" cy="688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textruta 7"/>
          <p:cNvSpPr txBox="1"/>
          <p:nvPr/>
        </p:nvSpPr>
        <p:spPr>
          <a:xfrm>
            <a:off x="3743286" y="1515283"/>
            <a:ext cx="5442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3        4      5      6      7         8      9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0" y="5903893"/>
            <a:ext cx="119587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).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anti-EGFR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Mw. Please note that Lane 5-8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smaller original file shows the same blot imaged with a lower exposure time, the blue square corresponds to the red one on the image for the Ms.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6115665" y="1053618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EGFR </a:t>
            </a:r>
          </a:p>
        </p:txBody>
      </p:sp>
      <p:cxnSp>
        <p:nvCxnSpPr>
          <p:cNvPr id="13" name="Rak koppling 12"/>
          <p:cNvCxnSpPr/>
          <p:nvPr/>
        </p:nvCxnSpPr>
        <p:spPr>
          <a:xfrm>
            <a:off x="3743286" y="1422950"/>
            <a:ext cx="69407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Bildobjekt 12">
            <a:extLst>
              <a:ext uri="{FF2B5EF4-FFF2-40B4-BE49-F238E27FC236}">
                <a16:creationId xmlns:a16="http://schemas.microsoft.com/office/drawing/2014/main" id="{C97DA028-52B9-0644-A992-D0D228980C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286" y="4165604"/>
            <a:ext cx="4480121" cy="1646540"/>
          </a:xfrm>
          <a:prstGeom prst="rect">
            <a:avLst/>
          </a:prstGeom>
        </p:spPr>
      </p:pic>
      <p:sp>
        <p:nvSpPr>
          <p:cNvPr id="14" name="Rektangel 6">
            <a:extLst>
              <a:ext uri="{FF2B5EF4-FFF2-40B4-BE49-F238E27FC236}">
                <a16:creationId xmlns:a16="http://schemas.microsoft.com/office/drawing/2014/main" id="{62B80D45-54E2-2B44-9200-E0AC8406B995}"/>
              </a:ext>
            </a:extLst>
          </p:cNvPr>
          <p:cNvSpPr/>
          <p:nvPr/>
        </p:nvSpPr>
        <p:spPr>
          <a:xfrm>
            <a:off x="4123212" y="5170674"/>
            <a:ext cx="1112817" cy="359269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727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S11: Western blot analysis of sEVs derived from pleural effusion fluid of advanced NSCLC patients and corresponding tumor cells</a:t>
            </a:r>
            <a:r>
              <a:rPr lang="en-US" sz="1400" dirty="0"/>
              <a:t>. </a:t>
            </a:r>
            <a:endParaRPr lang="sv-S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ruta 3"/>
          <p:cNvSpPr txBox="1"/>
          <p:nvPr/>
        </p:nvSpPr>
        <p:spPr>
          <a:xfrm>
            <a:off x="200961" y="5463568"/>
            <a:ext cx="119910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Cells PE002 3). Cells PE009 4). Cells PE011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6).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PE002 7).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PE009 8).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PE011 9).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PE020</a:t>
            </a:r>
          </a:p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10).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H1975 cells.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Please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note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EGFR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run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on a TA-gel for MW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reasons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all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other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markers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from a TB gel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running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the same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samples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The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cut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part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incubated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for EGFR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The ß-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is from the TB-gel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1" y="1497943"/>
            <a:ext cx="4447416" cy="3487011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235973" y="2084439"/>
            <a:ext cx="4709653" cy="7079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857" y="2053662"/>
            <a:ext cx="5911400" cy="1168121"/>
          </a:xfrm>
          <a:prstGeom prst="rect">
            <a:avLst/>
          </a:prstGeom>
        </p:spPr>
      </p:pic>
      <p:sp>
        <p:nvSpPr>
          <p:cNvPr id="8" name="textruta 7"/>
          <p:cNvSpPr txBox="1"/>
          <p:nvPr/>
        </p:nvSpPr>
        <p:spPr>
          <a:xfrm>
            <a:off x="5186517" y="1715107"/>
            <a:ext cx="4993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2     3     4     5     6     7    8    9      10</a:t>
            </a:r>
          </a:p>
        </p:txBody>
      </p:sp>
      <p:sp>
        <p:nvSpPr>
          <p:cNvPr id="10" name="Rektangel 9"/>
          <p:cNvSpPr/>
          <p:nvPr/>
        </p:nvSpPr>
        <p:spPr>
          <a:xfrm>
            <a:off x="5767755" y="2492564"/>
            <a:ext cx="1783420" cy="5926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ektangel 10"/>
          <p:cNvSpPr/>
          <p:nvPr/>
        </p:nvSpPr>
        <p:spPr>
          <a:xfrm>
            <a:off x="7958325" y="2492564"/>
            <a:ext cx="2198398" cy="5926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3" name="Rak koppling 12"/>
          <p:cNvCxnSpPr/>
          <p:nvPr/>
        </p:nvCxnSpPr>
        <p:spPr>
          <a:xfrm>
            <a:off x="5869858" y="1715107"/>
            <a:ext cx="42868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ruta 13"/>
          <p:cNvSpPr txBox="1"/>
          <p:nvPr/>
        </p:nvSpPr>
        <p:spPr>
          <a:xfrm>
            <a:off x="7663689" y="1238706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EGFR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6196480" y="3200609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part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8720305" y="326057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Right part</a:t>
            </a:r>
          </a:p>
        </p:txBody>
      </p:sp>
    </p:spTree>
    <p:extLst>
      <p:ext uri="{BB962C8B-B14F-4D97-AF65-F5344CB8AC3E}">
        <p14:creationId xmlns:p14="http://schemas.microsoft.com/office/powerpoint/2010/main" val="2026699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objekt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698" y="2123232"/>
            <a:ext cx="6316192" cy="1452504"/>
          </a:xfrm>
          <a:prstGeom prst="rect">
            <a:avLst/>
          </a:prstGeom>
        </p:spPr>
      </p:pic>
      <p:sp>
        <p:nvSpPr>
          <p:cNvPr id="4" name="textruta 3"/>
          <p:cNvSpPr txBox="1"/>
          <p:nvPr/>
        </p:nvSpPr>
        <p:spPr>
          <a:xfrm>
            <a:off x="200961" y="5296420"/>
            <a:ext cx="12821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Cells PE002 3). Cells PE009 4). Cells PE011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6).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PE002 7).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PE009 8).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PE011 9).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PE020</a:t>
            </a:r>
          </a:p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10).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H1975 cells.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IGF-1R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assessed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on a TB-gel and a part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probed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intensity/contrast of blot was changed for figure.</a:t>
            </a:r>
            <a:endParaRPr lang="sv-SE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1" y="1497943"/>
            <a:ext cx="4447416" cy="3487011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235973" y="2782529"/>
            <a:ext cx="4709653" cy="4392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textruta 7"/>
          <p:cNvSpPr txBox="1"/>
          <p:nvPr/>
        </p:nvSpPr>
        <p:spPr>
          <a:xfrm>
            <a:off x="5186517" y="1715107"/>
            <a:ext cx="5314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2    3      4     5     6     7     8      9      10</a:t>
            </a:r>
          </a:p>
        </p:txBody>
      </p:sp>
      <p:sp>
        <p:nvSpPr>
          <p:cNvPr id="10" name="Rektangel 9"/>
          <p:cNvSpPr/>
          <p:nvPr/>
        </p:nvSpPr>
        <p:spPr>
          <a:xfrm>
            <a:off x="5763491" y="2743201"/>
            <a:ext cx="1817179" cy="5259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3" name="Rak koppling 12"/>
          <p:cNvCxnSpPr/>
          <p:nvPr/>
        </p:nvCxnSpPr>
        <p:spPr>
          <a:xfrm>
            <a:off x="5869858" y="1715107"/>
            <a:ext cx="42868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ruta 13"/>
          <p:cNvSpPr txBox="1"/>
          <p:nvPr/>
        </p:nvSpPr>
        <p:spPr>
          <a:xfrm>
            <a:off x="7663689" y="1238706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IGF-1R</a:t>
            </a:r>
          </a:p>
        </p:txBody>
      </p:sp>
      <p:sp>
        <p:nvSpPr>
          <p:cNvPr id="15" name="Rektangel 14"/>
          <p:cNvSpPr/>
          <p:nvPr/>
        </p:nvSpPr>
        <p:spPr>
          <a:xfrm>
            <a:off x="8035871" y="2743201"/>
            <a:ext cx="2332495" cy="5259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textruta 15"/>
          <p:cNvSpPr txBox="1"/>
          <p:nvPr/>
        </p:nvSpPr>
        <p:spPr>
          <a:xfrm>
            <a:off x="6196480" y="3682395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part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8720305" y="3742361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Right part</a:t>
            </a:r>
          </a:p>
        </p:txBody>
      </p:sp>
      <p:sp>
        <p:nvSpPr>
          <p:cNvPr id="18" name="Rektangel 1">
            <a:extLst>
              <a:ext uri="{FF2B5EF4-FFF2-40B4-BE49-F238E27FC236}">
                <a16:creationId xmlns:a16="http://schemas.microsoft.com/office/drawing/2014/main" id="{E804A751-ACFE-844C-81C6-165067C6DF53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S11: Western blot analysis of sEVs derived from pleural effusion fluid of advanced NSCLC patients and corresponding tumor cells</a:t>
            </a:r>
            <a:r>
              <a:rPr lang="en-US" sz="1400" dirty="0"/>
              <a:t>. </a:t>
            </a:r>
            <a:endParaRPr lang="sv-S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3550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00961" y="5296420"/>
            <a:ext cx="12821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Cells PE002 3). Cells PE009 4). Cells PE011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6).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PE002 7).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PE009 8).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PE011 9).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PE020</a:t>
            </a:r>
          </a:p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10).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H1975 cells.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TSG101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assessed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on a TB-gel and a part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probed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intensity of blot was changed for figure.</a:t>
            </a:r>
            <a:endParaRPr lang="sv-SE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1" y="1497943"/>
            <a:ext cx="4447416" cy="3487011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235973" y="3241447"/>
            <a:ext cx="4709653" cy="5498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textruta 7"/>
          <p:cNvSpPr txBox="1"/>
          <p:nvPr/>
        </p:nvSpPr>
        <p:spPr>
          <a:xfrm>
            <a:off x="5186517" y="1715107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2     3    4     5     6    7     8     9    10</a:t>
            </a:r>
          </a:p>
        </p:txBody>
      </p:sp>
      <p:cxnSp>
        <p:nvCxnSpPr>
          <p:cNvPr id="13" name="Rak koppling 12"/>
          <p:cNvCxnSpPr/>
          <p:nvPr/>
        </p:nvCxnSpPr>
        <p:spPr>
          <a:xfrm>
            <a:off x="5869858" y="1715107"/>
            <a:ext cx="42868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ruta 13"/>
          <p:cNvSpPr txBox="1"/>
          <p:nvPr/>
        </p:nvSpPr>
        <p:spPr>
          <a:xfrm>
            <a:off x="7663689" y="1238706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TSG101</a:t>
            </a:r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759" y="2070405"/>
            <a:ext cx="5385736" cy="1124869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5763491" y="2219218"/>
            <a:ext cx="1620982" cy="4730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Rektangel 15"/>
          <p:cNvSpPr/>
          <p:nvPr/>
        </p:nvSpPr>
        <p:spPr>
          <a:xfrm>
            <a:off x="7755714" y="2219218"/>
            <a:ext cx="2080256" cy="4730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7" name="textruta 16"/>
          <p:cNvSpPr txBox="1"/>
          <p:nvPr/>
        </p:nvSpPr>
        <p:spPr>
          <a:xfrm>
            <a:off x="6196480" y="3200609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part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8720305" y="326057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Right part</a:t>
            </a:r>
          </a:p>
        </p:txBody>
      </p:sp>
      <p:sp>
        <p:nvSpPr>
          <p:cNvPr id="15" name="Rektangel 1">
            <a:extLst>
              <a:ext uri="{FF2B5EF4-FFF2-40B4-BE49-F238E27FC236}">
                <a16:creationId xmlns:a16="http://schemas.microsoft.com/office/drawing/2014/main" id="{A8C4A8D3-3140-824A-B83D-C6A3837EA5FD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S11: Western blot analysis of sEVs derived from pleural effusion fluid of advanced NSCLC patients and corresponding tumor cells</a:t>
            </a:r>
            <a:r>
              <a:rPr lang="en-US" sz="1400" dirty="0"/>
              <a:t>. </a:t>
            </a:r>
            <a:endParaRPr lang="sv-S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111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00961" y="5296420"/>
            <a:ext cx="12821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Cells PE002 3). Cells PE009 4). Cells PE011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6).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PE002 7).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PE009 8).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PE011 9).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PE020</a:t>
            </a:r>
          </a:p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10).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H1975 cells.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Calnexin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assessed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on a TB-gel and a part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probed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sv-SE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1" y="1497943"/>
            <a:ext cx="4447416" cy="3487011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235973" y="3696040"/>
            <a:ext cx="4709653" cy="3843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textruta 7"/>
          <p:cNvSpPr txBox="1"/>
          <p:nvPr/>
        </p:nvSpPr>
        <p:spPr>
          <a:xfrm>
            <a:off x="5186517" y="1715107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2     3    4     5     6       7    8    9   10</a:t>
            </a:r>
          </a:p>
        </p:txBody>
      </p:sp>
      <p:cxnSp>
        <p:nvCxnSpPr>
          <p:cNvPr id="13" name="Rak koppling 12"/>
          <p:cNvCxnSpPr/>
          <p:nvPr/>
        </p:nvCxnSpPr>
        <p:spPr>
          <a:xfrm>
            <a:off x="5869858" y="1715107"/>
            <a:ext cx="428686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ruta 13"/>
          <p:cNvSpPr txBox="1"/>
          <p:nvPr/>
        </p:nvSpPr>
        <p:spPr>
          <a:xfrm>
            <a:off x="7663689" y="1238706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 err="1">
                <a:latin typeface="Arial" panose="020B0604020202020204" pitchFamily="34" charset="0"/>
                <a:cs typeface="Arial" panose="020B0604020202020204" pitchFamily="34" charset="0"/>
              </a:rPr>
              <a:t>Calnexin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829" y="2100028"/>
            <a:ext cx="5476423" cy="1055754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5781368" y="2775057"/>
            <a:ext cx="1642320" cy="2967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Rektangel 15"/>
          <p:cNvSpPr/>
          <p:nvPr/>
        </p:nvSpPr>
        <p:spPr>
          <a:xfrm>
            <a:off x="7819556" y="2775057"/>
            <a:ext cx="2115185" cy="2967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2" name="Rak pilkoppling 11"/>
          <p:cNvCxnSpPr/>
          <p:nvPr/>
        </p:nvCxnSpPr>
        <p:spPr>
          <a:xfrm flipH="1">
            <a:off x="10314039" y="2762865"/>
            <a:ext cx="235974" cy="1081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ruta 16"/>
          <p:cNvSpPr txBox="1"/>
          <p:nvPr/>
        </p:nvSpPr>
        <p:spPr>
          <a:xfrm>
            <a:off x="6196480" y="3200609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part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8720305" y="3260575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Right part</a:t>
            </a:r>
          </a:p>
        </p:txBody>
      </p:sp>
      <p:sp>
        <p:nvSpPr>
          <p:cNvPr id="15" name="Rektangel 1">
            <a:extLst>
              <a:ext uri="{FF2B5EF4-FFF2-40B4-BE49-F238E27FC236}">
                <a16:creationId xmlns:a16="http://schemas.microsoft.com/office/drawing/2014/main" id="{8E0518D1-FBBB-AE4B-9575-02468A873277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S11: Western blot analysis of sEVs derived from pleural effusion fluid of advanced NSCLC patients and corresponding tumor cells</a:t>
            </a:r>
            <a:r>
              <a:rPr lang="en-US" sz="1400" dirty="0"/>
              <a:t>. </a:t>
            </a:r>
            <a:endParaRPr lang="sv-S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0069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00961" y="5296420"/>
            <a:ext cx="116469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Cells PE002 3). Cells PE009 4). Cells PE011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6).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PE002 7).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PE009 8).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PE011 9).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PE020 10).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H1975 cells. </a:t>
            </a:r>
            <a:r>
              <a:rPr lang="sv-SE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assessed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on the TB-gel and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probed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on the same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as TSG101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using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mouse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antibody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No bands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corresponding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sv-SE" sz="1400" dirty="0">
                <a:latin typeface="Symbol" panose="05050102010706020507" pitchFamily="18" charset="2"/>
                <a:cs typeface="Arial" panose="020B0604020202020204" pitchFamily="34" charset="0"/>
              </a:rPr>
              <a:t>b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were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evident in the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samples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v-SE" sz="1400" dirty="0">
              <a:latin typeface="Symbol" panose="05050102010706020507" pitchFamily="18" charset="2"/>
              <a:cs typeface="Arial" panose="020B0604020202020204" pitchFamily="34" charset="0"/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1" y="1497943"/>
            <a:ext cx="4447416" cy="3487011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200961" y="4134617"/>
            <a:ext cx="4709653" cy="3843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3" name="Bildobjekt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983" y="2441563"/>
            <a:ext cx="6286114" cy="1421930"/>
          </a:xfrm>
          <a:prstGeom prst="rect">
            <a:avLst/>
          </a:prstGeom>
        </p:spPr>
      </p:pic>
      <p:sp>
        <p:nvSpPr>
          <p:cNvPr id="15" name="textruta 14"/>
          <p:cNvSpPr txBox="1"/>
          <p:nvPr/>
        </p:nvSpPr>
        <p:spPr>
          <a:xfrm>
            <a:off x="4738718" y="2072231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3      4      5     6       7      8       9     10</a:t>
            </a:r>
          </a:p>
        </p:txBody>
      </p:sp>
      <p:sp>
        <p:nvSpPr>
          <p:cNvPr id="17" name="Rektangel 16"/>
          <p:cNvSpPr/>
          <p:nvPr/>
        </p:nvSpPr>
        <p:spPr>
          <a:xfrm>
            <a:off x="5449825" y="2698595"/>
            <a:ext cx="1960414" cy="361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ktangel 17"/>
          <p:cNvSpPr/>
          <p:nvPr/>
        </p:nvSpPr>
        <p:spPr>
          <a:xfrm>
            <a:off x="7839081" y="2698595"/>
            <a:ext cx="2592945" cy="3512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22" name="Rak koppling 21"/>
          <p:cNvCxnSpPr/>
          <p:nvPr/>
        </p:nvCxnSpPr>
        <p:spPr>
          <a:xfrm>
            <a:off x="5506065" y="2072231"/>
            <a:ext cx="492596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ruta 22"/>
          <p:cNvSpPr txBox="1"/>
          <p:nvPr/>
        </p:nvSpPr>
        <p:spPr>
          <a:xfrm>
            <a:off x="7410238" y="1689191"/>
            <a:ext cx="111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Symbol" panose="05050102010706020507" pitchFamily="18" charset="2"/>
              </a:rPr>
              <a:t>b-</a:t>
            </a:r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tubulin</a:t>
            </a:r>
            <a:endParaRPr lang="sv-SE" dirty="0">
              <a:latin typeface="Symbol" panose="05050102010706020507" pitchFamily="18" charset="2"/>
            </a:endParaRPr>
          </a:p>
        </p:txBody>
      </p:sp>
      <p:sp>
        <p:nvSpPr>
          <p:cNvPr id="24" name="textruta 23"/>
          <p:cNvSpPr txBox="1"/>
          <p:nvPr/>
        </p:nvSpPr>
        <p:spPr>
          <a:xfrm>
            <a:off x="6196480" y="3938033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part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8720305" y="3997999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Right part</a:t>
            </a:r>
          </a:p>
        </p:txBody>
      </p:sp>
      <p:sp>
        <p:nvSpPr>
          <p:cNvPr id="14" name="Rektangel 1">
            <a:extLst>
              <a:ext uri="{FF2B5EF4-FFF2-40B4-BE49-F238E27FC236}">
                <a16:creationId xmlns:a16="http://schemas.microsoft.com/office/drawing/2014/main" id="{691F5383-7D3B-C944-BC0F-88B0956D9BF5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S11: Western blot analysis of sEVs derived from pleural effusion fluid of advanced NSCLC patients and corresponding tumor cells</a:t>
            </a:r>
            <a:r>
              <a:rPr lang="en-US" sz="1400" dirty="0"/>
              <a:t>. </a:t>
            </a:r>
            <a:endParaRPr lang="sv-S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3608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200961" y="5296420"/>
            <a:ext cx="12821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Cells PE002 3). Cells PE009 4). Cells PE011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Empty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lane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6).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PE002 7).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PE009 8).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PE011 9).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PE020</a:t>
            </a:r>
          </a:p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10).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H1975 cells.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CD9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assessed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on a part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membrane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from the TB-gel.  </a:t>
            </a:r>
            <a:endParaRPr lang="sv-SE" sz="1400" dirty="0">
              <a:latin typeface="Symbol" panose="05050102010706020507" pitchFamily="18" charset="2"/>
              <a:cs typeface="Arial" panose="020B0604020202020204" pitchFamily="34" charset="0"/>
            </a:endParaRP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31" y="1497943"/>
            <a:ext cx="4447416" cy="3487011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180866" y="4564167"/>
            <a:ext cx="4709653" cy="3843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5" name="textruta 14"/>
          <p:cNvSpPr txBox="1"/>
          <p:nvPr/>
        </p:nvSpPr>
        <p:spPr>
          <a:xfrm>
            <a:off x="5367982" y="2032902"/>
            <a:ext cx="5634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2     3      4      5     6     7       8       9      10</a:t>
            </a: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552" y="2443397"/>
            <a:ext cx="5810325" cy="1759099"/>
          </a:xfrm>
          <a:prstGeom prst="rect">
            <a:avLst/>
          </a:prstGeom>
        </p:spPr>
      </p:pic>
      <p:sp>
        <p:nvSpPr>
          <p:cNvPr id="8" name="textruta 7"/>
          <p:cNvSpPr txBox="1"/>
          <p:nvPr/>
        </p:nvSpPr>
        <p:spPr>
          <a:xfrm>
            <a:off x="5198893" y="3012686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14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ruta 11"/>
          <p:cNvSpPr txBox="1"/>
          <p:nvPr/>
        </p:nvSpPr>
        <p:spPr>
          <a:xfrm>
            <a:off x="5158914" y="2416446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sv-SE" sz="16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sv-S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ktangel 16"/>
          <p:cNvSpPr/>
          <p:nvPr/>
        </p:nvSpPr>
        <p:spPr>
          <a:xfrm>
            <a:off x="5992797" y="2854816"/>
            <a:ext cx="2000829" cy="5488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8" name="Rektangel 17"/>
          <p:cNvSpPr/>
          <p:nvPr/>
        </p:nvSpPr>
        <p:spPr>
          <a:xfrm>
            <a:off x="8312572" y="2854816"/>
            <a:ext cx="2608857" cy="5310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textruta 12"/>
          <p:cNvSpPr txBox="1"/>
          <p:nvPr/>
        </p:nvSpPr>
        <p:spPr>
          <a:xfrm>
            <a:off x="6766752" y="4105174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>
                <a:latin typeface="Arial" panose="020B0604020202020204" pitchFamily="34" charset="0"/>
                <a:cs typeface="Arial" panose="020B0604020202020204" pitchFamily="34" charset="0"/>
              </a:rPr>
              <a:t>Left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part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9290577" y="416514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Right part</a:t>
            </a:r>
          </a:p>
        </p:txBody>
      </p:sp>
      <p:cxnSp>
        <p:nvCxnSpPr>
          <p:cNvPr id="16" name="Rak koppling 15"/>
          <p:cNvCxnSpPr/>
          <p:nvPr/>
        </p:nvCxnSpPr>
        <p:spPr>
          <a:xfrm>
            <a:off x="6076897" y="2032902"/>
            <a:ext cx="492596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ruta 2"/>
          <p:cNvSpPr txBox="1"/>
          <p:nvPr/>
        </p:nvSpPr>
        <p:spPr>
          <a:xfrm>
            <a:off x="8185420" y="155239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CD9</a:t>
            </a:r>
          </a:p>
        </p:txBody>
      </p:sp>
      <p:sp>
        <p:nvSpPr>
          <p:cNvPr id="19" name="Rektangel 1">
            <a:extLst>
              <a:ext uri="{FF2B5EF4-FFF2-40B4-BE49-F238E27FC236}">
                <a16:creationId xmlns:a16="http://schemas.microsoft.com/office/drawing/2014/main" id="{F02C6563-5106-5246-A71C-5FA2EE8873EF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S11: Western blot analysis of sEVs derived from pleural effusion fluid of advanced NSCLC patients and corresponding tumor cells</a:t>
            </a:r>
            <a:r>
              <a:rPr lang="en-US" sz="1400" dirty="0"/>
              <a:t>. </a:t>
            </a:r>
            <a:endParaRPr lang="sv-S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070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AC026-A7F8-9B4B-855D-961372B9D1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SI figure 13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FC26F1-2AA5-BC43-BD80-6B88259CAD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746016-267B-1A45-9BE3-526B03777512}"/>
              </a:ext>
            </a:extLst>
          </p:cNvPr>
          <p:cNvSpPr txBox="1"/>
          <p:nvPr/>
        </p:nvSpPr>
        <p:spPr>
          <a:xfrm>
            <a:off x="6084277" y="3048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8595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6A3B98B-BCA3-724C-B703-C97E3AAFA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905"/>
            <a:ext cx="4746478" cy="1286823"/>
          </a:xfrm>
          <a:prstGeom prst="rect">
            <a:avLst/>
          </a:prstGeom>
        </p:spPr>
      </p:pic>
      <p:sp>
        <p:nvSpPr>
          <p:cNvPr id="9" name="Rektangel 7">
            <a:extLst>
              <a:ext uri="{FF2B5EF4-FFF2-40B4-BE49-F238E27FC236}">
                <a16:creationId xmlns:a16="http://schemas.microsoft.com/office/drawing/2014/main" id="{2912DB1C-3BB3-F04E-8326-44AF94D32EEE}"/>
              </a:ext>
            </a:extLst>
          </p:cNvPr>
          <p:cNvSpPr/>
          <p:nvPr/>
        </p:nvSpPr>
        <p:spPr>
          <a:xfrm>
            <a:off x="0" y="1383650"/>
            <a:ext cx="2536723" cy="4094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807" y="2182453"/>
            <a:ext cx="7037440" cy="2722776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10895061" y="2728422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 err="1">
                <a:latin typeface="Arial" panose="020B0604020202020204" pitchFamily="34" charset="0"/>
                <a:cs typeface="Arial" panose="020B0604020202020204" pitchFamily="34" charset="0"/>
              </a:rPr>
              <a:t>Calnexin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BD9342-7C9F-DF46-998B-3FBEF3D6466F}"/>
              </a:ext>
            </a:extLst>
          </p:cNvPr>
          <p:cNvSpPr/>
          <p:nvPr/>
        </p:nvSpPr>
        <p:spPr>
          <a:xfrm>
            <a:off x="310130" y="417143"/>
            <a:ext cx="11881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S13 Western blot analysis of sEVs derived from pleural effusion fluid of NSCLC patients and with matched samples from patients with benign diseases</a:t>
            </a:r>
            <a:r>
              <a:rPr lang="en-US" sz="14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dirty="0"/>
          </a:p>
        </p:txBody>
      </p:sp>
      <p:sp>
        <p:nvSpPr>
          <p:cNvPr id="12" name="textruta 3">
            <a:extLst>
              <a:ext uri="{FF2B5EF4-FFF2-40B4-BE49-F238E27FC236}">
                <a16:creationId xmlns:a16="http://schemas.microsoft.com/office/drawing/2014/main" id="{C512F332-2BE5-9E4A-8C94-69AA28E0C317}"/>
              </a:ext>
            </a:extLst>
          </p:cNvPr>
          <p:cNvSpPr txBox="1"/>
          <p:nvPr/>
        </p:nvSpPr>
        <p:spPr>
          <a:xfrm>
            <a:off x="200961" y="5296420"/>
            <a:ext cx="115804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sEVs RP-005 3). sEVs RP-028 4). sEVs RP-036 5). sEVs RP-025 6). sEVs RP-037 7). sEVs RP-064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8). sEVs PE011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9). H1975 cells.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10). sEVs H1975 cells. </a:t>
            </a:r>
          </a:p>
          <a:p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Blot is not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in the Ms.</a:t>
            </a:r>
            <a:endParaRPr lang="sv-SE" sz="1400" dirty="0">
              <a:latin typeface="Symbol" panose="05050102010706020507" pitchFamily="18" charset="2"/>
              <a:cs typeface="Arial" panose="020B0604020202020204" pitchFamily="34" charset="0"/>
            </a:endParaRPr>
          </a:p>
        </p:txBody>
      </p:sp>
      <p:sp>
        <p:nvSpPr>
          <p:cNvPr id="14" name="textruta 3">
            <a:extLst>
              <a:ext uri="{FF2B5EF4-FFF2-40B4-BE49-F238E27FC236}">
                <a16:creationId xmlns:a16="http://schemas.microsoft.com/office/drawing/2014/main" id="{8C15B62B-610A-D747-8067-377F5804D260}"/>
              </a:ext>
            </a:extLst>
          </p:cNvPr>
          <p:cNvSpPr txBox="1"/>
          <p:nvPr/>
        </p:nvSpPr>
        <p:spPr>
          <a:xfrm>
            <a:off x="4262488" y="1778396"/>
            <a:ext cx="6545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1         2        3        4         5      6        7        8      9         10</a:t>
            </a:r>
          </a:p>
        </p:txBody>
      </p:sp>
      <p:sp>
        <p:nvSpPr>
          <p:cNvPr id="10" name="Rektangel 7">
            <a:extLst>
              <a:ext uri="{FF2B5EF4-FFF2-40B4-BE49-F238E27FC236}">
                <a16:creationId xmlns:a16="http://schemas.microsoft.com/office/drawing/2014/main" id="{11208005-008C-3F47-B4A7-2ED0B6879AC0}"/>
              </a:ext>
            </a:extLst>
          </p:cNvPr>
          <p:cNvSpPr/>
          <p:nvPr/>
        </p:nvSpPr>
        <p:spPr>
          <a:xfrm>
            <a:off x="4349261" y="2229346"/>
            <a:ext cx="5458803" cy="10765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75825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996" y="2867297"/>
            <a:ext cx="4714441" cy="1825851"/>
          </a:xfrm>
          <a:prstGeom prst="rect">
            <a:avLst/>
          </a:prstGeom>
        </p:spPr>
      </p:pic>
      <p:sp>
        <p:nvSpPr>
          <p:cNvPr id="7" name="Rektangel 6"/>
          <p:cNvSpPr/>
          <p:nvPr/>
        </p:nvSpPr>
        <p:spPr>
          <a:xfrm>
            <a:off x="9956437" y="3001689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 err="1">
                <a:latin typeface="Arial" panose="020B0604020202020204" pitchFamily="34" charset="0"/>
                <a:cs typeface="Arial" panose="020B0604020202020204" pitchFamily="34" charset="0"/>
              </a:rPr>
              <a:t>Calnexin</a:t>
            </a:r>
            <a:endParaRPr lang="sv-S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DEFF02-5E09-CD46-B372-C08AABBD095A}"/>
              </a:ext>
            </a:extLst>
          </p:cNvPr>
          <p:cNvSpPr/>
          <p:nvPr/>
        </p:nvSpPr>
        <p:spPr>
          <a:xfrm>
            <a:off x="310130" y="417143"/>
            <a:ext cx="11881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S13 Western blot analysis of sEVs derived from pleural effusion fluid of NSCLC patients and with matched samples from patients with benign diseases</a:t>
            </a:r>
            <a:r>
              <a:rPr lang="en-US" sz="14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dirty="0"/>
          </a:p>
        </p:txBody>
      </p:sp>
      <p:sp>
        <p:nvSpPr>
          <p:cNvPr id="14" name="textruta 3">
            <a:extLst>
              <a:ext uri="{FF2B5EF4-FFF2-40B4-BE49-F238E27FC236}">
                <a16:creationId xmlns:a16="http://schemas.microsoft.com/office/drawing/2014/main" id="{547491DF-24FE-2C4C-9B0A-3AA9FB6FBB1D}"/>
              </a:ext>
            </a:extLst>
          </p:cNvPr>
          <p:cNvSpPr txBox="1"/>
          <p:nvPr/>
        </p:nvSpPr>
        <p:spPr>
          <a:xfrm>
            <a:off x="108017" y="5475447"/>
            <a:ext cx="115804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sEVs RP-064 3). sEVs RP-087 4). sEVs RP-046 5). sEVs RP-078 6). sEVs RP-089 7). sEVs RP-005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8). sEVs PE011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9). H1975 cells.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10). sEVs H1975 cells. </a:t>
            </a:r>
          </a:p>
          <a:p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Blot is not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shown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in the Ms.</a:t>
            </a:r>
            <a:endParaRPr lang="sv-SE" sz="1400" dirty="0">
              <a:latin typeface="Symbol" panose="05050102010706020507" pitchFamily="18" charset="2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342A4C7-C194-D44D-BB8A-89F3BE3B64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0" y="2385525"/>
            <a:ext cx="4746478" cy="1286823"/>
          </a:xfrm>
          <a:prstGeom prst="rect">
            <a:avLst/>
          </a:prstGeom>
        </p:spPr>
      </p:pic>
      <p:sp>
        <p:nvSpPr>
          <p:cNvPr id="9" name="Rektangel 7">
            <a:extLst>
              <a:ext uri="{FF2B5EF4-FFF2-40B4-BE49-F238E27FC236}">
                <a16:creationId xmlns:a16="http://schemas.microsoft.com/office/drawing/2014/main" id="{85E95C4A-4D2F-0C4A-88FE-4CBE2F92FDD3}"/>
              </a:ext>
            </a:extLst>
          </p:cNvPr>
          <p:cNvSpPr/>
          <p:nvPr/>
        </p:nvSpPr>
        <p:spPr>
          <a:xfrm>
            <a:off x="2634445" y="2875182"/>
            <a:ext cx="2231853" cy="4958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ktangel 7">
            <a:extLst>
              <a:ext uri="{FF2B5EF4-FFF2-40B4-BE49-F238E27FC236}">
                <a16:creationId xmlns:a16="http://schemas.microsoft.com/office/drawing/2014/main" id="{4ADC5A7E-B0A8-A042-BEFE-074185233DC8}"/>
              </a:ext>
            </a:extLst>
          </p:cNvPr>
          <p:cNvSpPr/>
          <p:nvPr/>
        </p:nvSpPr>
        <p:spPr>
          <a:xfrm>
            <a:off x="5545015" y="2959054"/>
            <a:ext cx="3559664" cy="7132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1667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678" y="2143760"/>
            <a:ext cx="6892193" cy="1917586"/>
          </a:xfrm>
          <a:prstGeom prst="rect">
            <a:avLst/>
          </a:prstGeom>
        </p:spPr>
      </p:pic>
      <p:sp>
        <p:nvSpPr>
          <p:cNvPr id="4" name="textruta 3"/>
          <p:cNvSpPr txBox="1"/>
          <p:nvPr/>
        </p:nvSpPr>
        <p:spPr>
          <a:xfrm>
            <a:off x="5235582" y="1774428"/>
            <a:ext cx="6545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1         2        3        4         5      6        7        8      9         10</a:t>
            </a:r>
          </a:p>
        </p:txBody>
      </p:sp>
      <p:sp>
        <p:nvSpPr>
          <p:cNvPr id="6" name="textruta 5"/>
          <p:cNvSpPr txBox="1"/>
          <p:nvPr/>
        </p:nvSpPr>
        <p:spPr>
          <a:xfrm>
            <a:off x="11881871" y="2596339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/>
              <a:t>CD9</a:t>
            </a:r>
          </a:p>
        </p:txBody>
      </p:sp>
      <p:sp>
        <p:nvSpPr>
          <p:cNvPr id="8" name="Rektangel 7"/>
          <p:cNvSpPr/>
          <p:nvPr/>
        </p:nvSpPr>
        <p:spPr>
          <a:xfrm>
            <a:off x="5235582" y="2792983"/>
            <a:ext cx="4388027" cy="6784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976A07-536F-384E-B523-46FA47F4ABE0}"/>
              </a:ext>
            </a:extLst>
          </p:cNvPr>
          <p:cNvSpPr/>
          <p:nvPr/>
        </p:nvSpPr>
        <p:spPr>
          <a:xfrm>
            <a:off x="310130" y="417143"/>
            <a:ext cx="11881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S13 Western blot analysis of sEVs derived from pleural effusion fluid of NSCLC patients and with matched samples from patients with benign diseases</a:t>
            </a:r>
            <a:r>
              <a:rPr lang="en-US" sz="14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dirty="0"/>
          </a:p>
        </p:txBody>
      </p:sp>
      <p:sp>
        <p:nvSpPr>
          <p:cNvPr id="13" name="textruta 3">
            <a:extLst>
              <a:ext uri="{FF2B5EF4-FFF2-40B4-BE49-F238E27FC236}">
                <a16:creationId xmlns:a16="http://schemas.microsoft.com/office/drawing/2014/main" id="{97EF1214-244B-464E-8131-52B57E1912F6}"/>
              </a:ext>
            </a:extLst>
          </p:cNvPr>
          <p:cNvSpPr txBox="1"/>
          <p:nvPr/>
        </p:nvSpPr>
        <p:spPr>
          <a:xfrm>
            <a:off x="200961" y="5296420"/>
            <a:ext cx="11580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sEVs RP-005 3). sEVs RP-028 4). sEVs RP-036 5). sEVs RP-025 6). sEVs RP-037 7). sEVs RP-064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8). sEVs PE011 9). H1975 cells. 10). sEVs H1975 cells. </a:t>
            </a:r>
            <a:endParaRPr lang="sv-SE" sz="1400" dirty="0">
              <a:latin typeface="Symbol" panose="05050102010706020507" pitchFamily="18" charset="2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F793F9-1C69-8C4D-A5C8-B83B814F5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20" y="2385525"/>
            <a:ext cx="4746478" cy="1286823"/>
          </a:xfrm>
          <a:prstGeom prst="rect">
            <a:avLst/>
          </a:prstGeom>
        </p:spPr>
      </p:pic>
      <p:sp>
        <p:nvSpPr>
          <p:cNvPr id="12" name="Rektangel 7">
            <a:extLst>
              <a:ext uri="{FF2B5EF4-FFF2-40B4-BE49-F238E27FC236}">
                <a16:creationId xmlns:a16="http://schemas.microsoft.com/office/drawing/2014/main" id="{3D8C775E-CC82-8B46-B473-7D0067296DFD}"/>
              </a:ext>
            </a:extLst>
          </p:cNvPr>
          <p:cNvSpPr/>
          <p:nvPr/>
        </p:nvSpPr>
        <p:spPr>
          <a:xfrm>
            <a:off x="200961" y="3333135"/>
            <a:ext cx="1996549" cy="3392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54050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39AC50E-012F-A94E-BA37-382728AB1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1" y="1238284"/>
            <a:ext cx="3600000" cy="4109284"/>
          </a:xfrm>
          <a:prstGeom prst="rect">
            <a:avLst/>
          </a:prstGeom>
        </p:spPr>
      </p:pic>
      <p:sp>
        <p:nvSpPr>
          <p:cNvPr id="2" name="textruta 1"/>
          <p:cNvSpPr txBox="1"/>
          <p:nvPr/>
        </p:nvSpPr>
        <p:spPr>
          <a:xfrm>
            <a:off x="127820" y="5683300"/>
            <a:ext cx="1163946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).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anti-EGFR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Mw. Please note that Lane 5-8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sv-SE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Rektangel 3"/>
          <p:cNvSpPr/>
          <p:nvPr/>
        </p:nvSpPr>
        <p:spPr>
          <a:xfrm>
            <a:off x="127820" y="2517371"/>
            <a:ext cx="3515291" cy="6882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483" y="1802512"/>
            <a:ext cx="7733746" cy="1841016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4237703" y="2479175"/>
            <a:ext cx="1976284" cy="5058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textruta 6"/>
          <p:cNvSpPr txBox="1"/>
          <p:nvPr/>
        </p:nvSpPr>
        <p:spPr>
          <a:xfrm>
            <a:off x="3821944" y="1433180"/>
            <a:ext cx="6019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 3          4        5        6       7       8        9</a:t>
            </a:r>
          </a:p>
        </p:txBody>
      </p:sp>
      <p:cxnSp>
        <p:nvCxnSpPr>
          <p:cNvPr id="8" name="Rak koppling 7"/>
          <p:cNvCxnSpPr/>
          <p:nvPr/>
        </p:nvCxnSpPr>
        <p:spPr>
          <a:xfrm>
            <a:off x="3743286" y="1422950"/>
            <a:ext cx="69407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ruta 8"/>
          <p:cNvSpPr txBox="1"/>
          <p:nvPr/>
        </p:nvSpPr>
        <p:spPr>
          <a:xfrm>
            <a:off x="6566953" y="1001859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IGF-1R </a:t>
            </a:r>
          </a:p>
        </p:txBody>
      </p:sp>
      <p:sp>
        <p:nvSpPr>
          <p:cNvPr id="11" name="Rektangel 1">
            <a:extLst>
              <a:ext uri="{FF2B5EF4-FFF2-40B4-BE49-F238E27FC236}">
                <a16:creationId xmlns:a16="http://schemas.microsoft.com/office/drawing/2014/main" id="{8D8114F4-8D79-984D-955A-0B3FAE213DC3}"/>
              </a:ext>
            </a:extLst>
          </p:cNvPr>
          <p:cNvSpPr/>
          <p:nvPr/>
        </p:nvSpPr>
        <p:spPr>
          <a:xfrm>
            <a:off x="275303" y="287874"/>
            <a:ext cx="11641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S3: Western blot analysis of sEVs derived from H1975 cells. 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6242861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239" y="3391121"/>
            <a:ext cx="7005979" cy="1465394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4771509" y="3971065"/>
            <a:ext cx="4458174" cy="6259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8"/>
          <p:cNvSpPr txBox="1"/>
          <p:nvPr/>
        </p:nvSpPr>
        <p:spPr>
          <a:xfrm>
            <a:off x="4864160" y="3021789"/>
            <a:ext cx="621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1     2         3        4         5        6        7        8         9       10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1355588" y="3686477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/>
              <a:t>CD9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4FF0C6-183F-5749-A828-38F72FC39DAF}"/>
              </a:ext>
            </a:extLst>
          </p:cNvPr>
          <p:cNvSpPr/>
          <p:nvPr/>
        </p:nvSpPr>
        <p:spPr>
          <a:xfrm>
            <a:off x="310130" y="417143"/>
            <a:ext cx="11881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S13 Western blot analysis of sEVs derived from pleural effusion fluid of NSCLC patients and with matched samples from patients with benign diseases</a:t>
            </a:r>
            <a:r>
              <a:rPr lang="en-US" sz="1400" dirty="0"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dirty="0"/>
          </a:p>
        </p:txBody>
      </p:sp>
      <p:sp>
        <p:nvSpPr>
          <p:cNvPr id="16" name="textruta 3">
            <a:extLst>
              <a:ext uri="{FF2B5EF4-FFF2-40B4-BE49-F238E27FC236}">
                <a16:creationId xmlns:a16="http://schemas.microsoft.com/office/drawing/2014/main" id="{79AA1D87-A953-FE44-A7D6-BC57634058C3}"/>
              </a:ext>
            </a:extLst>
          </p:cNvPr>
          <p:cNvSpPr txBox="1"/>
          <p:nvPr/>
        </p:nvSpPr>
        <p:spPr>
          <a:xfrm>
            <a:off x="108017" y="5475447"/>
            <a:ext cx="11580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. 2). sEVs RP-064 3). sEVs RP-087 4). sEVs RP-046 5). sEVs RP-078 6). sEVs RP-089 7). sEVs RP-005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8). sEVs PE011 9). H1975 cells. 10). sEVs H1975 cells. </a:t>
            </a:r>
            <a:endParaRPr lang="sv-SE" sz="1400" dirty="0">
              <a:latin typeface="Symbol" panose="05050102010706020507" pitchFamily="18" charset="2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0ADB085-B7C6-C34F-99FA-F3B39411C9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7" y="1276221"/>
            <a:ext cx="4746478" cy="1286823"/>
          </a:xfrm>
          <a:prstGeom prst="rect">
            <a:avLst/>
          </a:prstGeom>
        </p:spPr>
      </p:pic>
      <p:sp>
        <p:nvSpPr>
          <p:cNvPr id="12" name="Rektangel 7">
            <a:extLst>
              <a:ext uri="{FF2B5EF4-FFF2-40B4-BE49-F238E27FC236}">
                <a16:creationId xmlns:a16="http://schemas.microsoft.com/office/drawing/2014/main" id="{138C573D-060C-E749-AAC2-E7336DFD2752}"/>
              </a:ext>
            </a:extLst>
          </p:cNvPr>
          <p:cNvSpPr/>
          <p:nvPr/>
        </p:nvSpPr>
        <p:spPr>
          <a:xfrm>
            <a:off x="2622642" y="2238891"/>
            <a:ext cx="1774597" cy="3241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42753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1">
            <a:extLst>
              <a:ext uri="{FF2B5EF4-FFF2-40B4-BE49-F238E27FC236}">
                <a16:creationId xmlns:a16="http://schemas.microsoft.com/office/drawing/2014/main" id="{C7148267-C8B5-B043-B34C-C5889E58D23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405" b="76627"/>
          <a:stretch/>
        </p:blipFill>
        <p:spPr>
          <a:xfrm>
            <a:off x="3759705" y="1881374"/>
            <a:ext cx="7564787" cy="15367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29F7FA-43F8-AF4D-85C7-EB7D75D227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1" y="1238284"/>
            <a:ext cx="3600000" cy="4109284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43111" y="3240454"/>
            <a:ext cx="3716594" cy="698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ktangel 5"/>
          <p:cNvSpPr/>
          <p:nvPr/>
        </p:nvSpPr>
        <p:spPr>
          <a:xfrm>
            <a:off x="4498258" y="2830269"/>
            <a:ext cx="1855650" cy="5526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textruta 6"/>
          <p:cNvSpPr txBox="1"/>
          <p:nvPr/>
        </p:nvSpPr>
        <p:spPr>
          <a:xfrm>
            <a:off x="4004751" y="1528294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 3         4       5       6        7       8       9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43111" y="5656677"/>
            <a:ext cx="11706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).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anti-EGFR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Mw. Please note that Lane 5-8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S8.</a:t>
            </a:r>
            <a:endParaRPr lang="sv-SE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Rektangel 1">
            <a:extLst>
              <a:ext uri="{FF2B5EF4-FFF2-40B4-BE49-F238E27FC236}">
                <a16:creationId xmlns:a16="http://schemas.microsoft.com/office/drawing/2014/main" id="{7F8B4325-07E8-DC4D-92AB-6E49672E5028}"/>
              </a:ext>
            </a:extLst>
          </p:cNvPr>
          <p:cNvSpPr/>
          <p:nvPr/>
        </p:nvSpPr>
        <p:spPr>
          <a:xfrm>
            <a:off x="275303" y="287874"/>
            <a:ext cx="11641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S3: Western blot analysis of sEVs derived from H1975 cells. 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988199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329F7FA-43F8-AF4D-85C7-EB7D75D22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1" y="1238284"/>
            <a:ext cx="3600000" cy="4109284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43398" y="3950677"/>
            <a:ext cx="3716594" cy="698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632" y="1897626"/>
            <a:ext cx="7167616" cy="2064774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4650658" y="2348495"/>
            <a:ext cx="1855650" cy="502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textruta 6"/>
          <p:cNvSpPr txBox="1"/>
          <p:nvPr/>
        </p:nvSpPr>
        <p:spPr>
          <a:xfrm>
            <a:off x="4004751" y="1528294"/>
            <a:ext cx="5955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 3         4       5       6        7       8       9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43111" y="5656677"/>
            <a:ext cx="117067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).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anti-EGFR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Mw. Please note that Lane 5-8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S8.</a:t>
            </a:r>
            <a:endParaRPr lang="sv-SE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Rektangel 1">
            <a:extLst>
              <a:ext uri="{FF2B5EF4-FFF2-40B4-BE49-F238E27FC236}">
                <a16:creationId xmlns:a16="http://schemas.microsoft.com/office/drawing/2014/main" id="{7F8B4325-07E8-DC4D-92AB-6E49672E5028}"/>
              </a:ext>
            </a:extLst>
          </p:cNvPr>
          <p:cNvSpPr/>
          <p:nvPr/>
        </p:nvSpPr>
        <p:spPr>
          <a:xfrm>
            <a:off x="275303" y="287874"/>
            <a:ext cx="11641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S3: Western blot analysis of sEVs derived from H1975 cells. 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35777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C312E4D-D916-1443-BDC2-E3601B454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1" y="1238284"/>
            <a:ext cx="3600000" cy="4109284"/>
          </a:xfrm>
          <a:prstGeom prst="rect">
            <a:avLst/>
          </a:prstGeom>
        </p:spPr>
      </p:pic>
      <p:sp>
        <p:nvSpPr>
          <p:cNvPr id="3" name="Rektangel 2"/>
          <p:cNvSpPr/>
          <p:nvPr/>
        </p:nvSpPr>
        <p:spPr>
          <a:xfrm>
            <a:off x="127820" y="4667273"/>
            <a:ext cx="3716594" cy="6421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977" y="1730477"/>
            <a:ext cx="6581058" cy="1907458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4629808" y="2480062"/>
            <a:ext cx="1731664" cy="5138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ruta 5"/>
          <p:cNvSpPr txBox="1"/>
          <p:nvPr/>
        </p:nvSpPr>
        <p:spPr>
          <a:xfrm>
            <a:off x="3955590" y="1361145"/>
            <a:ext cx="5634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 1     2       3         4      5       6       7       8       9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3850059" y="2555871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14 </a:t>
            </a:r>
            <a:r>
              <a:rPr lang="sv-SE" dirty="0" err="1"/>
              <a:t>kDa</a:t>
            </a:r>
            <a:endParaRPr lang="sv-SE" dirty="0"/>
          </a:p>
        </p:txBody>
      </p:sp>
      <p:sp>
        <p:nvSpPr>
          <p:cNvPr id="8" name="textruta 7"/>
          <p:cNvSpPr txBox="1"/>
          <p:nvPr/>
        </p:nvSpPr>
        <p:spPr>
          <a:xfrm>
            <a:off x="127820" y="5420362"/>
            <a:ext cx="1170679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1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).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anti-EGFR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Mw. Please note that Lane 5-8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intensity of blot was changed for figure.</a:t>
            </a:r>
            <a:endParaRPr lang="sv-SE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Rektangel 1">
            <a:extLst>
              <a:ext uri="{FF2B5EF4-FFF2-40B4-BE49-F238E27FC236}">
                <a16:creationId xmlns:a16="http://schemas.microsoft.com/office/drawing/2014/main" id="{084BA18A-9EE4-784A-8C88-12BEB3D1EFFD}"/>
              </a:ext>
            </a:extLst>
          </p:cNvPr>
          <p:cNvSpPr/>
          <p:nvPr/>
        </p:nvSpPr>
        <p:spPr>
          <a:xfrm>
            <a:off x="275303" y="287874"/>
            <a:ext cx="116413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S3: Western blot analysis of sEVs derived from H1975 cells. 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877999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AC026-A7F8-9B4B-855D-961372B9D1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SI figure 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FC26F1-2AA5-BC43-BD80-6B88259CAD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746016-267B-1A45-9BE3-526B03777512}"/>
              </a:ext>
            </a:extLst>
          </p:cNvPr>
          <p:cNvSpPr txBox="1"/>
          <p:nvPr/>
        </p:nvSpPr>
        <p:spPr>
          <a:xfrm>
            <a:off x="6084277" y="3048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966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0A728B-6C24-104E-884A-0334E2164F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73"/>
          <a:stretch/>
        </p:blipFill>
        <p:spPr>
          <a:xfrm>
            <a:off x="245328" y="1555585"/>
            <a:ext cx="2698750" cy="3606800"/>
          </a:xfrm>
          <a:prstGeom prst="rect">
            <a:avLst/>
          </a:prstGeom>
        </p:spPr>
      </p:pic>
      <p:sp>
        <p:nvSpPr>
          <p:cNvPr id="2" name="Rektangel 1"/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  <p:sp>
        <p:nvSpPr>
          <p:cNvPr id="5" name="Rektangel 4"/>
          <p:cNvSpPr/>
          <p:nvPr/>
        </p:nvSpPr>
        <p:spPr>
          <a:xfrm>
            <a:off x="78658" y="2215661"/>
            <a:ext cx="2865420" cy="3527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ruta 5"/>
          <p:cNvSpPr txBox="1"/>
          <p:nvPr/>
        </p:nvSpPr>
        <p:spPr>
          <a:xfrm>
            <a:off x="78658" y="5724068"/>
            <a:ext cx="120445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).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non-target siRNA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replicate 1, H1975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anti-EGFR siRNA 9) Mw. Please note that Lane 1-3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Due to limited sample amounts only half the volume was loaded for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sample of the non-targeted siRNA in lane 7 (see CD9 blot)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smaller original file shows the same blot imaged with a lower exposure time, the blue square corresponds to the red one on the image for the Ms.</a:t>
            </a:r>
          </a:p>
        </p:txBody>
      </p:sp>
      <p:pic>
        <p:nvPicPr>
          <p:cNvPr id="7" name="Bildobjekt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744" y="1667815"/>
            <a:ext cx="6940781" cy="2326852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 rot="21437369">
            <a:off x="6499123" y="3113672"/>
            <a:ext cx="2890683" cy="3663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textruta 8"/>
          <p:cNvSpPr txBox="1"/>
          <p:nvPr/>
        </p:nvSpPr>
        <p:spPr>
          <a:xfrm>
            <a:off x="4126744" y="1483149"/>
            <a:ext cx="5442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3        4      5      6      7         8      9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499123" y="102148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EGFR </a:t>
            </a:r>
          </a:p>
        </p:txBody>
      </p:sp>
      <p:cxnSp>
        <p:nvCxnSpPr>
          <p:cNvPr id="11" name="Rak koppling 10"/>
          <p:cNvCxnSpPr/>
          <p:nvPr/>
        </p:nvCxnSpPr>
        <p:spPr>
          <a:xfrm>
            <a:off x="4126744" y="1390816"/>
            <a:ext cx="69407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Bildobjekt 12">
            <a:extLst>
              <a:ext uri="{FF2B5EF4-FFF2-40B4-BE49-F238E27FC236}">
                <a16:creationId xmlns:a16="http://schemas.microsoft.com/office/drawing/2014/main" id="{2E138F7A-B50C-044D-ADC1-B317F0DF25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744" y="4075963"/>
            <a:ext cx="4480121" cy="1646540"/>
          </a:xfrm>
          <a:prstGeom prst="rect">
            <a:avLst/>
          </a:prstGeom>
        </p:spPr>
      </p:pic>
      <p:sp>
        <p:nvSpPr>
          <p:cNvPr id="16" name="Rektangel 6">
            <a:extLst>
              <a:ext uri="{FF2B5EF4-FFF2-40B4-BE49-F238E27FC236}">
                <a16:creationId xmlns:a16="http://schemas.microsoft.com/office/drawing/2014/main" id="{30F2F91F-56F3-4D41-81A0-DD6A27CE5AED}"/>
              </a:ext>
            </a:extLst>
          </p:cNvPr>
          <p:cNvSpPr/>
          <p:nvPr/>
        </p:nvSpPr>
        <p:spPr>
          <a:xfrm rot="21375013">
            <a:off x="5622008" y="5042480"/>
            <a:ext cx="1815923" cy="239810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2797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004BA97-AD47-BD4F-ACBF-AAD5B67FCD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73"/>
          <a:stretch/>
        </p:blipFill>
        <p:spPr>
          <a:xfrm>
            <a:off x="245328" y="1555585"/>
            <a:ext cx="2698750" cy="3606800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45597" y="2570922"/>
            <a:ext cx="2898481" cy="70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058" y="1753350"/>
            <a:ext cx="7733746" cy="1841016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6716710" y="2413561"/>
            <a:ext cx="2907936" cy="8605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textruta 6"/>
          <p:cNvSpPr txBox="1"/>
          <p:nvPr/>
        </p:nvSpPr>
        <p:spPr>
          <a:xfrm>
            <a:off x="4157519" y="1384018"/>
            <a:ext cx="6019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Lane  1       2       3          4        5        6       7       8        9</a:t>
            </a:r>
          </a:p>
        </p:txBody>
      </p:sp>
      <p:cxnSp>
        <p:nvCxnSpPr>
          <p:cNvPr id="8" name="Rak koppling 7"/>
          <p:cNvCxnSpPr/>
          <p:nvPr/>
        </p:nvCxnSpPr>
        <p:spPr>
          <a:xfrm>
            <a:off x="4078861" y="1373788"/>
            <a:ext cx="694078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ruta 8"/>
          <p:cNvSpPr txBox="1"/>
          <p:nvPr/>
        </p:nvSpPr>
        <p:spPr>
          <a:xfrm>
            <a:off x="6902528" y="952697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latin typeface="Arial" panose="020B0604020202020204" pitchFamily="34" charset="0"/>
                <a:cs typeface="Arial" panose="020B0604020202020204" pitchFamily="34" charset="0"/>
              </a:rPr>
              <a:t>IGF-1R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47484" y="5337154"/>
            <a:ext cx="120445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Lane: 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1).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 2). H1975 cells 3). H1975 </a:t>
            </a:r>
            <a:r>
              <a:rPr lang="sv-SE" sz="1400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sv-S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4). </a:t>
            </a:r>
            <a:r>
              <a:rPr lang="sv-S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Mw</a:t>
            </a:r>
            <a:r>
              <a:rPr lang="sv-SE" sz="1400" b="1" dirty="0">
                <a:latin typeface="Arial" panose="020B0604020202020204" pitchFamily="34" charset="0"/>
                <a:cs typeface="Arial" panose="020B0604020202020204" pitchFamily="34" charset="0"/>
              </a:rPr>
              <a:t> 5).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replicate 1, H1975 cells, non-target siRNA 6) replicate 1, H1975 cells anti-EGFR siRNA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7).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non-target siRNA 8) replicate 1, H1975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sEVs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anti-EGFR siRNA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9) Mw. Please note that Lane 1-3 are samples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Shown in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Due to limited sample amounts only half the volume was loaded for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sEV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sample of the non-targeted siRNA in lane 7 (see CD9 blot)</a:t>
            </a:r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ktangel 1">
            <a:extLst>
              <a:ext uri="{FF2B5EF4-FFF2-40B4-BE49-F238E27FC236}">
                <a16:creationId xmlns:a16="http://schemas.microsoft.com/office/drawing/2014/main" id="{DE6A777D-E19C-A54C-98FF-045A84753CFD}"/>
              </a:ext>
            </a:extLst>
          </p:cNvPr>
          <p:cNvSpPr/>
          <p:nvPr/>
        </p:nvSpPr>
        <p:spPr>
          <a:xfrm>
            <a:off x="363794" y="291320"/>
            <a:ext cx="108646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Figure S8: Western blot analysis of H1975 cells and corresponding sEVs after EGFR-siRNA treatment</a:t>
            </a:r>
            <a:r>
              <a:rPr lang="en-US" sz="1400" dirty="0"/>
              <a:t>.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3405468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3303</Words>
  <Application>Microsoft Macintosh PowerPoint</Application>
  <PresentationFormat>Widescreen</PresentationFormat>
  <Paragraphs>186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Palatino Linotype</vt:lpstr>
      <vt:lpstr>Symbol</vt:lpstr>
      <vt:lpstr>Office-tema</vt:lpstr>
      <vt:lpstr>SI figure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 figure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 figure 11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 figure 13</vt:lpstr>
      <vt:lpstr>PowerPoint Presentation</vt:lpstr>
      <vt:lpstr>PowerPoint Presentation</vt:lpstr>
      <vt:lpstr>PowerPoint Presentation</vt:lpstr>
      <vt:lpstr>PowerPoint Presentation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Viktorsson</dc:creator>
  <cp:lastModifiedBy>Microsoft Office User</cp:lastModifiedBy>
  <cp:revision>43</cp:revision>
  <dcterms:created xsi:type="dcterms:W3CDTF">2020-10-14T16:56:43Z</dcterms:created>
  <dcterms:modified xsi:type="dcterms:W3CDTF">2021-01-12T11:22:03Z</dcterms:modified>
</cp:coreProperties>
</file>