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9" r:id="rId2"/>
    <p:sldId id="305" r:id="rId3"/>
    <p:sldId id="288" r:id="rId4"/>
    <p:sldId id="295" r:id="rId5"/>
    <p:sldId id="290" r:id="rId6"/>
    <p:sldId id="261" r:id="rId7"/>
    <p:sldId id="292" r:id="rId8"/>
    <p:sldId id="291" r:id="rId9"/>
    <p:sldId id="298" r:id="rId10"/>
    <p:sldId id="294" r:id="rId11"/>
    <p:sldId id="302" r:id="rId12"/>
    <p:sldId id="303" r:id="rId13"/>
    <p:sldId id="304" r:id="rId14"/>
    <p:sldId id="299" r:id="rId15"/>
    <p:sldId id="300" r:id="rId16"/>
    <p:sldId id="301" r:id="rId17"/>
  </p:sldIdLst>
  <p:sldSz cx="9144000" cy="6858000" type="screen4x3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106452E3-68CD-4064-AE1D-3A9075318563}">
          <p14:sldIdLst>
            <p14:sldId id="269"/>
            <p14:sldId id="305"/>
          </p14:sldIdLst>
        </p14:section>
        <p14:section name="Abschnitt ohne Titel" id="{07B1D4B9-7274-4F60-8AC4-5F07C87374F8}">
          <p14:sldIdLst>
            <p14:sldId id="288"/>
            <p14:sldId id="295"/>
            <p14:sldId id="290"/>
            <p14:sldId id="261"/>
            <p14:sldId id="292"/>
            <p14:sldId id="291"/>
            <p14:sldId id="298"/>
            <p14:sldId id="294"/>
            <p14:sldId id="302"/>
            <p14:sldId id="303"/>
            <p14:sldId id="304"/>
            <p14:sldId id="299"/>
            <p14:sldId id="300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015" autoAdjust="0"/>
  </p:normalViewPr>
  <p:slideViewPr>
    <p:cSldViewPr>
      <p:cViewPr varScale="1">
        <p:scale>
          <a:sx n="72" d="100"/>
          <a:sy n="72" d="100"/>
        </p:scale>
        <p:origin x="16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8CA159-69F6-4BE8-89A6-94E1C7AD1F67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9249E-3B38-4193-9187-534312BCDD9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20914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9249E-3B38-4193-9187-534312BCDD9B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14857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9249E-3B38-4193-9187-534312BCDD9B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00238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9249E-3B38-4193-9187-534312BCDD9B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16392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9249E-3B38-4193-9187-534312BCDD9B}" type="slidenum">
              <a:rPr lang="de-AT" smtClean="0"/>
              <a:t>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05780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AT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9249E-3B38-4193-9187-534312BCDD9B}" type="slidenum">
              <a:rPr lang="de-AT" smtClean="0"/>
              <a:t>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93114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9249E-3B38-4193-9187-534312BCDD9B}" type="slidenum">
              <a:rPr lang="de-AT" smtClean="0"/>
              <a:t>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431146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9249E-3B38-4193-9187-534312BCDD9B}" type="slidenum">
              <a:rPr lang="de-AT" smtClean="0"/>
              <a:t>10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14880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21402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47506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34574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34398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60180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17348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01341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95343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79998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23026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9025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E537D-8677-4E63-A5EF-EAFFADCC819E}" type="datetimeFigureOut">
              <a:rPr lang="de-AT" smtClean="0"/>
              <a:t>05.03.2021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F11F5-93E7-4A96-9488-D4D3DA6C2CE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46521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microsoft.com/office/2007/relationships/hdphoto" Target="../media/hdphoto3.wdp"/><Relationship Id="rId18" Type="http://schemas.microsoft.com/office/2007/relationships/hdphoto" Target="../media/hdphoto5.wdp"/><Relationship Id="rId3" Type="http://schemas.openxmlformats.org/officeDocument/2006/relationships/image" Target="../media/image1.png"/><Relationship Id="rId21" Type="http://schemas.openxmlformats.org/officeDocument/2006/relationships/oleObject" Target="../embeddings/oleObject1.bin"/><Relationship Id="rId7" Type="http://schemas.openxmlformats.org/officeDocument/2006/relationships/image" Target="../media/image3.jpeg"/><Relationship Id="rId12" Type="http://schemas.openxmlformats.org/officeDocument/2006/relationships/image" Target="../media/image8.jpeg"/><Relationship Id="rId1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6" Type="http://schemas.microsoft.com/office/2007/relationships/hdphoto" Target="../media/hdphoto4.wdp"/><Relationship Id="rId20" Type="http://schemas.microsoft.com/office/2007/relationships/hdphoto" Target="../media/hdphoto6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2.jpeg"/><Relationship Id="rId15" Type="http://schemas.openxmlformats.org/officeDocument/2006/relationships/image" Target="../media/image10.jpeg"/><Relationship Id="rId10" Type="http://schemas.openxmlformats.org/officeDocument/2006/relationships/image" Target="../media/image6.png"/><Relationship Id="rId19" Type="http://schemas.openxmlformats.org/officeDocument/2006/relationships/image" Target="../media/image12.jpeg"/><Relationship Id="rId4" Type="http://schemas.microsoft.com/office/2007/relationships/hdphoto" Target="../media/hdphoto1.wdp"/><Relationship Id="rId9" Type="http://schemas.openxmlformats.org/officeDocument/2006/relationships/image" Target="../media/image5.jpeg"/><Relationship Id="rId14" Type="http://schemas.openxmlformats.org/officeDocument/2006/relationships/image" Target="../media/image9.jpeg"/><Relationship Id="rId22" Type="http://schemas.openxmlformats.org/officeDocument/2006/relationships/image" Target="../media/image1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7.png"/><Relationship Id="rId7" Type="http://schemas.openxmlformats.org/officeDocument/2006/relationships/image" Target="../media/image20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9.png"/><Relationship Id="rId10" Type="http://schemas.openxmlformats.org/officeDocument/2006/relationships/image" Target="../media/image22.png"/><Relationship Id="rId4" Type="http://schemas.openxmlformats.org/officeDocument/2006/relationships/image" Target="../media/image18.png"/><Relationship Id="rId9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3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C:\Daten-lokal[C]\Western Blot 2016\010416\1012_act1 20160401_104615_Ch\1012_act1 20160401_104615_Ch+Marker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973" t="51875" r="14219" b="42961"/>
          <a:stretch/>
        </p:blipFill>
        <p:spPr bwMode="auto">
          <a:xfrm>
            <a:off x="507171" y="4183056"/>
            <a:ext cx="2728427" cy="20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Daten-lokal[C]\Western Blot 2017\151117\2122-ppt3 20171115_115257_Ch\2122-ppt3 20171115_115257_Ch+Marker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13" t="24140" r="14046" b="71805"/>
          <a:stretch/>
        </p:blipFill>
        <p:spPr bwMode="auto">
          <a:xfrm>
            <a:off x="511404" y="3507650"/>
            <a:ext cx="2714992" cy="19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 1" descr="911_pten 2 20160420_110314_Ch+Marker.jpg"/>
          <p:cNvPicPr>
            <a:picLocks noChangeAspect="1"/>
          </p:cNvPicPr>
          <p:nvPr/>
        </p:nvPicPr>
        <p:blipFill>
          <a:blip r:embed="rId7" cstate="print">
            <a:grayscl/>
            <a:lum bright="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8797" y="3741373"/>
            <a:ext cx="2729663" cy="165019"/>
          </a:xfrm>
          <a:prstGeom prst="rect">
            <a:avLst/>
          </a:prstGeom>
        </p:spPr>
      </p:pic>
      <p:pic>
        <p:nvPicPr>
          <p:cNvPr id="3" name="Grafik 2" descr="1012_akt 1 20160419_104919_Ch+Marker.jpg"/>
          <p:cNvPicPr>
            <a:picLocks noChangeAspect="1"/>
          </p:cNvPicPr>
          <p:nvPr/>
        </p:nvPicPr>
        <p:blipFill rotWithShape="1">
          <a:blip r:embed="rId8" cstate="print">
            <a:grayscl/>
            <a:lum bright="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133" y="3225343"/>
            <a:ext cx="2727101" cy="247901"/>
          </a:xfrm>
          <a:prstGeom prst="rect">
            <a:avLst/>
          </a:prstGeom>
        </p:spPr>
      </p:pic>
      <p:pic>
        <p:nvPicPr>
          <p:cNvPr id="7" name="Grafik 6" descr="1012_p70s2 20160406_105126_Ch+Marker.jpg"/>
          <p:cNvPicPr>
            <a:picLocks noChangeAspect="1"/>
          </p:cNvPicPr>
          <p:nvPr/>
        </p:nvPicPr>
        <p:blipFill>
          <a:blip r:embed="rId9" cstate="print">
            <a:grayscl/>
            <a:lum bright="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7171" y="1787615"/>
            <a:ext cx="2719227" cy="344417"/>
          </a:xfrm>
          <a:prstGeom prst="rect">
            <a:avLst/>
          </a:prstGeom>
        </p:spPr>
      </p:pic>
      <p:pic>
        <p:nvPicPr>
          <p:cNvPr id="8" name="Grafik 7" descr="1012_mtor2 20160406_104109_Ch+Marker.jpg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3525" y="2584028"/>
            <a:ext cx="2723853" cy="353461"/>
          </a:xfrm>
          <a:prstGeom prst="rect">
            <a:avLst/>
          </a:prstGeom>
        </p:spPr>
      </p:pic>
      <p:pic>
        <p:nvPicPr>
          <p:cNvPr id="10" name="Grafik 9" descr="1012_pmt 2 20160405_103858_Ch+Marker.jpg"/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8797" y="2166438"/>
            <a:ext cx="2736304" cy="383184"/>
          </a:xfrm>
          <a:prstGeom prst="rect">
            <a:avLst/>
          </a:prstGeom>
        </p:spPr>
      </p:pic>
      <p:pic>
        <p:nvPicPr>
          <p:cNvPr id="11" name="Picture 4" descr="C:\Daten-lokal[C]\Western Blot 2016\010416\1012_p70 1 20160401_105132_Ch\1012_p70 1 20160401_105132_Ch+Marker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680" t="42665" r="13529" b="48368"/>
          <a:stretch/>
        </p:blipFill>
        <p:spPr bwMode="auto">
          <a:xfrm>
            <a:off x="498797" y="1456689"/>
            <a:ext cx="2727438" cy="29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feld 13"/>
          <p:cNvSpPr txBox="1"/>
          <p:nvPr/>
        </p:nvSpPr>
        <p:spPr>
          <a:xfrm>
            <a:off x="3240341" y="3224009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/>
              <a:t>AKT</a:t>
            </a:r>
            <a:r>
              <a:rPr lang="de-AT" sz="1200" b="1" baseline="30000" dirty="0"/>
              <a:t>+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240341" y="1454534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/>
              <a:t>p-p70S6K</a:t>
            </a:r>
            <a:r>
              <a:rPr lang="de-AT" sz="1200" b="1" baseline="30000" dirty="0"/>
              <a:t>+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240341" y="1819615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/>
              <a:t>p70S6K</a:t>
            </a:r>
            <a:r>
              <a:rPr lang="de-AT" sz="1200" b="1" baseline="30000" dirty="0"/>
              <a:t>+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3240341" y="3698222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/>
              <a:t>PTEN</a:t>
            </a:r>
            <a:r>
              <a:rPr lang="de-AT" sz="1200" b="1" baseline="30000" dirty="0"/>
              <a:t>+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3240341" y="2215897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/>
              <a:t>p-</a:t>
            </a:r>
            <a:r>
              <a:rPr lang="de-AT" sz="1200" b="1" dirty="0" err="1"/>
              <a:t>mTOR</a:t>
            </a:r>
            <a:r>
              <a:rPr lang="de-AT" sz="1200" b="1" baseline="30000" dirty="0"/>
              <a:t>+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240341" y="2624006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 err="1"/>
              <a:t>mTOR</a:t>
            </a:r>
            <a:r>
              <a:rPr lang="de-AT" sz="1200" b="1" baseline="30000" dirty="0"/>
              <a:t>+</a:t>
            </a:r>
          </a:p>
        </p:txBody>
      </p:sp>
      <p:pic>
        <p:nvPicPr>
          <p:cNvPr id="39" name="Picture 2" descr="C:\Daten-lokal[C]\Western Blot 2017\011117\2122-gap2 20171101_165344_Ch\2122-gap2 20171101_165344_rotated1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171" y="3940798"/>
            <a:ext cx="2729443" cy="20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C:\Daten-lokal[C]\Western Blot 2017\181017\2122_4BP 20171018_102503_Ch\2122_4BP 20171018_102503_Ch+Marker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893" t="25603" r="15930" b="67930"/>
          <a:stretch/>
        </p:blipFill>
        <p:spPr bwMode="auto">
          <a:xfrm>
            <a:off x="514537" y="1167657"/>
            <a:ext cx="2719358" cy="25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C:\Daten-lokal[C]\Western Blot 2017\171017\2122_p4bp2 20171017_101720_Ch\2122_p4bp2 20171017_101720_Ch+Marker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aturation sat="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659" t="24197" r="14987" b="69336"/>
          <a:stretch/>
        </p:blipFill>
        <p:spPr bwMode="auto">
          <a:xfrm>
            <a:off x="507171" y="872670"/>
            <a:ext cx="2721340" cy="260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4" name="Tabel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586127"/>
              </p:ext>
            </p:extLst>
          </p:nvPr>
        </p:nvGraphicFramePr>
        <p:xfrm>
          <a:off x="523950" y="332656"/>
          <a:ext cx="2698811" cy="48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0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8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36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38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5583">
                <a:tc rowSpan="2">
                  <a:txBody>
                    <a:bodyPr/>
                    <a:lstStyle/>
                    <a:p>
                      <a:pPr algn="ctr"/>
                      <a:r>
                        <a:rPr lang="de-AT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CCBT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de-AT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WHO grade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A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583">
                <a:tc vMerge="1">
                  <a:txBody>
                    <a:bodyPr/>
                    <a:lstStyle/>
                    <a:p>
                      <a:pPr algn="ctr"/>
                      <a:endParaRPr lang="de-AT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7" name="Gerade Verbindung 52"/>
          <p:cNvCxnSpPr/>
          <p:nvPr/>
        </p:nvCxnSpPr>
        <p:spPr>
          <a:xfrm>
            <a:off x="504957" y="369888"/>
            <a:ext cx="271508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5"/>
          <p:cNvCxnSpPr/>
          <p:nvPr/>
        </p:nvCxnSpPr>
        <p:spPr>
          <a:xfrm>
            <a:off x="498797" y="4397879"/>
            <a:ext cx="2735097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31"/>
          <p:cNvCxnSpPr/>
          <p:nvPr/>
        </p:nvCxnSpPr>
        <p:spPr>
          <a:xfrm>
            <a:off x="518821" y="836712"/>
            <a:ext cx="2715085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feld 69"/>
          <p:cNvSpPr txBox="1"/>
          <p:nvPr/>
        </p:nvSpPr>
        <p:spPr>
          <a:xfrm>
            <a:off x="3240341" y="865378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p-4E-BP1</a:t>
            </a:r>
            <a:endParaRPr lang="de-AT" sz="1200" b="1" dirty="0"/>
          </a:p>
        </p:txBody>
      </p:sp>
      <p:sp>
        <p:nvSpPr>
          <p:cNvPr id="71" name="Textfeld 70"/>
          <p:cNvSpPr txBox="1"/>
          <p:nvPr/>
        </p:nvSpPr>
        <p:spPr>
          <a:xfrm>
            <a:off x="3240341" y="1135680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4E-BP1</a:t>
            </a:r>
            <a:endParaRPr lang="de-AT" sz="1200" b="1" dirty="0"/>
          </a:p>
        </p:txBody>
      </p:sp>
      <p:sp>
        <p:nvSpPr>
          <p:cNvPr id="72" name="Textfeld 71"/>
          <p:cNvSpPr txBox="1"/>
          <p:nvPr/>
        </p:nvSpPr>
        <p:spPr>
          <a:xfrm>
            <a:off x="3240341" y="3914246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GAPDH</a:t>
            </a:r>
            <a:endParaRPr lang="de-AT" sz="1200" b="1" dirty="0"/>
          </a:p>
        </p:txBody>
      </p:sp>
      <p:pic>
        <p:nvPicPr>
          <p:cNvPr id="75" name="Picture 4" descr="C:\Daten-lokal[C]\Western Blot 2017\141117\2122-pakt3 20171114_114634_Ch\2122-pakt3 20171114_114634_Ch+Marker.jpg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031" t="33407" r="14268" b="62247"/>
          <a:stretch/>
        </p:blipFill>
        <p:spPr bwMode="auto">
          <a:xfrm>
            <a:off x="489772" y="2971895"/>
            <a:ext cx="2736462" cy="21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Textfeld 75"/>
          <p:cNvSpPr txBox="1"/>
          <p:nvPr/>
        </p:nvSpPr>
        <p:spPr>
          <a:xfrm>
            <a:off x="3240341" y="2953954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/>
              <a:t>p-AKT</a:t>
            </a:r>
          </a:p>
        </p:txBody>
      </p:sp>
      <p:sp>
        <p:nvSpPr>
          <p:cNvPr id="77" name="Textfeld 76"/>
          <p:cNvSpPr txBox="1"/>
          <p:nvPr/>
        </p:nvSpPr>
        <p:spPr>
          <a:xfrm>
            <a:off x="3240341" y="3468415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/>
              <a:t>p-PTEN</a:t>
            </a:r>
          </a:p>
        </p:txBody>
      </p:sp>
      <p:sp>
        <p:nvSpPr>
          <p:cNvPr id="79" name="Textfeld 78"/>
          <p:cNvSpPr txBox="1"/>
          <p:nvPr/>
        </p:nvSpPr>
        <p:spPr>
          <a:xfrm>
            <a:off x="35496" y="31291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80" name="Textfeld 79"/>
          <p:cNvSpPr txBox="1"/>
          <p:nvPr/>
        </p:nvSpPr>
        <p:spPr>
          <a:xfrm>
            <a:off x="3240341" y="4160113"/>
            <a:ext cx="11876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/>
              <a:t>GAPDH</a:t>
            </a:r>
            <a:r>
              <a:rPr lang="de-DE" sz="1200" b="1" baseline="30000" dirty="0"/>
              <a:t>+</a:t>
            </a:r>
            <a:endParaRPr lang="de-AT" sz="1200" b="1" baseline="30000" dirty="0"/>
          </a:p>
        </p:txBody>
      </p:sp>
      <p:cxnSp>
        <p:nvCxnSpPr>
          <p:cNvPr id="56" name="Gerade Verbindung 51"/>
          <p:cNvCxnSpPr/>
          <p:nvPr/>
        </p:nvCxnSpPr>
        <p:spPr>
          <a:xfrm flipH="1">
            <a:off x="498797" y="370306"/>
            <a:ext cx="8880" cy="402757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 Verbindung 78"/>
          <p:cNvCxnSpPr/>
          <p:nvPr/>
        </p:nvCxnSpPr>
        <p:spPr>
          <a:xfrm flipH="1">
            <a:off x="1058177" y="370306"/>
            <a:ext cx="2716" cy="402757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50"/>
          <p:cNvCxnSpPr/>
          <p:nvPr/>
        </p:nvCxnSpPr>
        <p:spPr>
          <a:xfrm flipH="1">
            <a:off x="3224868" y="369888"/>
            <a:ext cx="2720" cy="4027573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 Verbindung 48"/>
          <p:cNvCxnSpPr/>
          <p:nvPr/>
        </p:nvCxnSpPr>
        <p:spPr>
          <a:xfrm>
            <a:off x="2675800" y="570832"/>
            <a:ext cx="3515" cy="3818584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 Verbindung 46"/>
          <p:cNvCxnSpPr/>
          <p:nvPr/>
        </p:nvCxnSpPr>
        <p:spPr>
          <a:xfrm>
            <a:off x="2104108" y="579295"/>
            <a:ext cx="6506" cy="3818584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45"/>
          <p:cNvCxnSpPr/>
          <p:nvPr/>
        </p:nvCxnSpPr>
        <p:spPr>
          <a:xfrm>
            <a:off x="1487707" y="579295"/>
            <a:ext cx="0" cy="381010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feld 92"/>
          <p:cNvSpPr txBox="1"/>
          <p:nvPr/>
        </p:nvSpPr>
        <p:spPr>
          <a:xfrm>
            <a:off x="3923928" y="31291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5148064" y="31291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6444208" y="31291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96" name="Textfeld 95"/>
          <p:cNvSpPr txBox="1"/>
          <p:nvPr/>
        </p:nvSpPr>
        <p:spPr>
          <a:xfrm>
            <a:off x="3923928" y="1681063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97" name="Textfeld 96"/>
          <p:cNvSpPr txBox="1"/>
          <p:nvPr/>
        </p:nvSpPr>
        <p:spPr>
          <a:xfrm>
            <a:off x="5148064" y="1681063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98" name="Textfeld 97"/>
          <p:cNvSpPr txBox="1"/>
          <p:nvPr/>
        </p:nvSpPr>
        <p:spPr>
          <a:xfrm>
            <a:off x="6444208" y="1681063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99" name="Textfeld 98"/>
          <p:cNvSpPr txBox="1"/>
          <p:nvPr/>
        </p:nvSpPr>
        <p:spPr>
          <a:xfrm>
            <a:off x="7668344" y="1681063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2" name="Textfeld 101"/>
          <p:cNvSpPr txBox="1"/>
          <p:nvPr/>
        </p:nvSpPr>
        <p:spPr>
          <a:xfrm>
            <a:off x="3923928" y="306896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</a:p>
        </p:txBody>
      </p:sp>
      <p:sp>
        <p:nvSpPr>
          <p:cNvPr id="103" name="Textfeld 102"/>
          <p:cNvSpPr txBox="1"/>
          <p:nvPr/>
        </p:nvSpPr>
        <p:spPr>
          <a:xfrm>
            <a:off x="5148064" y="306896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</a:p>
        </p:txBody>
      </p:sp>
      <p:sp>
        <p:nvSpPr>
          <p:cNvPr id="106" name="Textfeld 105"/>
          <p:cNvSpPr txBox="1"/>
          <p:nvPr/>
        </p:nvSpPr>
        <p:spPr>
          <a:xfrm>
            <a:off x="7668344" y="31291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65" name="Textfeld 64"/>
          <p:cNvSpPr txBox="1"/>
          <p:nvPr/>
        </p:nvSpPr>
        <p:spPr>
          <a:xfrm>
            <a:off x="7668344" y="6381328"/>
            <a:ext cx="1209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58232"/>
              </p:ext>
            </p:extLst>
          </p:nvPr>
        </p:nvGraphicFramePr>
        <p:xfrm>
          <a:off x="3951288" y="331788"/>
          <a:ext cx="5373687" cy="417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Project" r:id="rId21" imgW="8641080" imgH="6484320" progId="Prism5.Document">
                  <p:embed/>
                </p:oleObj>
              </mc:Choice>
              <mc:Fallback>
                <p:oleObj name="Prism Project" r:id="rId21" imgW="8641080" imgH="648432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951288" y="331788"/>
                        <a:ext cx="5373687" cy="417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5472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feld 21"/>
          <p:cNvSpPr txBox="1"/>
          <p:nvPr/>
        </p:nvSpPr>
        <p:spPr>
          <a:xfrm>
            <a:off x="7505712" y="6309320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S4</a:t>
            </a:r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362730"/>
              </p:ext>
            </p:extLst>
          </p:nvPr>
        </p:nvGraphicFramePr>
        <p:xfrm>
          <a:off x="220663" y="623888"/>
          <a:ext cx="4119562" cy="558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Project" r:id="rId3" imgW="4464000" imgH="6048000" progId="Prism5.Document">
                  <p:embed/>
                </p:oleObj>
              </mc:Choice>
              <mc:Fallback>
                <p:oleObj name="Prism Project" r:id="rId3" imgW="4464000" imgH="604800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0663" y="623888"/>
                        <a:ext cx="4119562" cy="558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3350439"/>
              </p:ext>
            </p:extLst>
          </p:nvPr>
        </p:nvGraphicFramePr>
        <p:xfrm>
          <a:off x="4383088" y="561975"/>
          <a:ext cx="4221162" cy="566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Project" r:id="rId5" imgW="4536000" imgH="6084000" progId="Prism5.Document">
                  <p:embed/>
                </p:oleObj>
              </mc:Choice>
              <mc:Fallback>
                <p:oleObj name="Prism Project" r:id="rId5" imgW="4536000" imgH="608400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83088" y="561975"/>
                        <a:ext cx="4221162" cy="566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179512" y="441560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220663" y="498158"/>
            <a:ext cx="3631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eIF3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283968" y="441560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4572000" y="498158"/>
            <a:ext cx="3631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eIF4H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79512" y="3393888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283968" y="3393888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483576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D06EA38A-246B-452E-970E-9C9046A397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09507"/>
              </p:ext>
            </p:extLst>
          </p:nvPr>
        </p:nvGraphicFramePr>
        <p:xfrm>
          <a:off x="2051720" y="1983581"/>
          <a:ext cx="4968552" cy="4292600"/>
        </p:xfrm>
        <a:graphic>
          <a:graphicData uri="http://schemas.openxmlformats.org/drawingml/2006/table">
            <a:tbl>
              <a:tblPr firstRow="1" firstCol="1" lastRow="1" lastCol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33330869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8923808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87083836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1711324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LGG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Grade: I &amp; II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(N = 45)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HGG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Grade: III &amp; IV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(N = 44)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(N = 89)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237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Age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48418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Minimum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4.00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1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1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543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Median (IQR)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35.00 (25.00, 48.00)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56.50 (42.50, 68.25)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47.00 (32.00, 57.00)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995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   Mean (SD)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36.09 ± 16.81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53.73 ± 17.29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44.81 ± 19.13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578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Maximum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74.00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78.00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78.00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19831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Gender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93730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Male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26 (57.78%)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22 (50.00%)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48 (53.93%)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55296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Female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19 (42.22%)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22 (50.00%)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41 (46.07%)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5345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IDH_Status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353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Mutated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17 (44.74%)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12 (36.36%)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29 (40.85%)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6916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Wildtype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21 (55.26%)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21 (63.64%)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42 (59.15%)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716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eIF3I_TIS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920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0,1,2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19 (54.29%)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18 (54.55%)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37 (54.41%)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5691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3,4,6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9 (25.71%)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8 (24.24%)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17 (25.00%)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807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8,9,12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7 (20.00%)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7 (21.21%)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14 (20.59%)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514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Not Determined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10/45 (22.22%)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11/44 (25.00%)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21/89 (23.60%)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0299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eIF4H_TIS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94337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0,1,2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 (6.45%)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5 (17.24%)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7 (11.67%)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27798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3,4,6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6 (19.35%)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5 (17.24%)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11 (18.33%)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2731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8,9,12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23 (74.19%)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19 (65.52%)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42 (70.00%)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8464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  Not Determined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14/45 (31.11%)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15/44 (34.09%)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"/>
                        </a:spcBef>
                        <a:spcAft>
                          <a:spcPts val="18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29/89 (32.58%)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944032"/>
                  </a:ext>
                </a:extLst>
              </a:tr>
            </a:tbl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B1E43919-1A0B-49D5-9FEE-8C11B7E9CA43}"/>
              </a:ext>
            </a:extLst>
          </p:cNvPr>
          <p:cNvSpPr txBox="1"/>
          <p:nvPr/>
        </p:nvSpPr>
        <p:spPr>
          <a:xfrm>
            <a:off x="1979712" y="1412776"/>
            <a:ext cx="504056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Table S1: Descriptive statistics of clinicopathological characteristics and immunohistochemical evaluation (IQR – interquartile range; SD- standard deviation).</a:t>
            </a:r>
            <a:endParaRPr lang="de-AT" sz="11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2294421-1003-4FED-B864-2CBAA71FF4AF}"/>
              </a:ext>
            </a:extLst>
          </p:cNvPr>
          <p:cNvSpPr txBox="1"/>
          <p:nvPr/>
        </p:nvSpPr>
        <p:spPr>
          <a:xfrm>
            <a:off x="971600" y="692696"/>
            <a:ext cx="96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b="1" dirty="0"/>
              <a:t>Table S1</a:t>
            </a:r>
          </a:p>
        </p:txBody>
      </p:sp>
    </p:spTree>
    <p:extLst>
      <p:ext uri="{BB962C8B-B14F-4D97-AF65-F5344CB8AC3E}">
        <p14:creationId xmlns:p14="http://schemas.microsoft.com/office/powerpoint/2010/main" val="163420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5711C7E0-58ED-4D0D-ADAA-4BE586A12F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659464"/>
              </p:ext>
            </p:extLst>
          </p:nvPr>
        </p:nvGraphicFramePr>
        <p:xfrm>
          <a:off x="1403648" y="2060848"/>
          <a:ext cx="7344816" cy="3456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2499">
                  <a:extLst>
                    <a:ext uri="{9D8B030D-6E8A-4147-A177-3AD203B41FA5}">
                      <a16:colId xmlns:a16="http://schemas.microsoft.com/office/drawing/2014/main" val="4023950768"/>
                    </a:ext>
                  </a:extLst>
                </a:gridCol>
                <a:gridCol w="802499">
                  <a:extLst>
                    <a:ext uri="{9D8B030D-6E8A-4147-A177-3AD203B41FA5}">
                      <a16:colId xmlns:a16="http://schemas.microsoft.com/office/drawing/2014/main" val="2660497347"/>
                    </a:ext>
                  </a:extLst>
                </a:gridCol>
                <a:gridCol w="2287999">
                  <a:extLst>
                    <a:ext uri="{9D8B030D-6E8A-4147-A177-3AD203B41FA5}">
                      <a16:colId xmlns:a16="http://schemas.microsoft.com/office/drawing/2014/main" val="3493191493"/>
                    </a:ext>
                  </a:extLst>
                </a:gridCol>
                <a:gridCol w="2287999">
                  <a:extLst>
                    <a:ext uri="{9D8B030D-6E8A-4147-A177-3AD203B41FA5}">
                      <a16:colId xmlns:a16="http://schemas.microsoft.com/office/drawing/2014/main" val="2097875771"/>
                    </a:ext>
                  </a:extLst>
                </a:gridCol>
                <a:gridCol w="1163820">
                  <a:extLst>
                    <a:ext uri="{9D8B030D-6E8A-4147-A177-3AD203B41FA5}">
                      <a16:colId xmlns:a16="http://schemas.microsoft.com/office/drawing/2014/main" val="16269271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Target 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Oligo 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Oligonucleotide sequence [5`-&gt; 3`] 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Product size [bp] 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4734238"/>
                  </a:ext>
                </a:extLst>
              </a:tr>
              <a:tr h="0">
                <a:tc rowSpan="1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eIF3B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fwd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CCGGGTCAACCTCTTTACGG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168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5098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rev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GAAGTGCGGTCTCCACTCTC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48751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eIF3S1 (eIF3I)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fwd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CTCAAGACCAATTCGGCTGTC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2825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rev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CTGGTAGCCCATCTGCTTGTC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129037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eIF4A1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fwd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CGAAATGTTAAGCCGTGGATTCA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112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53239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rev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CTCAAGCACATCAGAAGGCAT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526335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eIF4E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fwd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TGCGGCTGATCTCCAAGTTTG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129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74455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rev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CCCACATAGGCTCAATACCATC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891445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eIF4H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fwd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GCATAAGGAGTGTACGGCTAGT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112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306582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rev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CCATCGTATGTCAAGGCTTCC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58194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eIF5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fwd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AGCGTGTCAGACCAGTTCTAT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82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72404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rev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CTGTCTTGATTCCATTGCCTTTG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38445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eIF6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fwd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CCGCGTGCGGAGCTTGTTA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156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429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rev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CGCCCTCGAACACACTGTAGAAGT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500004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HKG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GAPDH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fwd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CATTTCCTGGTATGACAACGA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118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24267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rev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TCCTCTTGTGCTCTTGCT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004603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SDHA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fwd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TGGTTGTCTTTGGTCGGG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85 (Weber et al.*)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02303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>
                          <a:solidFill>
                            <a:schemeClr val="tx1"/>
                          </a:solidFill>
                          <a:effectLst/>
                        </a:rPr>
                        <a:t>rev</a:t>
                      </a:r>
                      <a:endParaRPr lang="de-AT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e-AT" sz="1100" dirty="0">
                          <a:solidFill>
                            <a:schemeClr val="tx1"/>
                          </a:solidFill>
                          <a:effectLst/>
                        </a:rPr>
                        <a:t>GCGTTTGGTTTAATTGGAGGG</a:t>
                      </a:r>
                      <a:endParaRPr lang="de-AT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7495603"/>
                  </a:ext>
                </a:extLst>
              </a:tr>
            </a:tbl>
          </a:graphicData>
        </a:graphic>
      </p:graphicFrame>
      <p:sp>
        <p:nvSpPr>
          <p:cNvPr id="4" name="Textfeld 3">
            <a:extLst>
              <a:ext uri="{FF2B5EF4-FFF2-40B4-BE49-F238E27FC236}">
                <a16:creationId xmlns:a16="http://schemas.microsoft.com/office/drawing/2014/main" id="{44BDCB5C-08C0-4002-B7AB-044E91F31C23}"/>
              </a:ext>
            </a:extLst>
          </p:cNvPr>
          <p:cNvSpPr txBox="1"/>
          <p:nvPr/>
        </p:nvSpPr>
        <p:spPr>
          <a:xfrm>
            <a:off x="1331640" y="1799238"/>
            <a:ext cx="33123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GB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Table S2: Oligonucleotides used for </a:t>
            </a:r>
            <a:r>
              <a:rPr lang="en-GB" sz="11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qRT</a:t>
            </a:r>
            <a:r>
              <a:rPr lang="en-GB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-PCR analyses</a:t>
            </a:r>
            <a:endParaRPr lang="de-AT" sz="11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E2595F5-CEC7-4F9D-8101-3D910A8C45AF}"/>
              </a:ext>
            </a:extLst>
          </p:cNvPr>
          <p:cNvSpPr txBox="1"/>
          <p:nvPr/>
        </p:nvSpPr>
        <p:spPr>
          <a:xfrm>
            <a:off x="971600" y="692696"/>
            <a:ext cx="96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b="1" dirty="0"/>
              <a:t>Table S2</a:t>
            </a:r>
          </a:p>
        </p:txBody>
      </p:sp>
    </p:spTree>
    <p:extLst>
      <p:ext uri="{BB962C8B-B14F-4D97-AF65-F5344CB8AC3E}">
        <p14:creationId xmlns:p14="http://schemas.microsoft.com/office/powerpoint/2010/main" val="94186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16298DB2-991D-4551-AEE9-C7D3363E4B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436531"/>
              </p:ext>
            </p:extLst>
          </p:nvPr>
        </p:nvGraphicFramePr>
        <p:xfrm>
          <a:off x="153637" y="764704"/>
          <a:ext cx="8856984" cy="59677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5719">
                  <a:extLst>
                    <a:ext uri="{9D8B030D-6E8A-4147-A177-3AD203B41FA5}">
                      <a16:colId xmlns:a16="http://schemas.microsoft.com/office/drawing/2014/main" val="1774594577"/>
                    </a:ext>
                  </a:extLst>
                </a:gridCol>
                <a:gridCol w="915719">
                  <a:extLst>
                    <a:ext uri="{9D8B030D-6E8A-4147-A177-3AD203B41FA5}">
                      <a16:colId xmlns:a16="http://schemas.microsoft.com/office/drawing/2014/main" val="1315929606"/>
                    </a:ext>
                  </a:extLst>
                </a:gridCol>
                <a:gridCol w="1527635">
                  <a:extLst>
                    <a:ext uri="{9D8B030D-6E8A-4147-A177-3AD203B41FA5}">
                      <a16:colId xmlns:a16="http://schemas.microsoft.com/office/drawing/2014/main" val="4029406704"/>
                    </a:ext>
                  </a:extLst>
                </a:gridCol>
                <a:gridCol w="1527635">
                  <a:extLst>
                    <a:ext uri="{9D8B030D-6E8A-4147-A177-3AD203B41FA5}">
                      <a16:colId xmlns:a16="http://schemas.microsoft.com/office/drawing/2014/main" val="1882537822"/>
                    </a:ext>
                  </a:extLst>
                </a:gridCol>
                <a:gridCol w="611199">
                  <a:extLst>
                    <a:ext uri="{9D8B030D-6E8A-4147-A177-3AD203B41FA5}">
                      <a16:colId xmlns:a16="http://schemas.microsoft.com/office/drawing/2014/main" val="3785314475"/>
                    </a:ext>
                  </a:extLst>
                </a:gridCol>
                <a:gridCol w="611199">
                  <a:extLst>
                    <a:ext uri="{9D8B030D-6E8A-4147-A177-3AD203B41FA5}">
                      <a16:colId xmlns:a16="http://schemas.microsoft.com/office/drawing/2014/main" val="323428415"/>
                    </a:ext>
                  </a:extLst>
                </a:gridCol>
                <a:gridCol w="712466">
                  <a:extLst>
                    <a:ext uri="{9D8B030D-6E8A-4147-A177-3AD203B41FA5}">
                      <a16:colId xmlns:a16="http://schemas.microsoft.com/office/drawing/2014/main" val="3217461908"/>
                    </a:ext>
                  </a:extLst>
                </a:gridCol>
                <a:gridCol w="1017706">
                  <a:extLst>
                    <a:ext uri="{9D8B030D-6E8A-4147-A177-3AD203B41FA5}">
                      <a16:colId xmlns:a16="http://schemas.microsoft.com/office/drawing/2014/main" val="4245041567"/>
                    </a:ext>
                  </a:extLst>
                </a:gridCol>
                <a:gridCol w="1017706">
                  <a:extLst>
                    <a:ext uri="{9D8B030D-6E8A-4147-A177-3AD203B41FA5}">
                      <a16:colId xmlns:a16="http://schemas.microsoft.com/office/drawing/2014/main" val="135909243"/>
                    </a:ext>
                  </a:extLst>
                </a:gridCol>
              </a:tblGrid>
              <a:tr h="1731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Antibody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P- site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Company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Host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Dilution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kDa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Identifier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RRID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5467122"/>
                  </a:ext>
                </a:extLst>
              </a:tr>
              <a:tr h="173105">
                <a:tc rowSpan="12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PI3K/AKT/mTOR signaling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 vert="vert27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p-4E-BP1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Ser65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15-20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#9456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AB_823413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184775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4E-BP1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15-20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#9452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AB_331692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151184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p-mTOR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Ser2448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289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#5536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AB_10691552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8904944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mTOR (7C10)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289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#2983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AB_2105622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2351108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p-AKT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Ser473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#4058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AB_331168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036446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AKT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#9272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AB_329827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362155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 dirty="0">
                          <a:solidFill>
                            <a:schemeClr val="tx1"/>
                          </a:solidFill>
                          <a:effectLst/>
                        </a:rPr>
                        <a:t>p-P70S6K</a:t>
                      </a:r>
                      <a:endParaRPr lang="de-AT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Thr421/Ser424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70,85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#9204L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AB_2265913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1071428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P70S6K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70,85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#9202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AB_331676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9863556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p-PTEN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Ser380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54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#9551S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AB_331407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7253622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PTEN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54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#9559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AB_390810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099536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p-AMPKα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Thr172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62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#2535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AB_331250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544400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AMPKα (D63G4)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62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#5832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AB_10624867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040249"/>
                  </a:ext>
                </a:extLst>
              </a:tr>
              <a:tr h="112811">
                <a:tc rowSpan="19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 signaling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 vert="vert27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eIF1A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Abcam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Ab177939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4084100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eIF2α (D7D3) 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#5324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AB_10692650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5335841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p-eIF2α (D9G8)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Ser51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#3398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AB_2096481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041594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eIF3A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166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#2538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AB_915861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316082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eIF3B (eIF3η D-9)              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Santa Cruz Biotechnology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Mouse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116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Sc-137215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AB_2096734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511552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eIF3C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110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#2068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AB_2096742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526535"/>
                  </a:ext>
                </a:extLst>
              </a:tr>
              <a:tr h="262274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eIF3D (eIF3ζ H-300)        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Santa Cruz Biotechnology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</a:rPr>
                        <a:t>64</a:t>
                      </a:r>
                      <a:endParaRPr lang="de-AT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Sc-28856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AB_2246358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2433139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eIF3H (D9C1)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 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#3413S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AB_2277726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328408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eIF3I (eIF3β A-8)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Santa Cruz Biotechnology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Mouse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Sc-374155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AB_10986412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586382"/>
                  </a:ext>
                </a:extLst>
              </a:tr>
              <a:tr h="112811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eIF3I 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Sigma Aldrich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(1:500)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36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PA5-56301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AB_2640966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8222439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eIF3J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35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#3261S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AB_2097076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184912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eIF3M (V-21)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Santa Cruz Biotechnology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43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Sc-133541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AB_10614157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564287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eIF4A1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48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#2490S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AB_10831840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955451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eIF4E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#9742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AB_823488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129195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p-eIF4G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Ser1108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220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#2441S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AB_2277632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7032795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eIF4G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220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#2498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AB_2096025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723627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eIF4H (D85F2)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25, 27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#3469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AB_2096038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1854223"/>
                  </a:ext>
                </a:extLst>
              </a:tr>
              <a:tr h="173105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eIF5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GeneTex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49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GTX114923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AB_10730759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141150"/>
                  </a:ext>
                </a:extLst>
              </a:tr>
              <a:tr h="112811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eIF6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GeneTex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26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GTX63642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504442"/>
                  </a:ext>
                </a:extLst>
              </a:tr>
              <a:tr h="3431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IDH1 (R132H)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Dianova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Mouse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1:1000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(1:20)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47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DIA H09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AB_2335716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553315"/>
                  </a:ext>
                </a:extLst>
              </a:tr>
              <a:tr h="1128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GAPDH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Cell Signaling Technology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Rabbit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1:2000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</a:rPr>
                        <a:t>38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>
                          <a:solidFill>
                            <a:schemeClr val="tx1"/>
                          </a:solidFill>
                          <a:effectLst/>
                        </a:rPr>
                        <a:t>#2118</a:t>
                      </a:r>
                      <a:endParaRPr lang="de-AT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de-AT" sz="800" dirty="0">
                          <a:solidFill>
                            <a:schemeClr val="tx1"/>
                          </a:solidFill>
                          <a:effectLst/>
                        </a:rPr>
                        <a:t>AB_561053</a:t>
                      </a:r>
                      <a:endParaRPr lang="de-AT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847" marR="30847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2655814"/>
                  </a:ext>
                </a:extLst>
              </a:tr>
            </a:tbl>
          </a:graphicData>
        </a:graphic>
      </p:graphicFrame>
      <p:sp>
        <p:nvSpPr>
          <p:cNvPr id="4" name="Textfeld 3">
            <a:extLst>
              <a:ext uri="{FF2B5EF4-FFF2-40B4-BE49-F238E27FC236}">
                <a16:creationId xmlns:a16="http://schemas.microsoft.com/office/drawing/2014/main" id="{286D090B-805F-46F0-A7DC-BB8226981189}"/>
              </a:ext>
            </a:extLst>
          </p:cNvPr>
          <p:cNvSpPr txBox="1"/>
          <p:nvPr/>
        </p:nvSpPr>
        <p:spPr>
          <a:xfrm>
            <a:off x="120800" y="333817"/>
            <a:ext cx="88569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GB" sz="11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Table S3: Primary antibodies used for immunoblot and immunohistochemical analyses.</a:t>
            </a:r>
            <a:r>
              <a:rPr lang="en-GB" sz="1100" b="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Antibody dilutions for immunohistochemical analyses are listed in parentheses.</a:t>
            </a:r>
            <a:endParaRPr lang="de-AT" sz="105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D54D6F8-9B62-42D5-A139-6B3D474FBADF}"/>
              </a:ext>
            </a:extLst>
          </p:cNvPr>
          <p:cNvSpPr txBox="1"/>
          <p:nvPr/>
        </p:nvSpPr>
        <p:spPr>
          <a:xfrm>
            <a:off x="166216" y="-35515"/>
            <a:ext cx="96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b="1" dirty="0"/>
              <a:t>Table S3</a:t>
            </a:r>
          </a:p>
        </p:txBody>
      </p:sp>
    </p:spTree>
    <p:extLst>
      <p:ext uri="{BB962C8B-B14F-4D97-AF65-F5344CB8AC3E}">
        <p14:creationId xmlns:p14="http://schemas.microsoft.com/office/powerpoint/2010/main" val="6481497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047998"/>
              </p:ext>
            </p:extLst>
          </p:nvPr>
        </p:nvGraphicFramePr>
        <p:xfrm>
          <a:off x="1752600" y="1333500"/>
          <a:ext cx="5638800" cy="41929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2475">
                  <a:extLst>
                    <a:ext uri="{9D8B030D-6E8A-4147-A177-3AD203B41FA5}">
                      <a16:colId xmlns:a16="http://schemas.microsoft.com/office/drawing/2014/main" val="2413345978"/>
                    </a:ext>
                  </a:extLst>
                </a:gridCol>
                <a:gridCol w="752475">
                  <a:extLst>
                    <a:ext uri="{9D8B030D-6E8A-4147-A177-3AD203B41FA5}">
                      <a16:colId xmlns:a16="http://schemas.microsoft.com/office/drawing/2014/main" val="2632507987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1227385469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val="2898099429"/>
                    </a:ext>
                  </a:extLst>
                </a:gridCol>
                <a:gridCol w="712837">
                  <a:extLst>
                    <a:ext uri="{9D8B030D-6E8A-4147-A177-3AD203B41FA5}">
                      <a16:colId xmlns:a16="http://schemas.microsoft.com/office/drawing/2014/main" val="2167549367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556904750"/>
                    </a:ext>
                  </a:extLst>
                </a:gridCol>
                <a:gridCol w="803176">
                  <a:extLst>
                    <a:ext uri="{9D8B030D-6E8A-4147-A177-3AD203B41FA5}">
                      <a16:colId xmlns:a16="http://schemas.microsoft.com/office/drawing/2014/main" val="166681723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Table S4: Correlation coefficients comparing EIF3I &amp; EIF4H with glioma relevant genes (n.d. – not determined).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191514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AT" sz="1100" b="1" u="none" strike="noStrike" dirty="0">
                          <a:effectLst/>
                        </a:rPr>
                        <a:t>EIF3I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AT" sz="1100" b="1" u="none" strike="noStrike" dirty="0">
                          <a:effectLst/>
                        </a:rPr>
                        <a:t>EIF4H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AT" sz="1100" b="1" u="none" strike="noStrike" dirty="0">
                          <a:effectLst/>
                        </a:rPr>
                        <a:t>EIF3I+EIF4H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9154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1100" b="1" u="none" strike="noStrike" dirty="0">
                          <a:effectLst/>
                        </a:rPr>
                        <a:t>TCGA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1100" b="1" u="none" strike="noStrike" dirty="0">
                          <a:effectLst/>
                        </a:rPr>
                        <a:t>CGGA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1100" b="1" u="none" strike="noStrike" dirty="0">
                          <a:effectLst/>
                        </a:rPr>
                        <a:t>TCGA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1100" b="1" u="none" strike="noStrike" dirty="0">
                          <a:effectLst/>
                        </a:rPr>
                        <a:t>CGGA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1100" b="1" u="none" strike="noStrike" dirty="0">
                          <a:effectLst/>
                        </a:rPr>
                        <a:t>TCGA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1100" b="1" u="none" strike="noStrike" dirty="0">
                          <a:effectLst/>
                        </a:rPr>
                        <a:t>CGGA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4110648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ATRX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-0,0422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 dirty="0">
                          <a:effectLst/>
                        </a:rPr>
                        <a:t>0,8141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-0,2264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0,7234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0,2578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-0,0500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396879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CDKN2A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0,1444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0,9193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0,0786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0,8333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0,0957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0,1035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66957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EGFR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0,0922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0,9474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-0,0198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0,8283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0,2762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0,0155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69307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EIF3I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 dirty="0" err="1">
                          <a:effectLst/>
                        </a:rPr>
                        <a:t>n.d</a:t>
                      </a:r>
                      <a:r>
                        <a:rPr lang="de-AT" sz="1100" u="none" strike="noStrike" dirty="0">
                          <a:effectLst/>
                        </a:rPr>
                        <a:t>.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n.d.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0,3133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0,8223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n.d.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n.d.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1314032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EIF4A1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 dirty="0">
                          <a:effectLst/>
                        </a:rPr>
                        <a:t>-0,0643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0,9059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-0,0498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0,7722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0,0984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-0,0694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911458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EIF4H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 dirty="0">
                          <a:effectLst/>
                        </a:rPr>
                        <a:t>0,3133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0,8223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n.d.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n.d.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n.d.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n.d.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279400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EIF5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 dirty="0">
                          <a:effectLst/>
                        </a:rPr>
                        <a:t>0,1396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 dirty="0">
                          <a:effectLst/>
                        </a:rPr>
                        <a:t>0,8802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-0,0204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0,8655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-0,2666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0,1158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65691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EIF6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-0,2584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 dirty="0">
                          <a:effectLst/>
                        </a:rPr>
                        <a:t>0,8553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 dirty="0">
                          <a:effectLst/>
                        </a:rPr>
                        <a:t>-0,1943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 dirty="0">
                          <a:effectLst/>
                        </a:rPr>
                        <a:t>0,8622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 dirty="0">
                          <a:effectLst/>
                        </a:rPr>
                        <a:t>0,0299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-0,0639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386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IDH1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0,1712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0,9331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0,2354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0,8138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-0,0794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0,1461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319967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IDH2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0,2740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0,8807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0,1488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0,8390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-0,2496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0,1082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180649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MAP2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0,1079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0,8497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0,0555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0,8693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0,2338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0,0372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796797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MGMT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0,0343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0,9136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-0,2912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0,7666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0,1878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-0,0570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269952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NF1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0,2954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0,8644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-0,0353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0,7361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-0,1725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0,0229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887967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PDGFRA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0,3266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0,9232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0,1586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0,8362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-0,0089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0,0279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72780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PIK3R1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-0,2825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0,8244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-0,3168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0,7648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-0,1908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-0,0371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355856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PTEN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0,0679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0,9125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0,0819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0,8101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-0,1747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0,0317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4516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TP53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0,0756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0,9068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0,1735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0,8292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0,1527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0,0547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28537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TERT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-0,1878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0,9380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-0,0385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0,8403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u="none" strike="noStrike">
                          <a:effectLst/>
                        </a:rPr>
                        <a:t>-0,0369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0,1158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18194585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755576" y="548680"/>
            <a:ext cx="96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Table S4</a:t>
            </a:r>
            <a:endParaRPr lang="de-AT" b="1" dirty="0"/>
          </a:p>
        </p:txBody>
      </p:sp>
    </p:spTree>
    <p:extLst>
      <p:ext uri="{BB962C8B-B14F-4D97-AF65-F5344CB8AC3E}">
        <p14:creationId xmlns:p14="http://schemas.microsoft.com/office/powerpoint/2010/main" val="3449151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419987"/>
              </p:ext>
            </p:extLst>
          </p:nvPr>
        </p:nvGraphicFramePr>
        <p:xfrm>
          <a:off x="3282951" y="1349375"/>
          <a:ext cx="3377281" cy="3992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4219">
                  <a:extLst>
                    <a:ext uri="{9D8B030D-6E8A-4147-A177-3AD203B41FA5}">
                      <a16:colId xmlns:a16="http://schemas.microsoft.com/office/drawing/2014/main" val="476888027"/>
                    </a:ext>
                  </a:extLst>
                </a:gridCol>
                <a:gridCol w="1212942">
                  <a:extLst>
                    <a:ext uri="{9D8B030D-6E8A-4147-A177-3AD203B41FA5}">
                      <a16:colId xmlns:a16="http://schemas.microsoft.com/office/drawing/2014/main" val="3874763899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207583558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US" sz="1100" b="1" u="none" strike="noStrike" dirty="0">
                          <a:effectLst/>
                        </a:rPr>
                        <a:t>Table S5: Correlation coefficients of  high and low  expression of glioma relevant genes.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8326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1100" b="1" u="none" strike="noStrike" dirty="0">
                          <a:effectLst/>
                        </a:rPr>
                        <a:t>TCGA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1100" b="1" u="none" strike="noStrike" dirty="0">
                          <a:effectLst/>
                        </a:rPr>
                        <a:t>CGGA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2058718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ATRX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0,0765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0,0865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435696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CDKN2A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-0,0469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-0,0033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8601892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EGFR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-0,1567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-0,0214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8034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EIF3I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-0,0502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-0,2194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168435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EIF4A1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-0,3421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-0,0175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773673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EIF4H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-0,0795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0,0670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1602988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EIF5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0,1247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-0,0990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16130312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EIF6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0,0516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0,0217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8777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IDH1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-0,1646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-0,0945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1619756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IDH2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-0,1177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0,0934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636135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MAP2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0,0039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0,0732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589537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MGMT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-0,2730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-0,1413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264247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NF1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0,1358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0,0272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229084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PDGFRA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-0,2375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0,1997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207046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PIK3R1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-0,1441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0,0237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184033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PTEN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-0,5317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0,0312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35041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TP53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-0,0818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0,0004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563740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TERT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>
                          <a:effectLst/>
                        </a:rPr>
                        <a:t>-0,0013</a:t>
                      </a:r>
                      <a:endParaRPr lang="de-AT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0,0610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48599273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755576" y="548680"/>
            <a:ext cx="96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Table S5</a:t>
            </a:r>
            <a:endParaRPr lang="de-AT" b="1" dirty="0"/>
          </a:p>
        </p:txBody>
      </p:sp>
    </p:spTree>
    <p:extLst>
      <p:ext uri="{BB962C8B-B14F-4D97-AF65-F5344CB8AC3E}">
        <p14:creationId xmlns:p14="http://schemas.microsoft.com/office/powerpoint/2010/main" val="2976506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091785"/>
              </p:ext>
            </p:extLst>
          </p:nvPr>
        </p:nvGraphicFramePr>
        <p:xfrm>
          <a:off x="2267744" y="1556792"/>
          <a:ext cx="4383234" cy="39795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3923">
                  <a:extLst>
                    <a:ext uri="{9D8B030D-6E8A-4147-A177-3AD203B41FA5}">
                      <a16:colId xmlns:a16="http://schemas.microsoft.com/office/drawing/2014/main" val="1165559935"/>
                    </a:ext>
                  </a:extLst>
                </a:gridCol>
                <a:gridCol w="1689557">
                  <a:extLst>
                    <a:ext uri="{9D8B030D-6E8A-4147-A177-3AD203B41FA5}">
                      <a16:colId xmlns:a16="http://schemas.microsoft.com/office/drawing/2014/main" val="3388561767"/>
                    </a:ext>
                  </a:extLst>
                </a:gridCol>
                <a:gridCol w="2039754">
                  <a:extLst>
                    <a:ext uri="{9D8B030D-6E8A-4147-A177-3AD203B41FA5}">
                      <a16:colId xmlns:a16="http://schemas.microsoft.com/office/drawing/2014/main" val="102496900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Table S6: Survival comparison with p-values of  high vs. low expression of glioma relevant genes.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84368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endParaRPr lang="de-AT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1100" b="1" u="none" strike="noStrike" dirty="0">
                          <a:effectLst/>
                        </a:rPr>
                        <a:t>TCGA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1100" b="1" u="none" strike="noStrike" dirty="0">
                          <a:effectLst/>
                        </a:rPr>
                        <a:t>CGGA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6750456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ATRX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0,0958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0,0015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719858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CDKN2A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0,3067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0,5709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663596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EGFR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0,0160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0,2433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5636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EIF3I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3,70E-05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0,3337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1788581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EIF4A1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0,2618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0,1717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274490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EIF4H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0,0011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0,0015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25970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EIF5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0,2618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0,0773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795974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EIF6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0,047</a:t>
                      </a:r>
                      <a:r>
                        <a:rPr lang="de-AT" sz="1100" u="none" strike="noStrike" dirty="0">
                          <a:effectLst/>
                        </a:rPr>
                        <a:t>7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0,0303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6120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IDH1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0,1468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0,3337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13340763"/>
                  </a:ext>
                </a:extLst>
              </a:tr>
              <a:tr h="169892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IDH2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0,0477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0,0303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510568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MAP2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0,0958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0,0030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045969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MGMT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0,1209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0,0773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742304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NF1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0,1814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0,0015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782134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PDGFRA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0,2162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0,1717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051751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PIK3R1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0,0958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0,0002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806906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PTEN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0,2618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0,1717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313476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TP53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0,5530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0,1717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678232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de-AT" sz="1100" b="1" u="none" strike="noStrike" dirty="0">
                          <a:effectLst/>
                        </a:rPr>
                        <a:t>TERT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b="1" u="none" strike="noStrike" dirty="0">
                          <a:effectLst/>
                        </a:rPr>
                        <a:t>0,0160</a:t>
                      </a:r>
                      <a:endParaRPr lang="de-A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AT" sz="1100" u="none" strike="noStrike" dirty="0">
                          <a:effectLst/>
                        </a:rPr>
                        <a:t>0,1717</a:t>
                      </a:r>
                      <a:endParaRPr lang="de-A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28714708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755576" y="548680"/>
            <a:ext cx="968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Table S6</a:t>
            </a:r>
            <a:endParaRPr lang="de-AT" b="1" dirty="0"/>
          </a:p>
        </p:txBody>
      </p:sp>
    </p:spTree>
    <p:extLst>
      <p:ext uri="{BB962C8B-B14F-4D97-AF65-F5344CB8AC3E}">
        <p14:creationId xmlns:p14="http://schemas.microsoft.com/office/powerpoint/2010/main" val="1840287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D187CDE-DCDC-4CAC-A403-91CFD6276D8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560840" cy="55446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B847D02-4D2B-47C3-A6E2-D0B0D83CD450}"/>
              </a:ext>
            </a:extLst>
          </p:cNvPr>
          <p:cNvSpPr txBox="1"/>
          <p:nvPr/>
        </p:nvSpPr>
        <p:spPr>
          <a:xfrm>
            <a:off x="7579891" y="623731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2</a:t>
            </a:r>
          </a:p>
        </p:txBody>
      </p:sp>
    </p:spTree>
    <p:extLst>
      <p:ext uri="{BB962C8B-B14F-4D97-AF65-F5344CB8AC3E}">
        <p14:creationId xmlns:p14="http://schemas.microsoft.com/office/powerpoint/2010/main" val="1193657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490155"/>
              </p:ext>
            </p:extLst>
          </p:nvPr>
        </p:nvGraphicFramePr>
        <p:xfrm>
          <a:off x="795490" y="116632"/>
          <a:ext cx="7952974" cy="6930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Project" r:id="rId3" imgW="6156000" imgH="5364000" progId="Prism5.Document">
                  <p:embed/>
                </p:oleObj>
              </mc:Choice>
              <mc:Fallback>
                <p:oleObj name="Prism Project" r:id="rId3" imgW="6156000" imgH="536400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5490" y="116632"/>
                        <a:ext cx="7952974" cy="69308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feld 21"/>
          <p:cNvSpPr txBox="1"/>
          <p:nvPr/>
        </p:nvSpPr>
        <p:spPr>
          <a:xfrm>
            <a:off x="7579891" y="6474822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3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899592" y="44624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3" name="Textfeld 32"/>
          <p:cNvSpPr txBox="1"/>
          <p:nvPr/>
        </p:nvSpPr>
        <p:spPr>
          <a:xfrm>
            <a:off x="3347864" y="44624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971600" y="116632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eIF3B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3419872" y="116632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eIF3I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6012160" y="116632"/>
            <a:ext cx="2592288" cy="28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eIF4A1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5796136" y="44624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971600" y="2421655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eIF4E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3419872" y="2421655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eIF4H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feld 24"/>
          <p:cNvSpPr txBox="1"/>
          <p:nvPr/>
        </p:nvSpPr>
        <p:spPr>
          <a:xfrm>
            <a:off x="6012160" y="2421655"/>
            <a:ext cx="2592288" cy="28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eIF5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5796136" y="234964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795490" y="234964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347864" y="234964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971600" y="4664169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eIF6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795490" y="459216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2710291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07504" y="373886"/>
            <a:ext cx="2149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de-AT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LGG</a:t>
            </a:r>
            <a:endParaRPr lang="en-US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499991" y="373886"/>
            <a:ext cx="2160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de-AT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LGG</a:t>
            </a:r>
            <a:endParaRPr lang="en-US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350659" y="373886"/>
            <a:ext cx="2149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de-AT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GBM</a:t>
            </a:r>
            <a:endParaRPr lang="en-US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6732239" y="373886"/>
            <a:ext cx="2160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de-AT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GBM</a:t>
            </a:r>
            <a:endParaRPr lang="en-US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 rot="16200000">
            <a:off x="5068943" y="1745606"/>
            <a:ext cx="2934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GBM </a:t>
            </a:r>
            <a:endParaRPr lang="de-AT" dirty="0"/>
          </a:p>
        </p:txBody>
      </p:sp>
      <p:sp>
        <p:nvSpPr>
          <p:cNvPr id="10" name="Textfeld 9"/>
          <p:cNvSpPr txBox="1"/>
          <p:nvPr/>
        </p:nvSpPr>
        <p:spPr>
          <a:xfrm>
            <a:off x="107504" y="332656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4531266" y="332656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5787172" y="3254787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Low 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gene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  <a:endParaRPr 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Gerade Verbindung 34"/>
          <p:cNvCxnSpPr/>
          <p:nvPr/>
        </p:nvCxnSpPr>
        <p:spPr>
          <a:xfrm>
            <a:off x="5508104" y="3378967"/>
            <a:ext cx="288032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2319385" y="332656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6743147" y="332656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7596336" y="3254787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gene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  <a:endParaRPr lang="de-A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Gerade Verbindung 61"/>
          <p:cNvCxnSpPr/>
          <p:nvPr/>
        </p:nvCxnSpPr>
        <p:spPr>
          <a:xfrm>
            <a:off x="7317268" y="3378967"/>
            <a:ext cx="28803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Grafik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60"/>
          <a:stretch/>
        </p:blipFill>
        <p:spPr>
          <a:xfrm>
            <a:off x="4674836" y="620688"/>
            <a:ext cx="1997831" cy="2561076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60"/>
          <a:stretch/>
        </p:blipFill>
        <p:spPr>
          <a:xfrm>
            <a:off x="251520" y="620688"/>
            <a:ext cx="1997831" cy="2561076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64"/>
          <a:stretch/>
        </p:blipFill>
        <p:spPr>
          <a:xfrm>
            <a:off x="2463178" y="655572"/>
            <a:ext cx="1997831" cy="2518368"/>
          </a:xfrm>
          <a:prstGeom prst="rect">
            <a:avLst/>
          </a:prstGeom>
        </p:spPr>
      </p:pic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92"/>
          <a:stretch/>
        </p:blipFill>
        <p:spPr>
          <a:xfrm>
            <a:off x="6886495" y="655572"/>
            <a:ext cx="1997831" cy="2520280"/>
          </a:xfrm>
          <a:prstGeom prst="rect">
            <a:avLst/>
          </a:prstGeom>
        </p:spPr>
      </p:pic>
      <p:sp>
        <p:nvSpPr>
          <p:cNvPr id="26" name="Textfeld 25"/>
          <p:cNvSpPr txBox="1"/>
          <p:nvPr/>
        </p:nvSpPr>
        <p:spPr>
          <a:xfrm rot="60000">
            <a:off x="7565985" y="2162372"/>
            <a:ext cx="473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400" dirty="0">
                <a:latin typeface="Arial" panose="020B0604020202020204" pitchFamily="34" charset="0"/>
                <a:cs typeface="Arial" panose="020B0604020202020204" pitchFamily="34" charset="0"/>
              </a:rPr>
              <a:t>***</a:t>
            </a:r>
          </a:p>
        </p:txBody>
      </p:sp>
      <p:sp>
        <p:nvSpPr>
          <p:cNvPr id="27" name="Textfeld 26"/>
          <p:cNvSpPr txBox="1"/>
          <p:nvPr/>
        </p:nvSpPr>
        <p:spPr>
          <a:xfrm rot="60000">
            <a:off x="823394" y="2193584"/>
            <a:ext cx="473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4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graphicFrame>
        <p:nvGraphicFramePr>
          <p:cNvPr id="29" name="Objek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924981"/>
              </p:ext>
            </p:extLst>
          </p:nvPr>
        </p:nvGraphicFramePr>
        <p:xfrm>
          <a:off x="6902450" y="5229200"/>
          <a:ext cx="1762125" cy="16001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Project" r:id="rId6" imgW="3168000" imgH="2880000" progId="Prism5.Document">
                  <p:embed/>
                </p:oleObj>
              </mc:Choice>
              <mc:Fallback>
                <p:oleObj name="Prism Project" r:id="rId6" imgW="3168000" imgH="288000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02450" y="5229200"/>
                        <a:ext cx="1762125" cy="16001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k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229216"/>
              </p:ext>
            </p:extLst>
          </p:nvPr>
        </p:nvGraphicFramePr>
        <p:xfrm>
          <a:off x="6902450" y="3714750"/>
          <a:ext cx="1757363" cy="157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Project" r:id="rId8" imgW="3168000" imgH="2880000" progId="Prism5.Document">
                  <p:embed/>
                </p:oleObj>
              </mc:Choice>
              <mc:Fallback>
                <p:oleObj name="Prism Project" r:id="rId8" imgW="3168000" imgH="288000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02450" y="3714750"/>
                        <a:ext cx="1757363" cy="157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feld 31"/>
          <p:cNvSpPr txBox="1"/>
          <p:nvPr/>
        </p:nvSpPr>
        <p:spPr>
          <a:xfrm>
            <a:off x="505486" y="44624"/>
            <a:ext cx="40257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eIF3</a:t>
            </a:r>
            <a:r>
              <a:rPr lang="de-DE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4932040" y="44624"/>
            <a:ext cx="3952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eIF4H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107504" y="3501008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6660232" y="3512041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660232" y="5157192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7" t="21651" r="17714" b="31100"/>
          <a:stretch/>
        </p:blipFill>
        <p:spPr>
          <a:xfrm>
            <a:off x="303038" y="3553271"/>
            <a:ext cx="6048672" cy="3240360"/>
          </a:xfrm>
          <a:prstGeom prst="rect">
            <a:avLst/>
          </a:prstGeom>
        </p:spPr>
      </p:pic>
      <p:sp>
        <p:nvSpPr>
          <p:cNvPr id="30" name="Textfeld 29"/>
          <p:cNvSpPr txBox="1"/>
          <p:nvPr/>
        </p:nvSpPr>
        <p:spPr>
          <a:xfrm>
            <a:off x="9217795" y="6436493"/>
            <a:ext cx="1136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4</a:t>
            </a:r>
          </a:p>
        </p:txBody>
      </p:sp>
    </p:spTree>
    <p:extLst>
      <p:ext uri="{BB962C8B-B14F-4D97-AF65-F5344CB8AC3E}">
        <p14:creationId xmlns:p14="http://schemas.microsoft.com/office/powerpoint/2010/main" val="1281540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Halbbogen 119"/>
          <p:cNvSpPr/>
          <p:nvPr/>
        </p:nvSpPr>
        <p:spPr>
          <a:xfrm rot="5400000">
            <a:off x="4778478" y="-1263685"/>
            <a:ext cx="928525" cy="4563174"/>
          </a:xfrm>
          <a:prstGeom prst="blockArc">
            <a:avLst>
              <a:gd name="adj1" fmla="val 10742261"/>
              <a:gd name="adj2" fmla="val 0"/>
              <a:gd name="adj3" fmla="val 25000"/>
            </a:avLst>
          </a:prstGeom>
          <a:gradFill>
            <a:gsLst>
              <a:gs pos="58756">
                <a:schemeClr val="bg1">
                  <a:lumMod val="95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776743"/>
              </p:ext>
            </p:extLst>
          </p:nvPr>
        </p:nvGraphicFramePr>
        <p:xfrm>
          <a:off x="179512" y="3284984"/>
          <a:ext cx="3234848" cy="34490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9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0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68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68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68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55002">
                <a:tc rowSpan="2" gridSpan="4"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Astrocytoma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002">
                <a:tc gridSpan="4" v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Pilocytic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Diffuse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Anaplastic</a:t>
                      </a:r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Gioblastoma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052">
                <a:tc gridSpan="3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WHO Grade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002">
                <a:tc rowSpan="3" gridSpan="2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002">
                <a:tc gridSpan="2" v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002">
                <a:tc gridSpan="2" v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de-AT" sz="8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eIF6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5002">
                <a:tc rowSpan="15"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48S Initiation-complex </a:t>
                      </a:r>
                      <a:br>
                        <a:rPr lang="en-US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(+40S ribosomal subunit)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43S </a:t>
                      </a:r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Preinitiation-complex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de-AT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p-eIF2</a:t>
                      </a:r>
                      <a:r>
                        <a:rPr lang="el-GR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α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eIF2</a:t>
                      </a:r>
                      <a:r>
                        <a:rPr lang="el-GR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α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eIF1A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eIF3-subunits</a:t>
                      </a:r>
                      <a:endParaRPr lang="de-AT" sz="800" b="1" i="0" u="none" strike="noStrike" dirty="0"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eIF3A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eIF3B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eIF3C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 </a:t>
                      </a:r>
                      <a:endParaRPr lang="de-AT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eIF3D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eIF3H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eIF3I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eIF3J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eIF3M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solidFill>
                            <a:schemeClr val="accent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eIF4F</a:t>
                      </a:r>
                      <a:endParaRPr lang="de-AT" sz="800" b="1" i="0" u="none" strike="noStrike" dirty="0">
                        <a:solidFill>
                          <a:schemeClr val="accent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eIF4A1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de-AT" sz="8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eIF4E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p-eIF4G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eIF4G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AT" sz="800" b="1" i="0" u="none" strike="noStrike" dirty="0">
                        <a:solidFill>
                          <a:schemeClr val="accent4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eIF4H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 </a:t>
                      </a:r>
                      <a:endParaRPr lang="de-AT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13" name="Geschweifte Klammer links 12"/>
          <p:cNvSpPr/>
          <p:nvPr/>
        </p:nvSpPr>
        <p:spPr>
          <a:xfrm>
            <a:off x="1077190" y="4701775"/>
            <a:ext cx="45719" cy="125151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Geschweifte Klammer links 14"/>
          <p:cNvSpPr/>
          <p:nvPr/>
        </p:nvSpPr>
        <p:spPr>
          <a:xfrm>
            <a:off x="1077190" y="5999802"/>
            <a:ext cx="45719" cy="57606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7" name="Geschweifte Klammer links 16"/>
          <p:cNvSpPr/>
          <p:nvPr/>
        </p:nvSpPr>
        <p:spPr>
          <a:xfrm>
            <a:off x="443161" y="4478110"/>
            <a:ext cx="96391" cy="209775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9" name="Geschweifte Klammer links 18"/>
          <p:cNvSpPr/>
          <p:nvPr/>
        </p:nvSpPr>
        <p:spPr>
          <a:xfrm>
            <a:off x="827584" y="4437112"/>
            <a:ext cx="45719" cy="15121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0" name="Textfeld 19"/>
          <p:cNvSpPr txBox="1"/>
          <p:nvPr/>
        </p:nvSpPr>
        <p:spPr>
          <a:xfrm>
            <a:off x="971600" y="2975466"/>
            <a:ext cx="22775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dirty="0">
                <a:latin typeface="Arial" panose="020B0604020202020204" pitchFamily="34" charset="0"/>
                <a:cs typeface="Arial" panose="020B0604020202020204" pitchFamily="34" charset="0"/>
              </a:rPr>
              <a:t>(1) </a:t>
            </a:r>
            <a:r>
              <a:rPr lang="de-A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Immunoblot</a:t>
            </a:r>
            <a:r>
              <a:rPr lang="de-AT" sz="1200" b="1" dirty="0">
                <a:latin typeface="Arial" panose="020B0604020202020204" pitchFamily="34" charset="0"/>
                <a:cs typeface="Arial" panose="020B0604020202020204" pitchFamily="34" charset="0"/>
              </a:rPr>
              <a:t> Analysis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4001413" y="2975467"/>
            <a:ext cx="2205649" cy="280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dirty="0">
                <a:latin typeface="Arial" panose="020B0604020202020204" pitchFamily="34" charset="0"/>
                <a:cs typeface="Arial" panose="020B0604020202020204" pitchFamily="34" charset="0"/>
              </a:rPr>
              <a:t>(2) </a:t>
            </a:r>
            <a:r>
              <a:rPr lang="de-A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qRT</a:t>
            </a:r>
            <a:r>
              <a:rPr lang="de-AT" sz="1200" b="1" dirty="0">
                <a:latin typeface="Arial" panose="020B0604020202020204" pitchFamily="34" charset="0"/>
                <a:cs typeface="Arial" panose="020B0604020202020204" pitchFamily="34" charset="0"/>
              </a:rPr>
              <a:t>-PCR Analysis</a:t>
            </a:r>
          </a:p>
        </p:txBody>
      </p:sp>
      <p:graphicFrame>
        <p:nvGraphicFramePr>
          <p:cNvPr id="23" name="Tabel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694445"/>
              </p:ext>
            </p:extLst>
          </p:nvPr>
        </p:nvGraphicFramePr>
        <p:xfrm>
          <a:off x="3913573" y="3284984"/>
          <a:ext cx="2386618" cy="1744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1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7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47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7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7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500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Astrocytoma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Pilocytic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Diffuse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Anaplastic</a:t>
                      </a:r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Glioblastoma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052"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WHO Grade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eIF6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eIF3B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eIF3I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eIF4A1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eIF4E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4" name="Pfeil nach rechts 23"/>
          <p:cNvSpPr/>
          <p:nvPr/>
        </p:nvSpPr>
        <p:spPr>
          <a:xfrm>
            <a:off x="3500269" y="4059596"/>
            <a:ext cx="360040" cy="72008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graphicFrame>
        <p:nvGraphicFramePr>
          <p:cNvPr id="25" name="Tabel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842836"/>
              </p:ext>
            </p:extLst>
          </p:nvPr>
        </p:nvGraphicFramePr>
        <p:xfrm>
          <a:off x="7020272" y="3989184"/>
          <a:ext cx="1440161" cy="1744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3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6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500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Astrocytoma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LGG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Glioblastoma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052"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WHO Grade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I+II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388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eIF6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eIF3B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eIF3I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eIF4A1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eIF4E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6" name="Pfeil nach rechts 25"/>
          <p:cNvSpPr/>
          <p:nvPr/>
        </p:nvSpPr>
        <p:spPr>
          <a:xfrm rot="1011002">
            <a:off x="6444208" y="4185805"/>
            <a:ext cx="360040" cy="72008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" name="Textfeld 28"/>
          <p:cNvSpPr txBox="1"/>
          <p:nvPr/>
        </p:nvSpPr>
        <p:spPr>
          <a:xfrm>
            <a:off x="6300192" y="3701152"/>
            <a:ext cx="2647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dirty="0">
                <a:latin typeface="Arial" panose="020B0604020202020204" pitchFamily="34" charset="0"/>
                <a:cs typeface="Arial" panose="020B0604020202020204" pitchFamily="34" charset="0"/>
              </a:rPr>
              <a:t>(3) TCGA </a:t>
            </a:r>
            <a:r>
              <a:rPr lang="de-AT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Survival</a:t>
            </a:r>
            <a:r>
              <a:rPr lang="de-AT" sz="1200" b="1" dirty="0">
                <a:latin typeface="Arial" panose="020B0604020202020204" pitchFamily="34" charset="0"/>
                <a:cs typeface="Arial" panose="020B0604020202020204" pitchFamily="34" charset="0"/>
              </a:rPr>
              <a:t> Analysis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4001413" y="5268250"/>
            <a:ext cx="2205649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200" b="1" dirty="0">
                <a:latin typeface="Arial" panose="020B0604020202020204" pitchFamily="34" charset="0"/>
                <a:cs typeface="Arial" panose="020B0604020202020204" pitchFamily="34" charset="0"/>
              </a:rPr>
              <a:t>(4) IHC Analysis</a:t>
            </a:r>
          </a:p>
        </p:txBody>
      </p:sp>
      <p:sp>
        <p:nvSpPr>
          <p:cNvPr id="45" name="Textfeld 44"/>
          <p:cNvSpPr txBox="1"/>
          <p:nvPr/>
        </p:nvSpPr>
        <p:spPr>
          <a:xfrm>
            <a:off x="7971926" y="6453336"/>
            <a:ext cx="1136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5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107504" y="44624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47" name="Textfeld 46"/>
          <p:cNvSpPr txBox="1"/>
          <p:nvPr/>
        </p:nvSpPr>
        <p:spPr>
          <a:xfrm>
            <a:off x="107504" y="2924944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grpSp>
        <p:nvGrpSpPr>
          <p:cNvPr id="14" name="Gruppieren 13"/>
          <p:cNvGrpSpPr/>
          <p:nvPr/>
        </p:nvGrpSpPr>
        <p:grpSpPr>
          <a:xfrm>
            <a:off x="3127681" y="1872322"/>
            <a:ext cx="2445726" cy="981878"/>
            <a:chOff x="-375856" y="1798787"/>
            <a:chExt cx="2445726" cy="981878"/>
          </a:xfrm>
        </p:grpSpPr>
        <p:sp>
          <p:nvSpPr>
            <p:cNvPr id="3" name="Halbbogen 2"/>
            <p:cNvSpPr/>
            <p:nvPr/>
          </p:nvSpPr>
          <p:spPr>
            <a:xfrm rot="5400000">
              <a:off x="523401" y="948269"/>
              <a:ext cx="552466" cy="2350979"/>
            </a:xfrm>
            <a:prstGeom prst="blockArc">
              <a:avLst/>
            </a:prstGeom>
            <a:gradFill>
              <a:gsLst>
                <a:gs pos="58756">
                  <a:schemeClr val="bg1">
                    <a:lumMod val="95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bg1">
                    <a:lumMod val="85000"/>
                  </a:schemeClr>
                </a:gs>
                <a:gs pos="83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1210361" y="2193248"/>
              <a:ext cx="8595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800" dirty="0">
                  <a:latin typeface="Arial" panose="020B0604020202020204" pitchFamily="34" charset="0"/>
                  <a:cs typeface="Arial" panose="020B0604020202020204" pitchFamily="34" charset="0"/>
                </a:rPr>
                <a:t>AUG</a:t>
              </a:r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7876" y="1798787"/>
              <a:ext cx="8595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800" dirty="0">
                  <a:latin typeface="Arial" panose="020B0604020202020204" pitchFamily="34" charset="0"/>
                  <a:cs typeface="Arial" panose="020B0604020202020204" pitchFamily="34" charset="0"/>
                </a:rPr>
                <a:t>(A)n</a:t>
              </a:r>
            </a:p>
          </p:txBody>
        </p:sp>
        <p:sp>
          <p:nvSpPr>
            <p:cNvPr id="9" name="Flussdiagramm: Alternativer Prozess 8"/>
            <p:cNvSpPr/>
            <p:nvPr/>
          </p:nvSpPr>
          <p:spPr>
            <a:xfrm>
              <a:off x="438455" y="2071150"/>
              <a:ext cx="792088" cy="164132"/>
            </a:xfrm>
            <a:prstGeom prst="flowChartAlternateProcess">
              <a:avLst/>
            </a:prstGeom>
            <a:gradFill flip="none" rotWithShape="1">
              <a:gsLst>
                <a:gs pos="0">
                  <a:schemeClr val="accent4">
                    <a:lumMod val="5000"/>
                    <a:lumOff val="95000"/>
                  </a:schemeClr>
                </a:gs>
                <a:gs pos="74000">
                  <a:schemeClr val="accent4">
                    <a:lumMod val="45000"/>
                    <a:lumOff val="55000"/>
                  </a:schemeClr>
                </a:gs>
                <a:gs pos="83000">
                  <a:schemeClr val="accent4">
                    <a:lumMod val="45000"/>
                    <a:lumOff val="55000"/>
                  </a:schemeClr>
                </a:gs>
                <a:gs pos="100000">
                  <a:schemeClr val="accent4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de-AT" sz="800" dirty="0"/>
                <a:t> </a:t>
              </a:r>
              <a:r>
                <a:rPr lang="de-AT" sz="8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4G</a:t>
              </a:r>
            </a:p>
          </p:txBody>
        </p:sp>
        <p:sp>
          <p:nvSpPr>
            <p:cNvPr id="35" name="Ellipse 34"/>
            <p:cNvSpPr/>
            <p:nvPr/>
          </p:nvSpPr>
          <p:spPr>
            <a:xfrm>
              <a:off x="974457" y="2185768"/>
              <a:ext cx="220641" cy="24247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AT" sz="8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4A</a:t>
              </a:r>
            </a:p>
          </p:txBody>
        </p:sp>
        <p:sp>
          <p:nvSpPr>
            <p:cNvPr id="11" name="Sechseck 10"/>
            <p:cNvSpPr/>
            <p:nvPr/>
          </p:nvSpPr>
          <p:spPr>
            <a:xfrm>
              <a:off x="500789" y="1984342"/>
              <a:ext cx="419394" cy="82128"/>
            </a:xfrm>
            <a:prstGeom prst="hexagon">
              <a:avLst/>
            </a:prstGeom>
            <a:gradFill>
              <a:gsLst>
                <a:gs pos="0">
                  <a:schemeClr val="accent4">
                    <a:lumMod val="5000"/>
                    <a:lumOff val="95000"/>
                  </a:schemeClr>
                </a:gs>
                <a:gs pos="51000">
                  <a:schemeClr val="bg1">
                    <a:lumMod val="95000"/>
                  </a:schemeClr>
                </a:gs>
                <a:gs pos="69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AT" sz="8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PABP</a:t>
              </a:r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19365" y="2222129"/>
              <a:ext cx="8595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800" dirty="0"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r>
                <a:rPr lang="de-AT" sz="800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r>
                <a:rPr lang="de-AT" sz="800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</a:p>
          </p:txBody>
        </p:sp>
        <p:sp>
          <p:nvSpPr>
            <p:cNvPr id="12" name="Halbbogen 11"/>
            <p:cNvSpPr/>
            <p:nvPr/>
          </p:nvSpPr>
          <p:spPr>
            <a:xfrm rot="16200000">
              <a:off x="521518" y="2074425"/>
              <a:ext cx="356041" cy="549837"/>
            </a:xfrm>
            <a:prstGeom prst="blockArc">
              <a:avLst/>
            </a:prstGeom>
            <a:gradFill flip="none" rotWithShape="1">
              <a:gsLst>
                <a:gs pos="40000">
                  <a:schemeClr val="accent4">
                    <a:lumMod val="20000"/>
                    <a:lumOff val="80000"/>
                  </a:schemeClr>
                </a:gs>
                <a:gs pos="68000">
                  <a:schemeClr val="accent4">
                    <a:lumMod val="95000"/>
                    <a:lumOff val="5000"/>
                  </a:schemeClr>
                </a:gs>
                <a:gs pos="100000">
                  <a:schemeClr val="accent4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 w="3175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lIns="36000" tIns="0" rIns="36000" bIns="108000" rtlCol="0" anchor="ctr"/>
            <a:lstStyle/>
            <a:p>
              <a:pPr algn="ctr"/>
              <a:r>
                <a:rPr lang="de-AT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4E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410037" y="2565221"/>
              <a:ext cx="94645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800" dirty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eIF4F-complex</a:t>
              </a:r>
            </a:p>
          </p:txBody>
        </p:sp>
      </p:grpSp>
      <p:sp>
        <p:nvSpPr>
          <p:cNvPr id="49" name="Textfeld 48"/>
          <p:cNvSpPr txBox="1"/>
          <p:nvPr/>
        </p:nvSpPr>
        <p:spPr>
          <a:xfrm>
            <a:off x="277760" y="2037496"/>
            <a:ext cx="1377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000" b="1" dirty="0">
                <a:latin typeface="Arial" panose="020B0604020202020204" pitchFamily="34" charset="0"/>
                <a:cs typeface="Arial" panose="020B0604020202020204" pitchFamily="34" charset="0"/>
              </a:rPr>
              <a:t>PI3K/AKT/</a:t>
            </a:r>
            <a:r>
              <a:rPr lang="de-AT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mTOR</a:t>
            </a:r>
            <a:r>
              <a:rPr lang="de-AT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de-AT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signaling</a:t>
            </a:r>
            <a:r>
              <a:rPr lang="de-AT" sz="1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pathway</a:t>
            </a:r>
            <a:endParaRPr lang="de-AT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Halbbogen 49"/>
          <p:cNvSpPr/>
          <p:nvPr/>
        </p:nvSpPr>
        <p:spPr>
          <a:xfrm rot="16200000">
            <a:off x="1840734" y="1938957"/>
            <a:ext cx="356041" cy="617739"/>
          </a:xfrm>
          <a:prstGeom prst="blockArc">
            <a:avLst/>
          </a:prstGeom>
          <a:gradFill flip="none" rotWithShape="1">
            <a:gsLst>
              <a:gs pos="40000">
                <a:schemeClr val="accent4">
                  <a:lumMod val="20000"/>
                  <a:lumOff val="80000"/>
                </a:schemeClr>
              </a:gs>
              <a:gs pos="68000">
                <a:schemeClr val="accent4">
                  <a:lumMod val="95000"/>
                  <a:lumOff val="5000"/>
                </a:schemeClr>
              </a:gs>
              <a:gs pos="100000">
                <a:schemeClr val="accent4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 w="31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0" rIns="36000" bIns="108000" rtlCol="0" anchor="ctr"/>
          <a:lstStyle/>
          <a:p>
            <a:pPr algn="ctr"/>
            <a:r>
              <a:rPr lang="de-AT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4E</a:t>
            </a:r>
          </a:p>
        </p:txBody>
      </p:sp>
      <p:sp>
        <p:nvSpPr>
          <p:cNvPr id="16" name="Ellipse 15"/>
          <p:cNvSpPr/>
          <p:nvPr/>
        </p:nvSpPr>
        <p:spPr>
          <a:xfrm>
            <a:off x="1829673" y="2133507"/>
            <a:ext cx="860097" cy="228640"/>
          </a:xfrm>
          <a:prstGeom prst="ellipse">
            <a:avLst/>
          </a:prstGeom>
          <a:gradFill flip="none" rotWithShape="1">
            <a:gsLst>
              <a:gs pos="37000">
                <a:schemeClr val="bg1">
                  <a:lumMod val="85000"/>
                </a:schemeClr>
              </a:gs>
              <a:gs pos="0">
                <a:schemeClr val="accent4">
                  <a:lumMod val="5000"/>
                  <a:lumOff val="95000"/>
                </a:schemeClr>
              </a:gs>
              <a:gs pos="74000">
                <a:schemeClr val="bg1">
                  <a:lumMod val="75000"/>
                </a:schemeClr>
              </a:gs>
              <a:gs pos="83000">
                <a:schemeClr val="bg1">
                  <a:lumMod val="6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4EBP1</a:t>
            </a:r>
          </a:p>
        </p:txBody>
      </p:sp>
      <p:cxnSp>
        <p:nvCxnSpPr>
          <p:cNvPr id="53" name="Gerade Verbindung mit Pfeil 52"/>
          <p:cNvCxnSpPr/>
          <p:nvPr/>
        </p:nvCxnSpPr>
        <p:spPr>
          <a:xfrm>
            <a:off x="2826130" y="2241913"/>
            <a:ext cx="881386" cy="1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/>
          <p:nvPr/>
        </p:nvCxnSpPr>
        <p:spPr>
          <a:xfrm>
            <a:off x="6464907" y="1589829"/>
            <a:ext cx="758295" cy="39021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Ellipse 54"/>
          <p:cNvSpPr/>
          <p:nvPr/>
        </p:nvSpPr>
        <p:spPr>
          <a:xfrm>
            <a:off x="3098482" y="1835446"/>
            <a:ext cx="485212" cy="116388"/>
          </a:xfrm>
          <a:prstGeom prst="ellipse">
            <a:avLst/>
          </a:prstGeom>
          <a:gradFill flip="none" rotWithShape="1">
            <a:gsLst>
              <a:gs pos="37000">
                <a:schemeClr val="bg1">
                  <a:lumMod val="85000"/>
                </a:schemeClr>
              </a:gs>
              <a:gs pos="0">
                <a:schemeClr val="accent4">
                  <a:lumMod val="5000"/>
                  <a:lumOff val="95000"/>
                </a:schemeClr>
              </a:gs>
              <a:gs pos="74000">
                <a:schemeClr val="bg1">
                  <a:lumMod val="75000"/>
                </a:schemeClr>
              </a:gs>
              <a:gs pos="83000">
                <a:schemeClr val="bg1">
                  <a:lumMod val="65000"/>
                </a:schemeClr>
              </a:gs>
              <a:gs pos="100000">
                <a:schemeClr val="bg1">
                  <a:lumMod val="50000"/>
                </a:schemeClr>
              </a:gs>
            </a:gsLst>
            <a:lin ang="108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AT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4EBP1</a:t>
            </a:r>
          </a:p>
        </p:txBody>
      </p:sp>
      <p:sp>
        <p:nvSpPr>
          <p:cNvPr id="32" name="Ellipse 31"/>
          <p:cNvSpPr/>
          <p:nvPr/>
        </p:nvSpPr>
        <p:spPr>
          <a:xfrm>
            <a:off x="2976760" y="2489349"/>
            <a:ext cx="223771" cy="13768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AT" sz="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</a:t>
            </a:r>
            <a:r>
              <a:rPr lang="de-AT" sz="4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de-AT" sz="4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</a:p>
        </p:txBody>
      </p:sp>
      <p:sp>
        <p:nvSpPr>
          <p:cNvPr id="58" name="Ellipse 57"/>
          <p:cNvSpPr/>
          <p:nvPr/>
        </p:nvSpPr>
        <p:spPr>
          <a:xfrm>
            <a:off x="3079233" y="1766115"/>
            <a:ext cx="165119" cy="9886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AT" sz="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</a:t>
            </a:r>
            <a:r>
              <a:rPr lang="de-AT" sz="400" baseline="-25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de-AT" sz="400" baseline="30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Gekrümmte Verbindung 58"/>
          <p:cNvCxnSpPr/>
          <p:nvPr/>
        </p:nvCxnSpPr>
        <p:spPr>
          <a:xfrm rot="5400000">
            <a:off x="3058726" y="2281837"/>
            <a:ext cx="232851" cy="126537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uppieren 64"/>
          <p:cNvGrpSpPr/>
          <p:nvPr/>
        </p:nvGrpSpPr>
        <p:grpSpPr>
          <a:xfrm>
            <a:off x="1454084" y="313620"/>
            <a:ext cx="1104303" cy="564216"/>
            <a:chOff x="460860" y="2282650"/>
            <a:chExt cx="1104303" cy="564216"/>
          </a:xfrm>
        </p:grpSpPr>
        <p:sp>
          <p:nvSpPr>
            <p:cNvPr id="52" name="Textfeld 51"/>
            <p:cNvSpPr txBox="1"/>
            <p:nvPr/>
          </p:nvSpPr>
          <p:spPr>
            <a:xfrm>
              <a:off x="705654" y="2282650"/>
              <a:ext cx="8595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800" dirty="0">
                  <a:latin typeface="Arial" panose="020B0604020202020204" pitchFamily="34" charset="0"/>
                  <a:cs typeface="Arial" panose="020B0604020202020204" pitchFamily="34" charset="0"/>
                </a:rPr>
                <a:t>Met-</a:t>
              </a:r>
              <a:r>
                <a:rPr lang="de-AT" sz="800" dirty="0" err="1">
                  <a:latin typeface="Arial" panose="020B0604020202020204" pitchFamily="34" charset="0"/>
                  <a:cs typeface="Arial" panose="020B0604020202020204" pitchFamily="34" charset="0"/>
                </a:rPr>
                <a:t>tRNA</a:t>
              </a:r>
              <a:r>
                <a:rPr lang="de-AT" sz="800" baseline="-25000" dirty="0" err="1"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lang="de-AT" sz="800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Ellipse 60"/>
            <p:cNvSpPr/>
            <p:nvPr/>
          </p:nvSpPr>
          <p:spPr>
            <a:xfrm>
              <a:off x="501684" y="2603587"/>
              <a:ext cx="550662" cy="144251"/>
            </a:xfrm>
            <a:prstGeom prst="ellipse">
              <a:avLst/>
            </a:prstGeom>
            <a:gradFill flip="none" rotWithShape="1">
              <a:gsLst>
                <a:gs pos="37000">
                  <a:schemeClr val="bg1">
                    <a:lumMod val="85000"/>
                  </a:schemeClr>
                </a:gs>
                <a:gs pos="0">
                  <a:schemeClr val="accent4">
                    <a:lumMod val="5000"/>
                    <a:lumOff val="95000"/>
                  </a:schemeClr>
                </a:gs>
                <a:gs pos="74000">
                  <a:schemeClr val="bg1">
                    <a:lumMod val="75000"/>
                  </a:schemeClr>
                </a:gs>
                <a:gs pos="83000">
                  <a:schemeClr val="bg1">
                    <a:lumMod val="6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eIF2</a:t>
              </a:r>
            </a:p>
          </p:txBody>
        </p:sp>
        <p:sp>
          <p:nvSpPr>
            <p:cNvPr id="62" name="L-Form 61"/>
            <p:cNvSpPr/>
            <p:nvPr/>
          </p:nvSpPr>
          <p:spPr>
            <a:xfrm flipH="1">
              <a:off x="877302" y="2480720"/>
              <a:ext cx="143635" cy="366146"/>
            </a:xfrm>
            <a:prstGeom prst="corner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63" name="Ellipse 62"/>
            <p:cNvSpPr/>
            <p:nvPr/>
          </p:nvSpPr>
          <p:spPr>
            <a:xfrm>
              <a:off x="460860" y="2490056"/>
              <a:ext cx="223771" cy="1376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AT" sz="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GTP</a:t>
              </a:r>
              <a:endParaRPr lang="de-AT" sz="4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4" name="Textfeld 63"/>
          <p:cNvSpPr txBox="1"/>
          <p:nvPr/>
        </p:nvSpPr>
        <p:spPr>
          <a:xfrm>
            <a:off x="2010052" y="574694"/>
            <a:ext cx="596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800" dirty="0" err="1">
                <a:latin typeface="Arial" panose="020B0604020202020204" pitchFamily="34" charset="0"/>
                <a:cs typeface="Arial" panose="020B0604020202020204" pitchFamily="34" charset="0"/>
              </a:rPr>
              <a:t>Ternary</a:t>
            </a:r>
            <a:r>
              <a:rPr lang="de-AT" sz="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</a:p>
          <a:p>
            <a:r>
              <a:rPr lang="de-AT" sz="800" dirty="0" err="1">
                <a:latin typeface="Arial" panose="020B0604020202020204" pitchFamily="34" charset="0"/>
                <a:cs typeface="Arial" panose="020B0604020202020204" pitchFamily="34" charset="0"/>
              </a:rPr>
              <a:t>Complex</a:t>
            </a:r>
            <a:endParaRPr lang="de-AT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6" name="Gerade Verbindung mit Pfeil 65"/>
          <p:cNvCxnSpPr/>
          <p:nvPr/>
        </p:nvCxnSpPr>
        <p:spPr>
          <a:xfrm>
            <a:off x="1501893" y="1001007"/>
            <a:ext cx="1159085" cy="7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uppieren 74"/>
          <p:cNvGrpSpPr/>
          <p:nvPr/>
        </p:nvGrpSpPr>
        <p:grpSpPr>
          <a:xfrm>
            <a:off x="114029" y="686421"/>
            <a:ext cx="1080120" cy="505773"/>
            <a:chOff x="559973" y="2259428"/>
            <a:chExt cx="1080120" cy="505773"/>
          </a:xfrm>
        </p:grpSpPr>
        <p:sp>
          <p:nvSpPr>
            <p:cNvPr id="70" name="Flussdiagramm: Alternativer Prozess 69"/>
            <p:cNvSpPr/>
            <p:nvPr/>
          </p:nvSpPr>
          <p:spPr>
            <a:xfrm>
              <a:off x="723704" y="2339012"/>
              <a:ext cx="787922" cy="426189"/>
            </a:xfrm>
            <a:prstGeom prst="flowChartAlternateProcess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40S</a:t>
              </a:r>
            </a:p>
          </p:txBody>
        </p:sp>
        <p:sp>
          <p:nvSpPr>
            <p:cNvPr id="71" name="Raute 70"/>
            <p:cNvSpPr/>
            <p:nvPr/>
          </p:nvSpPr>
          <p:spPr>
            <a:xfrm>
              <a:off x="559973" y="2259428"/>
              <a:ext cx="305189" cy="170570"/>
            </a:xfrm>
            <a:prstGeom prst="diamond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AT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72" name="Raute 71"/>
            <p:cNvSpPr/>
            <p:nvPr/>
          </p:nvSpPr>
          <p:spPr>
            <a:xfrm>
              <a:off x="1334904" y="2259428"/>
              <a:ext cx="305189" cy="170570"/>
            </a:xfrm>
            <a:prstGeom prst="diamond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AT" sz="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1A</a:t>
              </a:r>
            </a:p>
          </p:txBody>
        </p:sp>
      </p:grpSp>
      <p:cxnSp>
        <p:nvCxnSpPr>
          <p:cNvPr id="73" name="Gekrümmte Verbindung 72"/>
          <p:cNvCxnSpPr/>
          <p:nvPr/>
        </p:nvCxnSpPr>
        <p:spPr>
          <a:xfrm>
            <a:off x="1738550" y="867022"/>
            <a:ext cx="216633" cy="134748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feld 77"/>
          <p:cNvSpPr txBox="1"/>
          <p:nvPr/>
        </p:nvSpPr>
        <p:spPr>
          <a:xfrm>
            <a:off x="2627784" y="49583"/>
            <a:ext cx="1776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b="1" dirty="0">
                <a:latin typeface="Arial" panose="020B0604020202020204" pitchFamily="34" charset="0"/>
                <a:cs typeface="Arial" panose="020B0604020202020204" pitchFamily="34" charset="0"/>
              </a:rPr>
              <a:t>43S </a:t>
            </a:r>
            <a:r>
              <a:rPr lang="de-AT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Preinitiation-complex</a:t>
            </a:r>
            <a:endParaRPr lang="de-AT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9" name="Gruppieren 108"/>
          <p:cNvGrpSpPr/>
          <p:nvPr/>
        </p:nvGrpSpPr>
        <p:grpSpPr>
          <a:xfrm>
            <a:off x="2850333" y="496951"/>
            <a:ext cx="1152128" cy="669207"/>
            <a:chOff x="2850333" y="564000"/>
            <a:chExt cx="1152128" cy="669207"/>
          </a:xfrm>
        </p:grpSpPr>
        <p:grpSp>
          <p:nvGrpSpPr>
            <p:cNvPr id="79" name="Gruppieren 78"/>
            <p:cNvGrpSpPr/>
            <p:nvPr/>
          </p:nvGrpSpPr>
          <p:grpSpPr>
            <a:xfrm>
              <a:off x="2850333" y="702597"/>
              <a:ext cx="1152128" cy="530610"/>
              <a:chOff x="530693" y="2234591"/>
              <a:chExt cx="1152128" cy="530610"/>
            </a:xfrm>
          </p:grpSpPr>
          <p:sp>
            <p:nvSpPr>
              <p:cNvPr id="80" name="Flussdiagramm: Alternativer Prozess 79"/>
              <p:cNvSpPr/>
              <p:nvPr/>
            </p:nvSpPr>
            <p:spPr>
              <a:xfrm>
                <a:off x="723704" y="2339012"/>
                <a:ext cx="787922" cy="426189"/>
              </a:xfrm>
              <a:prstGeom prst="flowChartAlternateProcess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AT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40S</a:t>
                </a:r>
              </a:p>
            </p:txBody>
          </p:sp>
          <p:sp>
            <p:nvSpPr>
              <p:cNvPr id="81" name="Raute 80"/>
              <p:cNvSpPr/>
              <p:nvPr/>
            </p:nvSpPr>
            <p:spPr>
              <a:xfrm>
                <a:off x="530693" y="2234591"/>
                <a:ext cx="305189" cy="170570"/>
              </a:xfrm>
              <a:prstGeom prst="diamond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1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AT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82" name="Raute 81"/>
              <p:cNvSpPr/>
              <p:nvPr/>
            </p:nvSpPr>
            <p:spPr>
              <a:xfrm>
                <a:off x="1377632" y="2234591"/>
                <a:ext cx="305189" cy="170570"/>
              </a:xfrm>
              <a:prstGeom prst="diamond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1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AT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1A</a:t>
                </a:r>
              </a:p>
            </p:txBody>
          </p:sp>
        </p:grpSp>
        <p:grpSp>
          <p:nvGrpSpPr>
            <p:cNvPr id="83" name="Gruppieren 82"/>
            <p:cNvGrpSpPr/>
            <p:nvPr/>
          </p:nvGrpSpPr>
          <p:grpSpPr>
            <a:xfrm>
              <a:off x="3120666" y="564000"/>
              <a:ext cx="591486" cy="366146"/>
              <a:chOff x="460860" y="2480720"/>
              <a:chExt cx="591486" cy="366146"/>
            </a:xfrm>
          </p:grpSpPr>
          <p:sp>
            <p:nvSpPr>
              <p:cNvPr id="85" name="Ellipse 84"/>
              <p:cNvSpPr/>
              <p:nvPr/>
            </p:nvSpPr>
            <p:spPr>
              <a:xfrm>
                <a:off x="501684" y="2603587"/>
                <a:ext cx="550662" cy="144251"/>
              </a:xfrm>
              <a:prstGeom prst="ellipse">
                <a:avLst/>
              </a:prstGeom>
              <a:gradFill flip="none" rotWithShape="1">
                <a:gsLst>
                  <a:gs pos="37000">
                    <a:schemeClr val="bg1">
                      <a:lumMod val="85000"/>
                    </a:schemeClr>
                  </a:gs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bg1">
                      <a:lumMod val="75000"/>
                    </a:schemeClr>
                  </a:gs>
                  <a:gs pos="83000">
                    <a:schemeClr val="bg1">
                      <a:lumMod val="6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AT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eIF2</a:t>
                </a:r>
              </a:p>
            </p:txBody>
          </p:sp>
          <p:sp>
            <p:nvSpPr>
              <p:cNvPr id="86" name="L-Form 85"/>
              <p:cNvSpPr/>
              <p:nvPr/>
            </p:nvSpPr>
            <p:spPr>
              <a:xfrm flipH="1">
                <a:off x="877302" y="2480720"/>
                <a:ext cx="143635" cy="366146"/>
              </a:xfrm>
              <a:prstGeom prst="corne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7" name="Ellipse 86"/>
              <p:cNvSpPr/>
              <p:nvPr/>
            </p:nvSpPr>
            <p:spPr>
              <a:xfrm>
                <a:off x="460860" y="2490056"/>
                <a:ext cx="223771" cy="1376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AT" sz="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GTP</a:t>
                </a:r>
                <a:endParaRPr lang="de-AT" sz="400" baseline="30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88" name="Textfeld 87"/>
          <p:cNvSpPr txBox="1"/>
          <p:nvPr/>
        </p:nvSpPr>
        <p:spPr>
          <a:xfrm>
            <a:off x="5412771" y="49583"/>
            <a:ext cx="16795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b="1" dirty="0">
                <a:latin typeface="Arial" panose="020B0604020202020204" pitchFamily="34" charset="0"/>
                <a:cs typeface="Arial" panose="020B0604020202020204" pitchFamily="34" charset="0"/>
              </a:rPr>
              <a:t>48S Initiation-</a:t>
            </a:r>
            <a:r>
              <a:rPr lang="de-AT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complex</a:t>
            </a:r>
            <a:endParaRPr lang="de-AT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5" name="Gerade Verbindung mit Pfeil 94"/>
          <p:cNvCxnSpPr/>
          <p:nvPr/>
        </p:nvCxnSpPr>
        <p:spPr>
          <a:xfrm>
            <a:off x="4144757" y="998182"/>
            <a:ext cx="90252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Gekrümmte Verbindung 105"/>
          <p:cNvCxnSpPr/>
          <p:nvPr/>
        </p:nvCxnSpPr>
        <p:spPr>
          <a:xfrm rot="5400000">
            <a:off x="4208932" y="1216724"/>
            <a:ext cx="855295" cy="410822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uppieren 109"/>
          <p:cNvGrpSpPr/>
          <p:nvPr/>
        </p:nvGrpSpPr>
        <p:grpSpPr>
          <a:xfrm>
            <a:off x="5520287" y="812955"/>
            <a:ext cx="1152128" cy="669207"/>
            <a:chOff x="2850333" y="564000"/>
            <a:chExt cx="1152128" cy="669207"/>
          </a:xfrm>
        </p:grpSpPr>
        <p:grpSp>
          <p:nvGrpSpPr>
            <p:cNvPr id="111" name="Gruppieren 110"/>
            <p:cNvGrpSpPr/>
            <p:nvPr/>
          </p:nvGrpSpPr>
          <p:grpSpPr>
            <a:xfrm>
              <a:off x="2850333" y="702597"/>
              <a:ext cx="1152128" cy="530610"/>
              <a:chOff x="530693" y="2234591"/>
              <a:chExt cx="1152128" cy="530610"/>
            </a:xfrm>
          </p:grpSpPr>
          <p:sp>
            <p:nvSpPr>
              <p:cNvPr id="116" name="Flussdiagramm: Alternativer Prozess 115"/>
              <p:cNvSpPr/>
              <p:nvPr/>
            </p:nvSpPr>
            <p:spPr>
              <a:xfrm>
                <a:off x="723704" y="2339012"/>
                <a:ext cx="787922" cy="426189"/>
              </a:xfrm>
              <a:prstGeom prst="flowChartAlternateProcess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AT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40S</a:t>
                </a:r>
              </a:p>
            </p:txBody>
          </p:sp>
          <p:sp>
            <p:nvSpPr>
              <p:cNvPr id="117" name="Raute 116"/>
              <p:cNvSpPr/>
              <p:nvPr/>
            </p:nvSpPr>
            <p:spPr>
              <a:xfrm>
                <a:off x="530693" y="2234591"/>
                <a:ext cx="305189" cy="170570"/>
              </a:xfrm>
              <a:prstGeom prst="diamond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1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AT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18" name="Raute 117"/>
              <p:cNvSpPr/>
              <p:nvPr/>
            </p:nvSpPr>
            <p:spPr>
              <a:xfrm>
                <a:off x="1377632" y="2234591"/>
                <a:ext cx="305189" cy="170570"/>
              </a:xfrm>
              <a:prstGeom prst="diamond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1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AT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1A</a:t>
                </a:r>
              </a:p>
            </p:txBody>
          </p:sp>
        </p:grpSp>
        <p:grpSp>
          <p:nvGrpSpPr>
            <p:cNvPr id="112" name="Gruppieren 111"/>
            <p:cNvGrpSpPr/>
            <p:nvPr/>
          </p:nvGrpSpPr>
          <p:grpSpPr>
            <a:xfrm>
              <a:off x="3120666" y="564000"/>
              <a:ext cx="591486" cy="366146"/>
              <a:chOff x="460860" y="2480720"/>
              <a:chExt cx="591486" cy="366146"/>
            </a:xfrm>
          </p:grpSpPr>
          <p:sp>
            <p:nvSpPr>
              <p:cNvPr id="113" name="Ellipse 112"/>
              <p:cNvSpPr/>
              <p:nvPr/>
            </p:nvSpPr>
            <p:spPr>
              <a:xfrm>
                <a:off x="501684" y="2603587"/>
                <a:ext cx="550662" cy="144251"/>
              </a:xfrm>
              <a:prstGeom prst="ellipse">
                <a:avLst/>
              </a:prstGeom>
              <a:gradFill flip="none" rotWithShape="1">
                <a:gsLst>
                  <a:gs pos="37000">
                    <a:schemeClr val="bg1">
                      <a:lumMod val="85000"/>
                    </a:schemeClr>
                  </a:gs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bg1">
                      <a:lumMod val="75000"/>
                    </a:schemeClr>
                  </a:gs>
                  <a:gs pos="83000">
                    <a:schemeClr val="bg1">
                      <a:lumMod val="6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AT" sz="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eIF2</a:t>
                </a:r>
              </a:p>
            </p:txBody>
          </p:sp>
          <p:sp>
            <p:nvSpPr>
              <p:cNvPr id="114" name="L-Form 113"/>
              <p:cNvSpPr/>
              <p:nvPr/>
            </p:nvSpPr>
            <p:spPr>
              <a:xfrm flipH="1">
                <a:off x="877302" y="2480720"/>
                <a:ext cx="143635" cy="366146"/>
              </a:xfrm>
              <a:prstGeom prst="corner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5" name="Ellipse 114"/>
              <p:cNvSpPr/>
              <p:nvPr/>
            </p:nvSpPr>
            <p:spPr>
              <a:xfrm>
                <a:off x="460860" y="2490056"/>
                <a:ext cx="223771" cy="13768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AT" sz="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GTP</a:t>
                </a:r>
                <a:endParaRPr lang="de-AT" sz="400" baseline="30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22" name="Textfeld 121"/>
          <p:cNvSpPr txBox="1"/>
          <p:nvPr/>
        </p:nvSpPr>
        <p:spPr>
          <a:xfrm>
            <a:off x="4934831" y="584615"/>
            <a:ext cx="12094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800" dirty="0">
                <a:latin typeface="Arial" panose="020B0604020202020204" pitchFamily="34" charset="0"/>
                <a:cs typeface="Arial" panose="020B0604020202020204" pitchFamily="34" charset="0"/>
              </a:rPr>
              <a:t>(A)n</a:t>
            </a:r>
          </a:p>
        </p:txBody>
      </p:sp>
      <p:sp>
        <p:nvSpPr>
          <p:cNvPr id="126" name="Textfeld 125"/>
          <p:cNvSpPr txBox="1"/>
          <p:nvPr/>
        </p:nvSpPr>
        <p:spPr>
          <a:xfrm>
            <a:off x="4941586" y="1268676"/>
            <a:ext cx="12094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de-AT" sz="800" baseline="300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de-AT" sz="800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129" name="Sechseck 128"/>
          <p:cNvSpPr/>
          <p:nvPr/>
        </p:nvSpPr>
        <p:spPr>
          <a:xfrm>
            <a:off x="1428696" y="1100350"/>
            <a:ext cx="257158" cy="254025"/>
          </a:xfrm>
          <a:prstGeom prst="hexagon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cxnSp>
        <p:nvCxnSpPr>
          <p:cNvPr id="130" name="Gekrümmte Verbindung 129"/>
          <p:cNvCxnSpPr/>
          <p:nvPr/>
        </p:nvCxnSpPr>
        <p:spPr>
          <a:xfrm flipV="1">
            <a:off x="1721356" y="1009834"/>
            <a:ext cx="216633" cy="134748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Sechseck 131"/>
          <p:cNvSpPr/>
          <p:nvPr/>
        </p:nvSpPr>
        <p:spPr>
          <a:xfrm>
            <a:off x="2877390" y="779747"/>
            <a:ext cx="257158" cy="254025"/>
          </a:xfrm>
          <a:prstGeom prst="hexagon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3" name="Sechseck 132"/>
          <p:cNvSpPr/>
          <p:nvPr/>
        </p:nvSpPr>
        <p:spPr>
          <a:xfrm>
            <a:off x="5562931" y="1080073"/>
            <a:ext cx="257158" cy="254025"/>
          </a:xfrm>
          <a:prstGeom prst="hexagon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 w="31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3" name="Flussdiagramm: Alternativer Prozess 122"/>
          <p:cNvSpPr/>
          <p:nvPr/>
        </p:nvSpPr>
        <p:spPr>
          <a:xfrm>
            <a:off x="5302599" y="1211333"/>
            <a:ext cx="357491" cy="299524"/>
          </a:xfrm>
          <a:prstGeom prst="flowChartAlternateProcess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 w="31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de-AT" sz="800" dirty="0"/>
              <a:t> </a:t>
            </a:r>
            <a:r>
              <a:rPr lang="de-AT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4F</a:t>
            </a:r>
          </a:p>
        </p:txBody>
      </p:sp>
      <p:sp>
        <p:nvSpPr>
          <p:cNvPr id="140" name="Textfeld 139"/>
          <p:cNvSpPr txBox="1"/>
          <p:nvPr/>
        </p:nvSpPr>
        <p:spPr>
          <a:xfrm>
            <a:off x="7168999" y="1379321"/>
            <a:ext cx="12094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 err="1">
                <a:latin typeface="Arial" panose="020B0604020202020204" pitchFamily="34" charset="0"/>
                <a:cs typeface="Arial" panose="020B0604020202020204" pitchFamily="34" charset="0"/>
              </a:rPr>
              <a:t>eIFs</a:t>
            </a:r>
            <a:endParaRPr lang="de-AT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2" name="Gekrümmte Verbindung 141"/>
          <p:cNvCxnSpPr/>
          <p:nvPr/>
        </p:nvCxnSpPr>
        <p:spPr>
          <a:xfrm rot="5400000" flipH="1" flipV="1">
            <a:off x="3164321" y="2036955"/>
            <a:ext cx="285191" cy="137856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Gekrümmte Verbindung 142"/>
          <p:cNvCxnSpPr/>
          <p:nvPr/>
        </p:nvCxnSpPr>
        <p:spPr>
          <a:xfrm flipV="1">
            <a:off x="6848526" y="1546439"/>
            <a:ext cx="342431" cy="224733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feld 146"/>
          <p:cNvSpPr txBox="1"/>
          <p:nvPr/>
        </p:nvSpPr>
        <p:spPr>
          <a:xfrm>
            <a:off x="7247879" y="2688974"/>
            <a:ext cx="16795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b="1" dirty="0">
                <a:latin typeface="Arial" panose="020B0604020202020204" pitchFamily="34" charset="0"/>
                <a:cs typeface="Arial" panose="020B0604020202020204" pitchFamily="34" charset="0"/>
              </a:rPr>
              <a:t>80S Initiation-</a:t>
            </a:r>
            <a:r>
              <a:rPr lang="de-AT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complex</a:t>
            </a:r>
            <a:endParaRPr lang="de-AT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8" name="Gekrümmte Verbindung 147"/>
          <p:cNvCxnSpPr/>
          <p:nvPr/>
        </p:nvCxnSpPr>
        <p:spPr>
          <a:xfrm rot="10800000" flipV="1">
            <a:off x="6382107" y="1774395"/>
            <a:ext cx="466099" cy="256815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rapezoid 150"/>
          <p:cNvSpPr/>
          <p:nvPr/>
        </p:nvSpPr>
        <p:spPr>
          <a:xfrm>
            <a:off x="7640235" y="1849783"/>
            <a:ext cx="707279" cy="477545"/>
          </a:xfrm>
          <a:prstGeom prst="trapezoid">
            <a:avLst/>
          </a:prstGeom>
          <a:gradFill flip="none" rotWithShape="1">
            <a:gsLst>
              <a:gs pos="58756">
                <a:srgbClr val="FFFF99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rgbClr val="FFFF99"/>
              </a:gs>
              <a:gs pos="83000">
                <a:srgbClr val="FFFF99"/>
              </a:gs>
              <a:gs pos="100000">
                <a:srgbClr val="FFFF99"/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2" name="Flussdiagramm: Alternativer Prozess 151"/>
          <p:cNvSpPr/>
          <p:nvPr/>
        </p:nvSpPr>
        <p:spPr>
          <a:xfrm>
            <a:off x="7599914" y="2184918"/>
            <a:ext cx="787922" cy="426189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/>
          <a:lstStyle/>
          <a:p>
            <a:pPr algn="ctr"/>
            <a:r>
              <a:rPr lang="de-AT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80S</a:t>
            </a:r>
          </a:p>
        </p:txBody>
      </p:sp>
      <p:sp>
        <p:nvSpPr>
          <p:cNvPr id="153" name="Trapezoid 152"/>
          <p:cNvSpPr/>
          <p:nvPr/>
        </p:nvSpPr>
        <p:spPr>
          <a:xfrm>
            <a:off x="5991372" y="2003256"/>
            <a:ext cx="396859" cy="307897"/>
          </a:xfrm>
          <a:prstGeom prst="trapezoid">
            <a:avLst/>
          </a:prstGeom>
          <a:gradFill flip="none" rotWithShape="1">
            <a:gsLst>
              <a:gs pos="58756">
                <a:srgbClr val="FFFF99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rgbClr val="FFFF99"/>
              </a:gs>
              <a:gs pos="83000">
                <a:srgbClr val="FFFF99"/>
              </a:gs>
              <a:gs pos="100000">
                <a:srgbClr val="FFFF99"/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60S</a:t>
            </a:r>
            <a:endParaRPr lang="de-AT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lussdiagramm: Daten 7"/>
          <p:cNvSpPr/>
          <p:nvPr/>
        </p:nvSpPr>
        <p:spPr>
          <a:xfrm>
            <a:off x="7030154" y="2237749"/>
            <a:ext cx="1944217" cy="89579"/>
          </a:xfrm>
          <a:prstGeom prst="flowChartInputOutput">
            <a:avLst/>
          </a:prstGeom>
          <a:gradFill flip="none" rotWithShape="1">
            <a:gsLst>
              <a:gs pos="34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60000">
                <a:schemeClr val="bg1">
                  <a:lumMod val="85000"/>
                </a:schemeClr>
              </a:gs>
              <a:gs pos="79000">
                <a:schemeClr val="bg1">
                  <a:lumMod val="75000"/>
                </a:schemeClr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4" name="Textfeld 153"/>
          <p:cNvSpPr txBox="1"/>
          <p:nvPr/>
        </p:nvSpPr>
        <p:spPr>
          <a:xfrm>
            <a:off x="7798103" y="2176992"/>
            <a:ext cx="8595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800" dirty="0">
                <a:latin typeface="Arial" panose="020B0604020202020204" pitchFamily="34" charset="0"/>
                <a:cs typeface="Arial" panose="020B0604020202020204" pitchFamily="34" charset="0"/>
              </a:rPr>
              <a:t>AUG</a:t>
            </a:r>
          </a:p>
        </p:txBody>
      </p:sp>
      <p:sp>
        <p:nvSpPr>
          <p:cNvPr id="155" name="L-Form 154"/>
          <p:cNvSpPr/>
          <p:nvPr/>
        </p:nvSpPr>
        <p:spPr>
          <a:xfrm flipH="1">
            <a:off x="8099805" y="1868913"/>
            <a:ext cx="143635" cy="366146"/>
          </a:xfrm>
          <a:prstGeom prst="corner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6" name="Textfeld 155"/>
          <p:cNvSpPr txBox="1"/>
          <p:nvPr/>
        </p:nvSpPr>
        <p:spPr>
          <a:xfrm>
            <a:off x="8751444" y="2284588"/>
            <a:ext cx="12094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800" dirty="0">
                <a:latin typeface="Arial" panose="020B0604020202020204" pitchFamily="34" charset="0"/>
                <a:cs typeface="Arial" panose="020B0604020202020204" pitchFamily="34" charset="0"/>
              </a:rPr>
              <a:t>(A)n</a:t>
            </a:r>
          </a:p>
        </p:txBody>
      </p:sp>
      <p:sp>
        <p:nvSpPr>
          <p:cNvPr id="157" name="Textfeld 156"/>
          <p:cNvSpPr txBox="1"/>
          <p:nvPr/>
        </p:nvSpPr>
        <p:spPr>
          <a:xfrm>
            <a:off x="6804248" y="2139122"/>
            <a:ext cx="12094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8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de-AT" sz="800" baseline="300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de-AT" sz="800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158" name="Gleichschenkliges Dreieck 157"/>
          <p:cNvSpPr/>
          <p:nvPr/>
        </p:nvSpPr>
        <p:spPr>
          <a:xfrm>
            <a:off x="6255321" y="2179957"/>
            <a:ext cx="268618" cy="182190"/>
          </a:xfrm>
          <a:prstGeom prst="triangle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de-AT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Ellipse 159"/>
          <p:cNvSpPr/>
          <p:nvPr/>
        </p:nvSpPr>
        <p:spPr>
          <a:xfrm>
            <a:off x="6437535" y="2184730"/>
            <a:ext cx="223771" cy="13768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AT" sz="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GTP</a:t>
            </a:r>
            <a:endParaRPr lang="de-AT" sz="400" baseline="30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Gleichschenkliges Dreieck 160"/>
          <p:cNvSpPr/>
          <p:nvPr/>
        </p:nvSpPr>
        <p:spPr>
          <a:xfrm>
            <a:off x="5815550" y="2099641"/>
            <a:ext cx="268618" cy="182190"/>
          </a:xfrm>
          <a:prstGeom prst="triangle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de-AT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7" name="Gruppieren 96"/>
          <p:cNvGrpSpPr/>
          <p:nvPr/>
        </p:nvGrpSpPr>
        <p:grpSpPr>
          <a:xfrm>
            <a:off x="4881226" y="2568283"/>
            <a:ext cx="1149252" cy="243119"/>
            <a:chOff x="765284" y="2286584"/>
            <a:chExt cx="1149252" cy="243119"/>
          </a:xfrm>
        </p:grpSpPr>
        <p:sp>
          <p:nvSpPr>
            <p:cNvPr id="102" name="Ellipse 101"/>
            <p:cNvSpPr/>
            <p:nvPr/>
          </p:nvSpPr>
          <p:spPr>
            <a:xfrm>
              <a:off x="765284" y="2286584"/>
              <a:ext cx="220641" cy="242478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AT" sz="8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4H</a:t>
              </a:r>
            </a:p>
          </p:txBody>
        </p:sp>
        <p:sp>
          <p:nvSpPr>
            <p:cNvPr id="107" name="Textfeld 106"/>
            <p:cNvSpPr txBox="1"/>
            <p:nvPr/>
          </p:nvSpPr>
          <p:spPr>
            <a:xfrm>
              <a:off x="968078" y="2314259"/>
              <a:ext cx="94645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800" dirty="0">
                  <a:solidFill>
                    <a:schemeClr val="accent4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eIF4A-cofactor</a:t>
              </a:r>
            </a:p>
          </p:txBody>
        </p:sp>
      </p:grpSp>
      <p:cxnSp>
        <p:nvCxnSpPr>
          <p:cNvPr id="108" name="Gerade Verbindung mit Pfeil 107"/>
          <p:cNvCxnSpPr/>
          <p:nvPr/>
        </p:nvCxnSpPr>
        <p:spPr>
          <a:xfrm>
            <a:off x="4645010" y="2521619"/>
            <a:ext cx="213639" cy="102260"/>
          </a:xfrm>
          <a:prstGeom prst="straightConnector1">
            <a:avLst/>
          </a:prstGeom>
          <a:ln>
            <a:solidFill>
              <a:schemeClr val="accent4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9" name="Tabelle 1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527074"/>
              </p:ext>
            </p:extLst>
          </p:nvPr>
        </p:nvGraphicFramePr>
        <p:xfrm>
          <a:off x="3913573" y="5556282"/>
          <a:ext cx="2386617" cy="9690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1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47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7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7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500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Astrocytoma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002">
                <a:tc vMerge="1">
                  <a:txBody>
                    <a:bodyPr/>
                    <a:lstStyle/>
                    <a:p>
                      <a:pPr algn="ctr" fontAlgn="b"/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Pilocytic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Diffuse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Anaplastic</a:t>
                      </a:r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Glioblastoma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052"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WHO Grade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IV</a:t>
                      </a:r>
                      <a:endParaRPr lang="de-AT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n=</a:t>
                      </a:r>
                      <a:endParaRPr lang="de-AT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eIF3I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n.s</a:t>
                      </a:r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002">
                <a:tc>
                  <a:txBody>
                    <a:bodyPr/>
                    <a:lstStyle/>
                    <a:p>
                      <a:pPr algn="ctr" fontAlgn="b"/>
                      <a:r>
                        <a:rPr lang="de-AT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eIF4H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AT" sz="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p&lt;0.01</a:t>
                      </a:r>
                      <a:endParaRPr lang="de-AT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1" name="Pfeil nach rechts 120"/>
          <p:cNvSpPr/>
          <p:nvPr/>
        </p:nvSpPr>
        <p:spPr>
          <a:xfrm rot="20588998" flipH="1">
            <a:off x="6444208" y="5408499"/>
            <a:ext cx="360040" cy="72008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90268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996952"/>
            <a:ext cx="8229600" cy="1143000"/>
          </a:xfrm>
        </p:spPr>
        <p:txBody>
          <a:bodyPr/>
          <a:lstStyle/>
          <a:p>
            <a:r>
              <a:rPr lang="de-DE" dirty="0" err="1"/>
              <a:t>Supplementary</a:t>
            </a:r>
            <a:r>
              <a:rPr lang="de-DE" dirty="0"/>
              <a:t> </a:t>
            </a:r>
            <a:r>
              <a:rPr lang="de-DE" dirty="0" err="1"/>
              <a:t>figures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22358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Objek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065163"/>
              </p:ext>
            </p:extLst>
          </p:nvPr>
        </p:nvGraphicFramePr>
        <p:xfrm>
          <a:off x="308297" y="260648"/>
          <a:ext cx="8512175" cy="610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Project" r:id="rId3" imgW="6588000" imgH="4212000" progId="Prism5.Document">
                  <p:embed/>
                </p:oleObj>
              </mc:Choice>
              <mc:Fallback>
                <p:oleObj name="Prism Project" r:id="rId3" imgW="6588000" imgH="421200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8297" y="260648"/>
                        <a:ext cx="8512175" cy="6103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" name="Textfeld 79"/>
          <p:cNvSpPr txBox="1"/>
          <p:nvPr/>
        </p:nvSpPr>
        <p:spPr>
          <a:xfrm>
            <a:off x="7505712" y="6519446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</a:p>
        </p:txBody>
      </p:sp>
      <p:sp>
        <p:nvSpPr>
          <p:cNvPr id="60" name="Textfeld 59"/>
          <p:cNvSpPr txBox="1"/>
          <p:nvPr/>
        </p:nvSpPr>
        <p:spPr>
          <a:xfrm>
            <a:off x="395536" y="33265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1" name="Textfeld 60"/>
          <p:cNvSpPr txBox="1"/>
          <p:nvPr/>
        </p:nvSpPr>
        <p:spPr>
          <a:xfrm>
            <a:off x="2411760" y="33265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64" name="Textfeld 63"/>
          <p:cNvSpPr txBox="1"/>
          <p:nvPr/>
        </p:nvSpPr>
        <p:spPr>
          <a:xfrm>
            <a:off x="4427984" y="33265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91" name="Textfeld 90"/>
          <p:cNvSpPr txBox="1"/>
          <p:nvPr/>
        </p:nvSpPr>
        <p:spPr>
          <a:xfrm>
            <a:off x="6516216" y="33265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395536" y="2276872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96" name="Textfeld 95"/>
          <p:cNvSpPr txBox="1"/>
          <p:nvPr/>
        </p:nvSpPr>
        <p:spPr>
          <a:xfrm>
            <a:off x="2411760" y="2276872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</a:p>
        </p:txBody>
      </p:sp>
      <p:sp>
        <p:nvSpPr>
          <p:cNvPr id="97" name="Textfeld 96"/>
          <p:cNvSpPr txBox="1"/>
          <p:nvPr/>
        </p:nvSpPr>
        <p:spPr>
          <a:xfrm>
            <a:off x="4427984" y="2276872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98" name="Textfeld 97"/>
          <p:cNvSpPr txBox="1"/>
          <p:nvPr/>
        </p:nvSpPr>
        <p:spPr>
          <a:xfrm>
            <a:off x="6516216" y="2276872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</a:p>
        </p:txBody>
      </p:sp>
      <p:sp>
        <p:nvSpPr>
          <p:cNvPr id="99" name="Textfeld 98"/>
          <p:cNvSpPr txBox="1"/>
          <p:nvPr/>
        </p:nvSpPr>
        <p:spPr>
          <a:xfrm>
            <a:off x="395536" y="4221088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sp>
        <p:nvSpPr>
          <p:cNvPr id="100" name="Textfeld 99"/>
          <p:cNvSpPr txBox="1"/>
          <p:nvPr/>
        </p:nvSpPr>
        <p:spPr>
          <a:xfrm>
            <a:off x="2411760" y="4221088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4427984" y="4221088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982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feld 35"/>
          <p:cNvSpPr txBox="1"/>
          <p:nvPr/>
        </p:nvSpPr>
        <p:spPr>
          <a:xfrm>
            <a:off x="262427" y="168895"/>
            <a:ext cx="1690672" cy="28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eIF3</a:t>
            </a:r>
            <a:r>
              <a:rPr lang="de-DE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 rot="16200000">
            <a:off x="-786542" y="1277601"/>
            <a:ext cx="18693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LGG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79512" y="127665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1925706" y="127665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3671900" y="127665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602596" y="5301208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Low 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gene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  <a:endParaRPr 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Gerade Verbindung 34"/>
          <p:cNvCxnSpPr/>
          <p:nvPr/>
        </p:nvCxnSpPr>
        <p:spPr>
          <a:xfrm>
            <a:off x="323528" y="5425388"/>
            <a:ext cx="288032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7164288" y="127665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feld 60"/>
          <p:cNvSpPr txBox="1"/>
          <p:nvPr/>
        </p:nvSpPr>
        <p:spPr>
          <a:xfrm>
            <a:off x="2411760" y="5301208"/>
            <a:ext cx="15121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High 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gene</a:t>
            </a:r>
            <a:r>
              <a:rPr 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  <a:endParaRPr lang="de-AT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Gerade Verbindung 61"/>
          <p:cNvCxnSpPr/>
          <p:nvPr/>
        </p:nvCxnSpPr>
        <p:spPr>
          <a:xfrm>
            <a:off x="2132692" y="5425388"/>
            <a:ext cx="28803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60"/>
          <a:stretch/>
        </p:blipFill>
        <p:spPr>
          <a:xfrm>
            <a:off x="7344625" y="496793"/>
            <a:ext cx="1619863" cy="2076558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92"/>
          <a:stretch/>
        </p:blipFill>
        <p:spPr>
          <a:xfrm>
            <a:off x="2086083" y="3113724"/>
            <a:ext cx="1619863" cy="2043468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92"/>
          <a:stretch/>
        </p:blipFill>
        <p:spPr>
          <a:xfrm>
            <a:off x="7344625" y="3113724"/>
            <a:ext cx="1619863" cy="2043468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 rot="60000">
            <a:off x="967410" y="2136965"/>
            <a:ext cx="473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7907067" y="6519446"/>
            <a:ext cx="1209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S2</a:t>
            </a:r>
          </a:p>
        </p:txBody>
      </p:sp>
      <p:pic>
        <p:nvPicPr>
          <p:cNvPr id="44" name="Grafik 4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60"/>
          <a:stretch/>
        </p:blipFill>
        <p:spPr>
          <a:xfrm>
            <a:off x="2086415" y="496793"/>
            <a:ext cx="1619863" cy="2076558"/>
          </a:xfrm>
          <a:prstGeom prst="rect">
            <a:avLst/>
          </a:prstGeom>
        </p:spPr>
      </p:pic>
      <p:sp>
        <p:nvSpPr>
          <p:cNvPr id="48" name="Textfeld 47"/>
          <p:cNvSpPr txBox="1"/>
          <p:nvPr/>
        </p:nvSpPr>
        <p:spPr>
          <a:xfrm>
            <a:off x="5418094" y="127665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2015274" y="168895"/>
            <a:ext cx="1690672" cy="28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eIF4A1</a:t>
            </a:r>
          </a:p>
        </p:txBody>
      </p:sp>
      <p:sp>
        <p:nvSpPr>
          <p:cNvPr id="58" name="Textfeld 57"/>
          <p:cNvSpPr txBox="1"/>
          <p:nvPr/>
        </p:nvSpPr>
        <p:spPr>
          <a:xfrm>
            <a:off x="3768121" y="168895"/>
            <a:ext cx="1690672" cy="28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eIF4E</a:t>
            </a:r>
          </a:p>
        </p:txBody>
      </p:sp>
      <p:sp>
        <p:nvSpPr>
          <p:cNvPr id="59" name="Textfeld 58"/>
          <p:cNvSpPr txBox="1"/>
          <p:nvPr/>
        </p:nvSpPr>
        <p:spPr>
          <a:xfrm>
            <a:off x="5520968" y="168895"/>
            <a:ext cx="1690672" cy="28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eIF5</a:t>
            </a:r>
          </a:p>
        </p:txBody>
      </p:sp>
      <p:sp>
        <p:nvSpPr>
          <p:cNvPr id="60" name="Textfeld 59"/>
          <p:cNvSpPr txBox="1"/>
          <p:nvPr/>
        </p:nvSpPr>
        <p:spPr>
          <a:xfrm>
            <a:off x="7273816" y="168895"/>
            <a:ext cx="1690672" cy="28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eIF6</a:t>
            </a:r>
          </a:p>
        </p:txBody>
      </p:sp>
      <p:sp>
        <p:nvSpPr>
          <p:cNvPr id="63" name="Textfeld 62"/>
          <p:cNvSpPr txBox="1"/>
          <p:nvPr/>
        </p:nvSpPr>
        <p:spPr>
          <a:xfrm>
            <a:off x="262427" y="2782293"/>
            <a:ext cx="1690672" cy="28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eIF3</a:t>
            </a:r>
            <a:r>
              <a:rPr lang="de-DE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feld 63"/>
          <p:cNvSpPr txBox="1"/>
          <p:nvPr/>
        </p:nvSpPr>
        <p:spPr>
          <a:xfrm>
            <a:off x="179512" y="2741063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1925706" y="2741063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feld 65"/>
          <p:cNvSpPr txBox="1"/>
          <p:nvPr/>
        </p:nvSpPr>
        <p:spPr>
          <a:xfrm>
            <a:off x="3671900" y="2741063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feld 66"/>
          <p:cNvSpPr txBox="1"/>
          <p:nvPr/>
        </p:nvSpPr>
        <p:spPr>
          <a:xfrm>
            <a:off x="7164288" y="2741063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feld 67"/>
          <p:cNvSpPr txBox="1"/>
          <p:nvPr/>
        </p:nvSpPr>
        <p:spPr>
          <a:xfrm>
            <a:off x="5418094" y="2741063"/>
            <a:ext cx="360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de-AT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feld 68"/>
          <p:cNvSpPr txBox="1"/>
          <p:nvPr/>
        </p:nvSpPr>
        <p:spPr>
          <a:xfrm>
            <a:off x="2015274" y="2782293"/>
            <a:ext cx="1690672" cy="28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eIF4A1</a:t>
            </a:r>
          </a:p>
        </p:txBody>
      </p:sp>
      <p:sp>
        <p:nvSpPr>
          <p:cNvPr id="70" name="Textfeld 69"/>
          <p:cNvSpPr txBox="1"/>
          <p:nvPr/>
        </p:nvSpPr>
        <p:spPr>
          <a:xfrm>
            <a:off x="3768121" y="2782293"/>
            <a:ext cx="1690672" cy="28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eIF4E</a:t>
            </a:r>
          </a:p>
        </p:txBody>
      </p:sp>
      <p:sp>
        <p:nvSpPr>
          <p:cNvPr id="71" name="Textfeld 70"/>
          <p:cNvSpPr txBox="1"/>
          <p:nvPr/>
        </p:nvSpPr>
        <p:spPr>
          <a:xfrm>
            <a:off x="5520968" y="2782293"/>
            <a:ext cx="1690672" cy="28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eIF5</a:t>
            </a:r>
          </a:p>
        </p:txBody>
      </p:sp>
      <p:sp>
        <p:nvSpPr>
          <p:cNvPr id="72" name="Textfeld 71"/>
          <p:cNvSpPr txBox="1"/>
          <p:nvPr/>
        </p:nvSpPr>
        <p:spPr>
          <a:xfrm>
            <a:off x="7273816" y="2782293"/>
            <a:ext cx="1690672" cy="28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        eIF6</a:t>
            </a:r>
          </a:p>
        </p:txBody>
      </p:sp>
      <p:sp>
        <p:nvSpPr>
          <p:cNvPr id="83" name="Textfeld 82"/>
          <p:cNvSpPr txBox="1"/>
          <p:nvPr/>
        </p:nvSpPr>
        <p:spPr>
          <a:xfrm rot="16200000">
            <a:off x="-786542" y="3924590"/>
            <a:ext cx="18693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GBM</a:t>
            </a:r>
            <a:endParaRPr lang="de-AT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04"/>
          <a:stretch/>
        </p:blipFill>
        <p:spPr>
          <a:xfrm>
            <a:off x="3839152" y="496793"/>
            <a:ext cx="1619863" cy="2077769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51"/>
          <a:stretch/>
        </p:blipFill>
        <p:spPr>
          <a:xfrm>
            <a:off x="333678" y="496793"/>
            <a:ext cx="1619863" cy="2055153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00"/>
          <a:stretch/>
        </p:blipFill>
        <p:spPr>
          <a:xfrm>
            <a:off x="5591889" y="496793"/>
            <a:ext cx="1619863" cy="2077854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00"/>
          <a:stretch/>
        </p:blipFill>
        <p:spPr>
          <a:xfrm>
            <a:off x="333359" y="3079338"/>
            <a:ext cx="1619863" cy="2077854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00"/>
          <a:stretch/>
        </p:blipFill>
        <p:spPr>
          <a:xfrm>
            <a:off x="3838710" y="3079338"/>
            <a:ext cx="1619863" cy="2077854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00"/>
          <a:stretch/>
        </p:blipFill>
        <p:spPr>
          <a:xfrm>
            <a:off x="5598114" y="3079338"/>
            <a:ext cx="1619863" cy="207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59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037183"/>
              </p:ext>
            </p:extLst>
          </p:nvPr>
        </p:nvGraphicFramePr>
        <p:xfrm>
          <a:off x="384175" y="933450"/>
          <a:ext cx="2768600" cy="280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Project" r:id="rId3" imgW="2988000" imgH="2880000" progId="Prism5.Document">
                  <p:embed/>
                </p:oleObj>
              </mc:Choice>
              <mc:Fallback>
                <p:oleObj name="Prism Project" r:id="rId3" imgW="2988000" imgH="288000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4175" y="933450"/>
                        <a:ext cx="2768600" cy="280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179512" y="441560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34434" y="498158"/>
            <a:ext cx="27146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eIF3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110213" y="498158"/>
            <a:ext cx="2973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eIF</a:t>
            </a:r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4H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2915816" y="441560"/>
            <a:ext cx="576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graphicFrame>
        <p:nvGraphicFramePr>
          <p:cNvPr id="21" name="Objek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431143"/>
              </p:ext>
            </p:extLst>
          </p:nvPr>
        </p:nvGraphicFramePr>
        <p:xfrm>
          <a:off x="3178175" y="962025"/>
          <a:ext cx="2859088" cy="274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Project" r:id="rId5" imgW="2988000" imgH="2772000" progId="Prism5.Document">
                  <p:embed/>
                </p:oleObj>
              </mc:Choice>
              <mc:Fallback>
                <p:oleObj name="Prism Project" r:id="rId5" imgW="2988000" imgH="2772000" progId="Prism5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78175" y="962025"/>
                        <a:ext cx="2859088" cy="274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feld 21"/>
          <p:cNvSpPr txBox="1"/>
          <p:nvPr/>
        </p:nvSpPr>
        <p:spPr>
          <a:xfrm>
            <a:off x="7505712" y="6309320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</a:p>
        </p:txBody>
      </p:sp>
    </p:spTree>
    <p:extLst>
      <p:ext uri="{BB962C8B-B14F-4D97-AF65-F5344CB8AC3E}">
        <p14:creationId xmlns:p14="http://schemas.microsoft.com/office/powerpoint/2010/main" val="2813125572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2139</Words>
  <Application>Microsoft Office PowerPoint</Application>
  <PresentationFormat>Bildschirmpräsentation (4:3)</PresentationFormat>
  <Paragraphs>1097</Paragraphs>
  <Slides>16</Slides>
  <Notes>7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0" baseType="lpstr">
      <vt:lpstr>Arial</vt:lpstr>
      <vt:lpstr>Calibri</vt:lpstr>
      <vt:lpstr>Larissa</vt:lpstr>
      <vt:lpstr>Prism Project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Supplementary figures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KAGes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Kraßnig Stefanie, Mag.</dc:creator>
  <cp:lastModifiedBy>Stefan Le</cp:lastModifiedBy>
  <cp:revision>390</cp:revision>
  <cp:lastPrinted>2019-11-17T13:37:53Z</cp:lastPrinted>
  <dcterms:created xsi:type="dcterms:W3CDTF">2018-02-21T12:25:21Z</dcterms:created>
  <dcterms:modified xsi:type="dcterms:W3CDTF">2021-03-05T12:59:55Z</dcterms:modified>
</cp:coreProperties>
</file>